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9144000" cy="68580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35940" y="467690"/>
            <a:ext cx="8072119" cy="726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0" i="0">
                <a:solidFill>
                  <a:srgbClr val="465E9C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0" i="0">
                <a:solidFill>
                  <a:srgbClr val="465E9C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0" i="0">
                <a:solidFill>
                  <a:srgbClr val="465E9C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458200" y="0"/>
            <a:ext cx="685800" cy="6858000"/>
          </a:xfrm>
          <a:custGeom>
            <a:avLst/>
            <a:gdLst/>
            <a:ahLst/>
            <a:cxnLst/>
            <a:rect l="l" t="t" r="r" b="b"/>
            <a:pathLst>
              <a:path w="685800" h="6858000">
                <a:moveTo>
                  <a:pt x="685800" y="6172200"/>
                </a:moveTo>
                <a:lnTo>
                  <a:pt x="0" y="6172200"/>
                </a:lnTo>
                <a:lnTo>
                  <a:pt x="0" y="6858000"/>
                </a:lnTo>
                <a:lnTo>
                  <a:pt x="685800" y="6858000"/>
                </a:lnTo>
                <a:lnTo>
                  <a:pt x="685800" y="6172200"/>
                </a:lnTo>
                <a:close/>
              </a:path>
              <a:path w="685800" h="6858000">
                <a:moveTo>
                  <a:pt x="685800" y="0"/>
                </a:moveTo>
                <a:lnTo>
                  <a:pt x="0" y="0"/>
                </a:lnTo>
                <a:lnTo>
                  <a:pt x="0" y="5486400"/>
                </a:lnTo>
                <a:lnTo>
                  <a:pt x="685800" y="5486400"/>
                </a:lnTo>
                <a:lnTo>
                  <a:pt x="685800" y="0"/>
                </a:lnTo>
                <a:close/>
              </a:path>
            </a:pathLst>
          </a:custGeom>
          <a:solidFill>
            <a:srgbClr val="465E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458200" y="5486399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lnTo>
                  <a:pt x="685800" y="0"/>
                </a:lnTo>
                <a:close/>
              </a:path>
            </a:pathLst>
          </a:custGeom>
          <a:solidFill>
            <a:srgbClr val="FC9F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467690"/>
            <a:ext cx="8072119" cy="726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600" b="0" i="0">
                <a:solidFill>
                  <a:srgbClr val="465E9C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83488" y="1342136"/>
            <a:ext cx="7977022" cy="4659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G51mnL8o-A" TargetMode="External"/><Relationship Id="rId2" Type="http://schemas.openxmlformats.org/officeDocument/2006/relationships/hyperlink" Target="mailto:juan.rubio@colegiomagister.c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Lh3Zur-ckX8" TargetMode="External"/><Relationship Id="rId4" Type="http://schemas.openxmlformats.org/officeDocument/2006/relationships/hyperlink" Target="https://www.youtube.com/watch?v=aFJF2CRASR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2406472"/>
            <a:ext cx="6753859" cy="2513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600" spc="-160" dirty="0"/>
              <a:t>Tres </a:t>
            </a:r>
            <a:r>
              <a:rPr sz="6600" spc="-100" dirty="0"/>
              <a:t>subgéneros</a:t>
            </a:r>
            <a:r>
              <a:rPr sz="6600" spc="-300" dirty="0"/>
              <a:t> </a:t>
            </a:r>
            <a:r>
              <a:rPr sz="6600" spc="-50" dirty="0"/>
              <a:t>de  la </a:t>
            </a:r>
            <a:r>
              <a:rPr sz="6600" spc="-85" dirty="0"/>
              <a:t>Ciencia</a:t>
            </a:r>
            <a:r>
              <a:rPr sz="6600" spc="-375" dirty="0"/>
              <a:t> </a:t>
            </a:r>
            <a:r>
              <a:rPr sz="6600" spc="-85" dirty="0"/>
              <a:t>Ficción</a:t>
            </a:r>
            <a:endParaRPr sz="6600" dirty="0"/>
          </a:p>
          <a:p>
            <a:pPr marL="12700">
              <a:lnSpc>
                <a:spcPct val="100000"/>
              </a:lnSpc>
              <a:spcBef>
                <a:spcPts val="1350"/>
              </a:spcBef>
            </a:pP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2261235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5" dirty="0"/>
              <a:t>O</a:t>
            </a:r>
            <a:r>
              <a:rPr spc="-100" dirty="0"/>
              <a:t>b</a:t>
            </a:r>
            <a:r>
              <a:rPr spc="-105" dirty="0"/>
              <a:t>je</a:t>
            </a:r>
            <a:r>
              <a:rPr spc="-100" dirty="0"/>
              <a:t>t</a:t>
            </a:r>
            <a:r>
              <a:rPr spc="-204" dirty="0"/>
              <a:t>i</a:t>
            </a:r>
            <a:r>
              <a:rPr spc="-185" dirty="0"/>
              <a:t>v</a:t>
            </a:r>
            <a:r>
              <a:rPr spc="-110" dirty="0"/>
              <a:t>o</a:t>
            </a:r>
            <a:r>
              <a:rPr spc="-5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549107"/>
            <a:ext cx="7049770" cy="223901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630"/>
              </a:spcBef>
              <a:buClr>
                <a:srgbClr val="FC9F22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5" dirty="0">
                <a:latin typeface="Calibri"/>
                <a:cs typeface="Calibri"/>
              </a:rPr>
              <a:t>Conocer algunos </a:t>
            </a:r>
            <a:r>
              <a:rPr sz="2200" spc="-15" dirty="0">
                <a:latin typeface="Calibri"/>
                <a:cs typeface="Calibri"/>
              </a:rPr>
              <a:t>subgéneros </a:t>
            </a:r>
            <a:r>
              <a:rPr sz="2200" spc="-5" dirty="0">
                <a:latin typeface="Calibri"/>
                <a:cs typeface="Calibri"/>
              </a:rPr>
              <a:t>de la ciencia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ficción.</a:t>
            </a:r>
            <a:endParaRPr sz="2200">
              <a:latin typeface="Calibri"/>
              <a:cs typeface="Calibri"/>
            </a:endParaRPr>
          </a:p>
          <a:p>
            <a:pPr marL="241300" marR="164465" indent="-229235">
              <a:lnSpc>
                <a:spcPct val="100000"/>
              </a:lnSpc>
              <a:spcBef>
                <a:spcPts val="530"/>
              </a:spcBef>
              <a:buClr>
                <a:srgbClr val="FC9F22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10" dirty="0">
                <a:latin typeface="Calibri"/>
                <a:cs typeface="Calibri"/>
              </a:rPr>
              <a:t>Formular interpretaciones surgidas </a:t>
            </a:r>
            <a:r>
              <a:rPr sz="2200" spc="-5" dirty="0">
                <a:latin typeface="Calibri"/>
                <a:cs typeface="Calibri"/>
              </a:rPr>
              <a:t>de los análisis </a:t>
            </a:r>
            <a:r>
              <a:rPr sz="2200" spc="-10" dirty="0">
                <a:latin typeface="Calibri"/>
                <a:cs typeface="Calibri"/>
              </a:rPr>
              <a:t>artístico-  literarios.</a:t>
            </a:r>
            <a:endParaRPr sz="2200">
              <a:latin typeface="Calibri"/>
              <a:cs typeface="Calibri"/>
            </a:endParaRPr>
          </a:p>
          <a:p>
            <a:pPr marL="241300" marR="5080" indent="-229235">
              <a:lnSpc>
                <a:spcPct val="100000"/>
              </a:lnSpc>
              <a:spcBef>
                <a:spcPts val="525"/>
              </a:spcBef>
              <a:buClr>
                <a:srgbClr val="FC9F22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10" dirty="0">
                <a:latin typeface="Calibri"/>
                <a:cs typeface="Calibri"/>
              </a:rPr>
              <a:t>Dialogar </a:t>
            </a:r>
            <a:r>
              <a:rPr sz="2200" spc="-15" dirty="0">
                <a:latin typeface="Calibri"/>
                <a:cs typeface="Calibri"/>
              </a:rPr>
              <a:t>argumentativamente </a:t>
            </a:r>
            <a:r>
              <a:rPr sz="2200" spc="-20" dirty="0">
                <a:latin typeface="Calibri"/>
                <a:cs typeface="Calibri"/>
              </a:rPr>
              <a:t>para </a:t>
            </a:r>
            <a:r>
              <a:rPr sz="2200" spc="-10" dirty="0">
                <a:latin typeface="Calibri"/>
                <a:cs typeface="Calibri"/>
              </a:rPr>
              <a:t>construir </a:t>
            </a:r>
            <a:r>
              <a:rPr sz="2200" spc="-5" dirty="0">
                <a:latin typeface="Calibri"/>
                <a:cs typeface="Calibri"/>
              </a:rPr>
              <a:t>y ampliar ideas  en </a:t>
            </a:r>
            <a:r>
              <a:rPr sz="2200" spc="-10" dirty="0">
                <a:latin typeface="Calibri"/>
                <a:cs typeface="Calibri"/>
              </a:rPr>
              <a:t>torno </a:t>
            </a:r>
            <a:r>
              <a:rPr sz="2200" spc="-5" dirty="0">
                <a:latin typeface="Calibri"/>
                <a:cs typeface="Calibri"/>
              </a:rPr>
              <a:t>a </a:t>
            </a:r>
            <a:r>
              <a:rPr sz="2200" spc="-10" dirty="0">
                <a:latin typeface="Calibri"/>
                <a:cs typeface="Calibri"/>
              </a:rPr>
              <a:t>interpretaciones literarias </a:t>
            </a:r>
            <a:r>
              <a:rPr sz="2200" spc="-5" dirty="0">
                <a:latin typeface="Calibri"/>
                <a:cs typeface="Calibri"/>
              </a:rPr>
              <a:t>y análisis </a:t>
            </a:r>
            <a:r>
              <a:rPr sz="2200" spc="-10" dirty="0">
                <a:latin typeface="Calibri"/>
                <a:cs typeface="Calibri"/>
              </a:rPr>
              <a:t>crítico de  </a:t>
            </a:r>
            <a:r>
              <a:rPr sz="2200" spc="-20" dirty="0">
                <a:latin typeface="Calibri"/>
                <a:cs typeface="Calibri"/>
              </a:rPr>
              <a:t>textos.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303" y="309753"/>
            <a:ext cx="3315335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10" dirty="0"/>
              <a:t>¡Recordemos!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88670" y="1147394"/>
            <a:ext cx="7348220" cy="38131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Clr>
                <a:srgbClr val="FC9F2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5" dirty="0">
                <a:latin typeface="Calibri"/>
                <a:cs typeface="Calibri"/>
              </a:rPr>
              <a:t>La</a:t>
            </a:r>
            <a:r>
              <a:rPr sz="2200" spc="13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ciencia</a:t>
            </a:r>
            <a:r>
              <a:rPr sz="2200" spc="14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ficción</a:t>
            </a:r>
            <a:r>
              <a:rPr sz="2200" spc="14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es</a:t>
            </a:r>
            <a:r>
              <a:rPr sz="2200" spc="15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un</a:t>
            </a:r>
            <a:r>
              <a:rPr sz="2200" spc="14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género</a:t>
            </a:r>
            <a:r>
              <a:rPr sz="2200" spc="1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especulativo</a:t>
            </a:r>
            <a:r>
              <a:rPr sz="2200" spc="14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que</a:t>
            </a:r>
            <a:r>
              <a:rPr sz="2200" spc="13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nos</a:t>
            </a:r>
            <a:r>
              <a:rPr sz="2200" spc="16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habla</a:t>
            </a:r>
            <a:r>
              <a:rPr sz="2200" spc="14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de</a:t>
            </a:r>
            <a:endParaRPr sz="22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</a:pPr>
            <a:r>
              <a:rPr sz="2200" spc="-5" dirty="0">
                <a:latin typeface="Calibri"/>
                <a:cs typeface="Calibri"/>
              </a:rPr>
              <a:t>un </a:t>
            </a:r>
            <a:r>
              <a:rPr sz="2200" spc="-15" dirty="0">
                <a:latin typeface="Calibri"/>
                <a:cs typeface="Calibri"/>
              </a:rPr>
              <a:t>futuro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posible.</a:t>
            </a:r>
            <a:endParaRPr sz="2200">
              <a:latin typeface="Calibri"/>
              <a:cs typeface="Calibri"/>
            </a:endParaRPr>
          </a:p>
          <a:p>
            <a:pPr marL="538480" marR="5080" lvl="1" indent="-228600">
              <a:lnSpc>
                <a:spcPct val="100000"/>
              </a:lnSpc>
              <a:spcBef>
                <a:spcPts val="490"/>
              </a:spcBef>
              <a:buClr>
                <a:srgbClr val="AA2B1E"/>
              </a:buClr>
              <a:buFont typeface="Arial"/>
              <a:buChar char="•"/>
              <a:tabLst>
                <a:tab pos="537845" algn="l"/>
                <a:tab pos="538480" algn="l"/>
              </a:tabLst>
            </a:pPr>
            <a:r>
              <a:rPr sz="2000" spc="-5" dirty="0">
                <a:latin typeface="Calibri"/>
                <a:cs typeface="Calibri"/>
              </a:rPr>
              <a:t>Algunos temas se relacionan </a:t>
            </a:r>
            <a:r>
              <a:rPr sz="2000" spc="-10" dirty="0">
                <a:latin typeface="Calibri"/>
                <a:cs typeface="Calibri"/>
              </a:rPr>
              <a:t>con robots, </a:t>
            </a:r>
            <a:r>
              <a:rPr sz="2000" spc="-5" dirty="0">
                <a:latin typeface="Calibri"/>
                <a:cs typeface="Calibri"/>
              </a:rPr>
              <a:t>viajes en el </a:t>
            </a:r>
            <a:r>
              <a:rPr sz="2000" spc="-10" dirty="0">
                <a:latin typeface="Calibri"/>
                <a:cs typeface="Calibri"/>
              </a:rPr>
              <a:t>tiempo,  </a:t>
            </a:r>
            <a:r>
              <a:rPr sz="2000" spc="-15" dirty="0">
                <a:latin typeface="Calibri"/>
                <a:cs typeface="Calibri"/>
              </a:rPr>
              <a:t>extraterrestres, </a:t>
            </a:r>
            <a:r>
              <a:rPr sz="2000" spc="-5" dirty="0">
                <a:latin typeface="Calibri"/>
                <a:cs typeface="Calibri"/>
              </a:rPr>
              <a:t>mutaciones,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etc.</a:t>
            </a: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Clr>
                <a:srgbClr val="AA2B1E"/>
              </a:buClr>
              <a:buFont typeface="Arial"/>
              <a:buChar char="•"/>
            </a:pPr>
            <a:endParaRPr sz="2750">
              <a:latin typeface="Calibri"/>
              <a:cs typeface="Calibri"/>
            </a:endParaRPr>
          </a:p>
          <a:p>
            <a:pPr marL="241300" marR="7620" indent="-228600">
              <a:lnSpc>
                <a:spcPct val="100000"/>
              </a:lnSpc>
              <a:buClr>
                <a:srgbClr val="FC9F22"/>
              </a:buClr>
              <a:buFont typeface="Arial"/>
              <a:buChar char="•"/>
              <a:tabLst>
                <a:tab pos="240665" algn="l"/>
                <a:tab pos="241300" algn="l"/>
                <a:tab pos="1167765" algn="l"/>
                <a:tab pos="1593215" algn="l"/>
                <a:tab pos="2134235" algn="l"/>
                <a:tab pos="3333750" algn="l"/>
                <a:tab pos="4578985" algn="l"/>
                <a:tab pos="4916170" algn="l"/>
                <a:tab pos="6023610" algn="l"/>
                <a:tab pos="6359525" algn="l"/>
                <a:tab pos="6929755" algn="l"/>
              </a:tabLst>
            </a:pPr>
            <a:r>
              <a:rPr sz="2200" spc="-10" dirty="0">
                <a:latin typeface="Calibri"/>
                <a:cs typeface="Calibri"/>
              </a:rPr>
              <a:t>De</a:t>
            </a:r>
            <a:r>
              <a:rPr sz="2200" spc="-30" dirty="0">
                <a:latin typeface="Calibri"/>
                <a:cs typeface="Calibri"/>
              </a:rPr>
              <a:t>n</a:t>
            </a:r>
            <a:r>
              <a:rPr sz="2200" spc="-5" dirty="0">
                <a:latin typeface="Calibri"/>
                <a:cs typeface="Calibri"/>
              </a:rPr>
              <a:t>t</a:t>
            </a:r>
            <a:r>
              <a:rPr sz="2200" spc="-45" dirty="0">
                <a:latin typeface="Calibri"/>
                <a:cs typeface="Calibri"/>
              </a:rPr>
              <a:t>r</a:t>
            </a:r>
            <a:r>
              <a:rPr sz="2200" spc="-5" dirty="0">
                <a:latin typeface="Calibri"/>
                <a:cs typeface="Calibri"/>
              </a:rPr>
              <a:t>o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10" dirty="0">
                <a:latin typeface="Calibri"/>
                <a:cs typeface="Calibri"/>
              </a:rPr>
              <a:t>d</a:t>
            </a:r>
            <a:r>
              <a:rPr sz="2200" spc="-5" dirty="0">
                <a:latin typeface="Calibri"/>
                <a:cs typeface="Calibri"/>
              </a:rPr>
              <a:t>e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5" dirty="0">
                <a:latin typeface="Calibri"/>
                <a:cs typeface="Calibri"/>
              </a:rPr>
              <a:t>e</a:t>
            </a:r>
            <a:r>
              <a:rPr sz="2200" dirty="0">
                <a:latin typeface="Calibri"/>
                <a:cs typeface="Calibri"/>
              </a:rPr>
              <a:t>l</a:t>
            </a:r>
            <a:r>
              <a:rPr sz="2200" spc="-5" dirty="0">
                <a:latin typeface="Calibri"/>
                <a:cs typeface="Calibri"/>
              </a:rPr>
              <a:t>la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10" dirty="0">
                <a:latin typeface="Calibri"/>
                <a:cs typeface="Calibri"/>
              </a:rPr>
              <a:t>podem</a:t>
            </a:r>
            <a:r>
              <a:rPr sz="2200" spc="-5" dirty="0">
                <a:latin typeface="Calibri"/>
                <a:cs typeface="Calibri"/>
              </a:rPr>
              <a:t>os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5" dirty="0">
                <a:latin typeface="Calibri"/>
                <a:cs typeface="Calibri"/>
              </a:rPr>
              <a:t>en</a:t>
            </a:r>
            <a:r>
              <a:rPr sz="2200" spc="-35" dirty="0">
                <a:latin typeface="Calibri"/>
                <a:cs typeface="Calibri"/>
              </a:rPr>
              <a:t>c</a:t>
            </a:r>
            <a:r>
              <a:rPr sz="2200" spc="-5" dirty="0">
                <a:latin typeface="Calibri"/>
                <a:cs typeface="Calibri"/>
              </a:rPr>
              <a:t>o</a:t>
            </a:r>
            <a:r>
              <a:rPr sz="2200" spc="-30" dirty="0">
                <a:latin typeface="Calibri"/>
                <a:cs typeface="Calibri"/>
              </a:rPr>
              <a:t>n</a:t>
            </a:r>
            <a:r>
              <a:rPr sz="2200" spc="-5" dirty="0">
                <a:latin typeface="Calibri"/>
                <a:cs typeface="Calibri"/>
              </a:rPr>
              <a:t>t</a:t>
            </a:r>
            <a:r>
              <a:rPr sz="2200" spc="-60" dirty="0">
                <a:latin typeface="Calibri"/>
                <a:cs typeface="Calibri"/>
              </a:rPr>
              <a:t>r</a:t>
            </a:r>
            <a:r>
              <a:rPr sz="2200" spc="-5" dirty="0">
                <a:latin typeface="Calibri"/>
                <a:cs typeface="Calibri"/>
              </a:rPr>
              <a:t>ar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5" dirty="0">
                <a:latin typeface="Calibri"/>
                <a:cs typeface="Calibri"/>
              </a:rPr>
              <a:t>la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10" dirty="0">
                <a:latin typeface="Calibri"/>
                <a:cs typeface="Calibri"/>
              </a:rPr>
              <a:t>di</a:t>
            </a:r>
            <a:r>
              <a:rPr sz="2200" spc="-30" dirty="0">
                <a:latin typeface="Calibri"/>
                <a:cs typeface="Calibri"/>
              </a:rPr>
              <a:t>s</a:t>
            </a:r>
            <a:r>
              <a:rPr sz="2200" spc="-35" dirty="0">
                <a:latin typeface="Calibri"/>
                <a:cs typeface="Calibri"/>
              </a:rPr>
              <a:t>t</a:t>
            </a:r>
            <a:r>
              <a:rPr sz="2200" spc="-5" dirty="0">
                <a:latin typeface="Calibri"/>
                <a:cs typeface="Calibri"/>
              </a:rPr>
              <a:t>o</a:t>
            </a:r>
            <a:r>
              <a:rPr sz="2200" spc="-10" dirty="0">
                <a:latin typeface="Calibri"/>
                <a:cs typeface="Calibri"/>
              </a:rPr>
              <a:t>pí</a:t>
            </a:r>
            <a:r>
              <a:rPr sz="2200" dirty="0">
                <a:latin typeface="Calibri"/>
                <a:cs typeface="Calibri"/>
              </a:rPr>
              <a:t>a</a:t>
            </a:r>
            <a:r>
              <a:rPr sz="2200" spc="-5" dirty="0">
                <a:latin typeface="Calibri"/>
                <a:cs typeface="Calibri"/>
              </a:rPr>
              <a:t>,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5" dirty="0">
                <a:latin typeface="Calibri"/>
                <a:cs typeface="Calibri"/>
              </a:rPr>
              <a:t>la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10" dirty="0">
                <a:latin typeface="Calibri"/>
                <a:cs typeface="Calibri"/>
              </a:rPr>
              <a:t>qu</a:t>
            </a:r>
            <a:r>
              <a:rPr sz="2200" spc="-5" dirty="0">
                <a:latin typeface="Calibri"/>
                <a:cs typeface="Calibri"/>
              </a:rPr>
              <a:t>e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10" dirty="0">
                <a:latin typeface="Calibri"/>
                <a:cs typeface="Calibri"/>
              </a:rPr>
              <a:t>nos  </a:t>
            </a:r>
            <a:r>
              <a:rPr sz="2200" spc="-15" dirty="0">
                <a:latin typeface="Calibri"/>
                <a:cs typeface="Calibri"/>
              </a:rPr>
              <a:t>presenta </a:t>
            </a:r>
            <a:r>
              <a:rPr sz="2200" spc="-10" dirty="0">
                <a:latin typeface="Calibri"/>
                <a:cs typeface="Calibri"/>
              </a:rPr>
              <a:t>una </a:t>
            </a:r>
            <a:r>
              <a:rPr sz="2200" spc="-5" dirty="0">
                <a:latin typeface="Calibri"/>
                <a:cs typeface="Calibri"/>
              </a:rPr>
              <a:t>sociedad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imperfecta.</a:t>
            </a:r>
            <a:endParaRPr sz="2200">
              <a:latin typeface="Calibri"/>
              <a:cs typeface="Calibri"/>
            </a:endParaRPr>
          </a:p>
          <a:p>
            <a:pPr marL="538480" lvl="1" indent="-228600">
              <a:lnSpc>
                <a:spcPct val="100000"/>
              </a:lnSpc>
              <a:spcBef>
                <a:spcPts val="490"/>
              </a:spcBef>
              <a:buClr>
                <a:srgbClr val="AA2B1E"/>
              </a:buClr>
              <a:buFont typeface="Arial"/>
              <a:buChar char="•"/>
              <a:tabLst>
                <a:tab pos="537845" algn="l"/>
                <a:tab pos="538480" algn="l"/>
                <a:tab pos="1631314" algn="l"/>
                <a:tab pos="2452370" algn="l"/>
                <a:tab pos="3063875" algn="l"/>
                <a:tab pos="4043679" algn="l"/>
                <a:tab pos="4807585" algn="l"/>
                <a:tab pos="5173345" algn="l"/>
                <a:tab pos="6188710" algn="l"/>
                <a:tab pos="7153275" algn="l"/>
              </a:tabLst>
            </a:pPr>
            <a:r>
              <a:rPr sz="2000" dirty="0">
                <a:latin typeface="Calibri"/>
                <a:cs typeface="Calibri"/>
              </a:rPr>
              <a:t>P</a:t>
            </a:r>
            <a:r>
              <a:rPr sz="2000" spc="-35" dirty="0">
                <a:latin typeface="Calibri"/>
                <a:cs typeface="Calibri"/>
              </a:rPr>
              <a:t>r</a:t>
            </a:r>
            <a:r>
              <a:rPr sz="2000" spc="5" dirty="0">
                <a:latin typeface="Calibri"/>
                <a:cs typeface="Calibri"/>
              </a:rPr>
              <a:t>e</a:t>
            </a:r>
            <a:r>
              <a:rPr sz="2000" spc="-5" dirty="0">
                <a:latin typeface="Calibri"/>
                <a:cs typeface="Calibri"/>
              </a:rPr>
              <a:t>s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spc="-25" dirty="0">
                <a:latin typeface="Calibri"/>
                <a:cs typeface="Calibri"/>
              </a:rPr>
              <a:t>nt</a:t>
            </a:r>
            <a:r>
              <a:rPr sz="2000" dirty="0">
                <a:latin typeface="Calibri"/>
                <a:cs typeface="Calibri"/>
              </a:rPr>
              <a:t>a	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emas	</a:t>
            </a:r>
            <a:r>
              <a:rPr sz="2000" spc="-5" dirty="0">
                <a:latin typeface="Calibri"/>
                <a:cs typeface="Calibri"/>
              </a:rPr>
              <a:t>m</a:t>
            </a:r>
            <a:r>
              <a:rPr sz="2000" dirty="0">
                <a:latin typeface="Calibri"/>
                <a:cs typeface="Calibri"/>
              </a:rPr>
              <a:t>ás	</a:t>
            </a:r>
            <a:r>
              <a:rPr sz="2000" spc="-5" dirty="0">
                <a:latin typeface="Calibri"/>
                <a:cs typeface="Calibri"/>
              </a:rPr>
              <a:t>oscu</a:t>
            </a:r>
            <a:r>
              <a:rPr sz="2000" spc="-45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s	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spc="-5" dirty="0">
                <a:latin typeface="Calibri"/>
                <a:cs typeface="Calibri"/>
              </a:rPr>
              <a:t>om</a:t>
            </a:r>
            <a:r>
              <a:rPr sz="2000" dirty="0">
                <a:latin typeface="Calibri"/>
                <a:cs typeface="Calibri"/>
              </a:rPr>
              <a:t>o	</a:t>
            </a:r>
            <a:r>
              <a:rPr sz="2000" spc="-5" dirty="0">
                <a:latin typeface="Calibri"/>
                <a:cs typeface="Calibri"/>
              </a:rPr>
              <a:t>l</a:t>
            </a:r>
            <a:r>
              <a:rPr sz="2000" dirty="0">
                <a:latin typeface="Calibri"/>
                <a:cs typeface="Calibri"/>
              </a:rPr>
              <a:t>a	</a:t>
            </a:r>
            <a:r>
              <a:rPr sz="2000" spc="-15" dirty="0">
                <a:latin typeface="Calibri"/>
                <a:cs typeface="Calibri"/>
              </a:rPr>
              <a:t>p</a:t>
            </a:r>
            <a:r>
              <a:rPr sz="2000" spc="-5" dirty="0">
                <a:latin typeface="Calibri"/>
                <a:cs typeface="Calibri"/>
              </a:rPr>
              <a:t>ob</a:t>
            </a:r>
            <a:r>
              <a:rPr sz="2000" spc="-30" dirty="0">
                <a:latin typeface="Calibri"/>
                <a:cs typeface="Calibri"/>
              </a:rPr>
              <a:t>re</a:t>
            </a:r>
            <a:r>
              <a:rPr sz="2000" spc="-40" dirty="0">
                <a:latin typeface="Calibri"/>
                <a:cs typeface="Calibri"/>
              </a:rPr>
              <a:t>z</a:t>
            </a:r>
            <a:r>
              <a:rPr sz="2000" dirty="0">
                <a:latin typeface="Calibri"/>
                <a:cs typeface="Calibri"/>
              </a:rPr>
              <a:t>a	</a:t>
            </a:r>
            <a:r>
              <a:rPr sz="2000" spc="-5" dirty="0">
                <a:latin typeface="Calibri"/>
                <a:cs typeface="Calibri"/>
              </a:rPr>
              <a:t>m</a:t>
            </a:r>
            <a:r>
              <a:rPr sz="2000" spc="-15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s</a:t>
            </a:r>
            <a:r>
              <a:rPr sz="2000" spc="-15" dirty="0">
                <a:latin typeface="Calibri"/>
                <a:cs typeface="Calibri"/>
              </a:rPr>
              <a:t>i</a:t>
            </a:r>
            <a:r>
              <a:rPr sz="2000" spc="-30" dirty="0">
                <a:latin typeface="Calibri"/>
                <a:cs typeface="Calibri"/>
              </a:rPr>
              <a:t>v</a:t>
            </a:r>
            <a:r>
              <a:rPr sz="2000" dirty="0">
                <a:latin typeface="Calibri"/>
                <a:cs typeface="Calibri"/>
              </a:rPr>
              <a:t>a,	</a:t>
            </a:r>
            <a:r>
              <a:rPr sz="2000" spc="-5" dirty="0">
                <a:latin typeface="Calibri"/>
                <a:cs typeface="Calibri"/>
              </a:rPr>
              <a:t>la</a:t>
            </a:r>
            <a:endParaRPr sz="2000">
              <a:latin typeface="Calibri"/>
              <a:cs typeface="Calibri"/>
            </a:endParaRPr>
          </a:p>
          <a:p>
            <a:pPr marL="538480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desconfianza </a:t>
            </a:r>
            <a:r>
              <a:rPr sz="2000" spc="-5" dirty="0">
                <a:latin typeface="Calibri"/>
                <a:cs typeface="Calibri"/>
              </a:rPr>
              <a:t>pública, el </a:t>
            </a:r>
            <a:r>
              <a:rPr sz="2000" spc="-10" dirty="0">
                <a:latin typeface="Calibri"/>
                <a:cs typeface="Calibri"/>
              </a:rPr>
              <a:t>Estado </a:t>
            </a:r>
            <a:r>
              <a:rPr sz="2000" spc="-5" dirty="0">
                <a:latin typeface="Calibri"/>
                <a:cs typeface="Calibri"/>
              </a:rPr>
              <a:t>policial, la miseria,</a:t>
            </a:r>
            <a:r>
              <a:rPr sz="2000" spc="7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etc.</a:t>
            </a:r>
            <a:endParaRPr sz="2000">
              <a:latin typeface="Calibri"/>
              <a:cs typeface="Calibri"/>
            </a:endParaRPr>
          </a:p>
          <a:p>
            <a:pPr marL="538480" marR="5715" lvl="1" indent="-228600">
              <a:lnSpc>
                <a:spcPct val="100000"/>
              </a:lnSpc>
              <a:spcBef>
                <a:spcPts val="480"/>
              </a:spcBef>
              <a:buClr>
                <a:srgbClr val="AA2B1E"/>
              </a:buClr>
              <a:buFont typeface="Arial"/>
              <a:buChar char="•"/>
              <a:tabLst>
                <a:tab pos="537845" algn="l"/>
                <a:tab pos="538480" algn="l"/>
              </a:tabLst>
            </a:pPr>
            <a:r>
              <a:rPr sz="2000" dirty="0">
                <a:latin typeface="Calibri"/>
                <a:cs typeface="Calibri"/>
              </a:rPr>
              <a:t>Muchas </a:t>
            </a:r>
            <a:r>
              <a:rPr sz="2000" spc="-5" dirty="0">
                <a:latin typeface="Calibri"/>
                <a:cs typeface="Calibri"/>
              </a:rPr>
              <a:t>veces, </a:t>
            </a:r>
            <a:r>
              <a:rPr sz="2000" dirty="0">
                <a:latin typeface="Calibri"/>
                <a:cs typeface="Calibri"/>
              </a:rPr>
              <a:t>una </a:t>
            </a:r>
            <a:r>
              <a:rPr sz="2000" spc="-5" dirty="0">
                <a:latin typeface="Calibri"/>
                <a:cs typeface="Calibri"/>
              </a:rPr>
              <a:t>sociedad </a:t>
            </a:r>
            <a:r>
              <a:rPr sz="2000" spc="-10" dirty="0">
                <a:latin typeface="Calibri"/>
                <a:cs typeface="Calibri"/>
              </a:rPr>
              <a:t>aparentemente perfecta </a:t>
            </a:r>
            <a:r>
              <a:rPr sz="2000" spc="-5" dirty="0">
                <a:latin typeface="Calibri"/>
                <a:cs typeface="Calibri"/>
              </a:rPr>
              <a:t>(utópica) es  en realidad </a:t>
            </a:r>
            <a:r>
              <a:rPr sz="2000" dirty="0">
                <a:latin typeface="Calibri"/>
                <a:cs typeface="Calibri"/>
              </a:rPr>
              <a:t>una </a:t>
            </a:r>
            <a:r>
              <a:rPr sz="2000" spc="-10" dirty="0">
                <a:latin typeface="Calibri"/>
                <a:cs typeface="Calibri"/>
              </a:rPr>
              <a:t>distopía.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67690"/>
            <a:ext cx="293751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spc="-70" dirty="0">
                <a:solidFill>
                  <a:srgbClr val="465E9C"/>
                </a:solidFill>
                <a:latin typeface="Cambria"/>
                <a:cs typeface="Cambria"/>
              </a:rPr>
              <a:t>Sub</a:t>
            </a:r>
            <a:r>
              <a:rPr sz="4600" spc="-285" dirty="0">
                <a:solidFill>
                  <a:srgbClr val="465E9C"/>
                </a:solidFill>
                <a:latin typeface="Cambria"/>
                <a:cs typeface="Cambria"/>
              </a:rPr>
              <a:t> </a:t>
            </a:r>
            <a:r>
              <a:rPr sz="4600" spc="-100" dirty="0">
                <a:solidFill>
                  <a:srgbClr val="465E9C"/>
                </a:solidFill>
                <a:latin typeface="Cambria"/>
                <a:cs typeface="Cambria"/>
              </a:rPr>
              <a:t>géneros</a:t>
            </a:r>
            <a:endParaRPr sz="46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0234" y="2635123"/>
            <a:ext cx="6828155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2800" spc="-20" dirty="0">
                <a:latin typeface="Calibri"/>
                <a:cs typeface="Calibri"/>
              </a:rPr>
              <a:t>Dentro </a:t>
            </a:r>
            <a:r>
              <a:rPr sz="2800" spc="-5" dirty="0">
                <a:latin typeface="Calibri"/>
                <a:cs typeface="Calibri"/>
              </a:rPr>
              <a:t>de la ciencia </a:t>
            </a:r>
            <a:r>
              <a:rPr sz="2800" spc="-10" dirty="0">
                <a:latin typeface="Calibri"/>
                <a:cs typeface="Calibri"/>
              </a:rPr>
              <a:t>ficción </a:t>
            </a:r>
            <a:r>
              <a:rPr sz="2800" spc="-15" dirty="0">
                <a:latin typeface="Calibri"/>
                <a:cs typeface="Calibri"/>
              </a:rPr>
              <a:t>encontramos </a:t>
            </a:r>
            <a:r>
              <a:rPr sz="2800" spc="-10" dirty="0">
                <a:latin typeface="Calibri"/>
                <a:cs typeface="Calibri"/>
              </a:rPr>
              <a:t>varios  sub </a:t>
            </a:r>
            <a:r>
              <a:rPr sz="2800" spc="-15" dirty="0">
                <a:latin typeface="Calibri"/>
                <a:cs typeface="Calibri"/>
              </a:rPr>
              <a:t>géneros; </a:t>
            </a:r>
            <a:r>
              <a:rPr sz="2800" spc="-5" dirty="0">
                <a:latin typeface="Calibri"/>
                <a:cs typeface="Calibri"/>
              </a:rPr>
              <a:t>algunos </a:t>
            </a:r>
            <a:r>
              <a:rPr sz="2800" spc="-10" dirty="0">
                <a:latin typeface="Calibri"/>
                <a:cs typeface="Calibri"/>
              </a:rPr>
              <a:t>que podemos </a:t>
            </a:r>
            <a:r>
              <a:rPr sz="2800" spc="-15" dirty="0">
                <a:latin typeface="Calibri"/>
                <a:cs typeface="Calibri"/>
              </a:rPr>
              <a:t>reconocer  </a:t>
            </a:r>
            <a:r>
              <a:rPr sz="2800" spc="-10" dirty="0">
                <a:latin typeface="Calibri"/>
                <a:cs typeface="Calibri"/>
              </a:rPr>
              <a:t>son: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79" y="38"/>
            <a:ext cx="9128720" cy="68579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0"/>
            <a:ext cx="9144000" cy="68579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228092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30" dirty="0"/>
              <a:t>A</a:t>
            </a:r>
            <a:r>
              <a:rPr spc="-105" dirty="0"/>
              <a:t>c</a:t>
            </a:r>
            <a:r>
              <a:rPr spc="-100" dirty="0"/>
              <a:t>t</a:t>
            </a:r>
            <a:r>
              <a:rPr spc="-204" dirty="0"/>
              <a:t>i</a:t>
            </a:r>
            <a:r>
              <a:rPr spc="-105" dirty="0"/>
              <a:t>v</a:t>
            </a:r>
            <a:r>
              <a:rPr spc="-110" dirty="0"/>
              <a:t>id</a:t>
            </a:r>
            <a:r>
              <a:rPr spc="-105" dirty="0"/>
              <a:t>a</a:t>
            </a:r>
            <a:r>
              <a:rPr spc="-5" dirty="0"/>
              <a:t>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3039" y="1323848"/>
            <a:ext cx="8226425" cy="52792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Clr>
                <a:srgbClr val="FC9F2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1600" spc="-10" dirty="0">
                <a:latin typeface="Calibri"/>
                <a:cs typeface="Calibri"/>
              </a:rPr>
              <a:t>Visualiza </a:t>
            </a:r>
            <a:r>
              <a:rPr sz="1600" spc="-5" dirty="0">
                <a:latin typeface="Calibri"/>
                <a:cs typeface="Calibri"/>
              </a:rPr>
              <a:t>los </a:t>
            </a:r>
            <a:r>
              <a:rPr sz="1600" spc="-15" dirty="0">
                <a:latin typeface="Calibri"/>
                <a:cs typeface="Calibri"/>
              </a:rPr>
              <a:t>siguientes </a:t>
            </a:r>
            <a:r>
              <a:rPr sz="1600" spc="-5" dirty="0">
                <a:latin typeface="Calibri"/>
                <a:cs typeface="Calibri"/>
              </a:rPr>
              <a:t>videos y </a:t>
            </a:r>
            <a:r>
              <a:rPr sz="1600" spc="-10" dirty="0">
                <a:latin typeface="Calibri"/>
                <a:cs typeface="Calibri"/>
              </a:rPr>
              <a:t>responde </a:t>
            </a:r>
            <a:r>
              <a:rPr sz="1600" spc="-5" dirty="0">
                <a:latin typeface="Calibri"/>
                <a:cs typeface="Calibri"/>
              </a:rPr>
              <a:t>a las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sz="1600" spc="-10" dirty="0" err="1">
                <a:latin typeface="Calibri"/>
                <a:cs typeface="Calibri"/>
              </a:rPr>
              <a:t>preguntas</a:t>
            </a:r>
            <a:r>
              <a:rPr sz="1600" spc="-10" dirty="0">
                <a:latin typeface="Calibri"/>
                <a:cs typeface="Calibri"/>
              </a:rPr>
              <a:t>:</a:t>
            </a:r>
            <a:endParaRPr lang="es-CL" sz="1600" spc="-1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95"/>
              </a:spcBef>
              <a:buClr>
                <a:srgbClr val="FC9F2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endParaRPr sz="1600" dirty="0">
              <a:latin typeface="Calibri"/>
              <a:cs typeface="Calibri"/>
            </a:endParaRPr>
          </a:p>
          <a:p>
            <a:r>
              <a:rPr lang="es-ES" sz="1600" dirty="0"/>
              <a:t>Entrega: martes 07 de julio de 2020 al mail </a:t>
            </a:r>
            <a:r>
              <a:rPr lang="es-ES" sz="1600" u="sng" dirty="0">
                <a:hlinkClick r:id="rId2"/>
              </a:rPr>
              <a:t>juan.rubio@colegiomagister.cl</a:t>
            </a:r>
            <a:r>
              <a:rPr lang="es-ES" sz="1600" u="sng" dirty="0"/>
              <a:t> </a:t>
            </a:r>
            <a:endParaRPr lang="es-419" sz="1600" b="1" u="sng" dirty="0"/>
          </a:p>
          <a:p>
            <a:r>
              <a:rPr lang="es-ES" sz="16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Consultas: WSP: +569 49950942.</a:t>
            </a:r>
            <a:endParaRPr sz="1600" dirty="0">
              <a:latin typeface="Calibri"/>
              <a:cs typeface="Calibri"/>
            </a:endParaRPr>
          </a:p>
          <a:p>
            <a:pPr marL="241300" marR="6985" indent="-228600">
              <a:lnSpc>
                <a:spcPts val="2380"/>
              </a:lnSpc>
              <a:spcBef>
                <a:spcPts val="5"/>
              </a:spcBef>
              <a:buClr>
                <a:srgbClr val="FC9F22"/>
              </a:buClr>
              <a:buFont typeface="Arial"/>
              <a:buChar char="•"/>
              <a:tabLst>
                <a:tab pos="240665" algn="l"/>
                <a:tab pos="241300" algn="l"/>
                <a:tab pos="1750060" algn="l"/>
                <a:tab pos="2902585" algn="l"/>
                <a:tab pos="3504565" algn="l"/>
                <a:tab pos="4202430" algn="l"/>
                <a:tab pos="4994910" algn="l"/>
                <a:tab pos="6592570" algn="l"/>
                <a:tab pos="6961505" algn="l"/>
                <a:tab pos="7926705" algn="l"/>
              </a:tabLst>
            </a:pPr>
            <a:r>
              <a:rPr sz="1600" spc="-10" dirty="0">
                <a:latin typeface="Calibri"/>
                <a:cs typeface="Calibri"/>
              </a:rPr>
              <a:t>¿</a:t>
            </a:r>
            <a:r>
              <a:rPr sz="1600" spc="-50" dirty="0">
                <a:latin typeface="Calibri"/>
                <a:cs typeface="Calibri"/>
              </a:rPr>
              <a:t>P</a:t>
            </a:r>
            <a:r>
              <a:rPr sz="1600" spc="-5" dirty="0">
                <a:latin typeface="Calibri"/>
                <a:cs typeface="Calibri"/>
              </a:rPr>
              <a:t>o</a:t>
            </a:r>
            <a:r>
              <a:rPr sz="1600" spc="-10" dirty="0">
                <a:latin typeface="Calibri"/>
                <a:cs typeface="Calibri"/>
              </a:rPr>
              <a:t>dríam</a:t>
            </a:r>
            <a:r>
              <a:rPr sz="1600" dirty="0">
                <a:latin typeface="Calibri"/>
                <a:cs typeface="Calibri"/>
              </a:rPr>
              <a:t>o</a:t>
            </a:r>
            <a:r>
              <a:rPr sz="1600" spc="-5" dirty="0">
                <a:latin typeface="Calibri"/>
                <a:cs typeface="Calibri"/>
              </a:rPr>
              <a:t>s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-5" dirty="0">
                <a:latin typeface="Calibri"/>
                <a:cs typeface="Calibri"/>
              </a:rPr>
              <a:t>a</a:t>
            </a:r>
            <a:r>
              <a:rPr sz="1600" dirty="0">
                <a:latin typeface="Calibri"/>
                <a:cs typeface="Calibri"/>
              </a:rPr>
              <a:t>s</a:t>
            </a:r>
            <a:r>
              <a:rPr sz="1600" spc="-5" dirty="0">
                <a:latin typeface="Calibri"/>
                <a:cs typeface="Calibri"/>
              </a:rPr>
              <a:t>egu</a:t>
            </a:r>
            <a:r>
              <a:rPr sz="1600" spc="-55" dirty="0">
                <a:latin typeface="Calibri"/>
                <a:cs typeface="Calibri"/>
              </a:rPr>
              <a:t>r</a:t>
            </a:r>
            <a:r>
              <a:rPr sz="1600" spc="-5" dirty="0">
                <a:latin typeface="Calibri"/>
                <a:cs typeface="Calibri"/>
              </a:rPr>
              <a:t>ar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-10" dirty="0">
                <a:latin typeface="Calibri"/>
                <a:cs typeface="Calibri"/>
              </a:rPr>
              <a:t>qu</a:t>
            </a:r>
            <a:r>
              <a:rPr sz="1600" spc="-5" dirty="0">
                <a:latin typeface="Calibri"/>
                <a:cs typeface="Calibri"/>
              </a:rPr>
              <a:t>e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-35" dirty="0">
                <a:latin typeface="Calibri"/>
                <a:cs typeface="Calibri"/>
              </a:rPr>
              <a:t>c</a:t>
            </a:r>
            <a:r>
              <a:rPr sz="1600" spc="-5" dirty="0">
                <a:latin typeface="Calibri"/>
                <a:cs typeface="Calibri"/>
              </a:rPr>
              <a:t>ada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-5" dirty="0">
                <a:latin typeface="Calibri"/>
                <a:cs typeface="Calibri"/>
              </a:rPr>
              <a:t>video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-35" dirty="0">
                <a:latin typeface="Calibri"/>
                <a:cs typeface="Calibri"/>
              </a:rPr>
              <a:t>c</a:t>
            </a:r>
            <a:r>
              <a:rPr sz="1600" spc="-5" dirty="0">
                <a:latin typeface="Calibri"/>
                <a:cs typeface="Calibri"/>
              </a:rPr>
              <a:t>or</a:t>
            </a:r>
            <a:r>
              <a:rPr sz="1600" spc="-25" dirty="0">
                <a:latin typeface="Calibri"/>
                <a:cs typeface="Calibri"/>
              </a:rPr>
              <a:t>r</a:t>
            </a:r>
            <a:r>
              <a:rPr sz="1600" spc="-5" dirty="0">
                <a:latin typeface="Calibri"/>
                <a:cs typeface="Calibri"/>
              </a:rPr>
              <a:t>esp</a:t>
            </a:r>
            <a:r>
              <a:rPr sz="1600" dirty="0">
                <a:latin typeface="Calibri"/>
                <a:cs typeface="Calibri"/>
              </a:rPr>
              <a:t>o</a:t>
            </a:r>
            <a:r>
              <a:rPr sz="1600" spc="-10" dirty="0">
                <a:latin typeface="Calibri"/>
                <a:cs typeface="Calibri"/>
              </a:rPr>
              <a:t>nd</a:t>
            </a:r>
            <a:r>
              <a:rPr sz="1600" spc="-5" dirty="0">
                <a:latin typeface="Calibri"/>
                <a:cs typeface="Calibri"/>
              </a:rPr>
              <a:t>e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-5" dirty="0">
                <a:latin typeface="Calibri"/>
                <a:cs typeface="Calibri"/>
              </a:rPr>
              <a:t>al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-20" dirty="0">
                <a:latin typeface="Calibri"/>
                <a:cs typeface="Calibri"/>
              </a:rPr>
              <a:t>g</a:t>
            </a:r>
            <a:r>
              <a:rPr sz="1600" spc="-5" dirty="0">
                <a:latin typeface="Calibri"/>
                <a:cs typeface="Calibri"/>
              </a:rPr>
              <a:t>é</a:t>
            </a:r>
            <a:r>
              <a:rPr sz="1600" dirty="0">
                <a:latin typeface="Calibri"/>
                <a:cs typeface="Calibri"/>
              </a:rPr>
              <a:t>n</a:t>
            </a:r>
            <a:r>
              <a:rPr sz="1600" spc="-5" dirty="0">
                <a:latin typeface="Calibri"/>
                <a:cs typeface="Calibri"/>
              </a:rPr>
              <a:t>e</a:t>
            </a:r>
            <a:r>
              <a:rPr sz="1600" spc="-40" dirty="0">
                <a:latin typeface="Calibri"/>
                <a:cs typeface="Calibri"/>
              </a:rPr>
              <a:t>r</a:t>
            </a:r>
            <a:r>
              <a:rPr sz="1600" spc="-5" dirty="0">
                <a:latin typeface="Calibri"/>
                <a:cs typeface="Calibri"/>
              </a:rPr>
              <a:t>o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-10" dirty="0">
                <a:latin typeface="Calibri"/>
                <a:cs typeface="Calibri"/>
              </a:rPr>
              <a:t>de  Ciencia Ficción?¿Por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qué?</a:t>
            </a:r>
            <a:endParaRPr sz="1600" dirty="0">
              <a:latin typeface="Calibri"/>
              <a:cs typeface="Calibri"/>
            </a:endParaRPr>
          </a:p>
          <a:p>
            <a:pPr marL="241300" indent="-228600">
              <a:lnSpc>
                <a:spcPts val="2510"/>
              </a:lnSpc>
              <a:spcBef>
                <a:spcPts val="220"/>
              </a:spcBef>
              <a:buClr>
                <a:srgbClr val="FC9F2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1600" spc="-5" dirty="0">
                <a:latin typeface="Calibri"/>
                <a:cs typeface="Calibri"/>
              </a:rPr>
              <a:t>¿A</a:t>
            </a:r>
            <a:r>
              <a:rPr sz="1600" spc="7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qué</a:t>
            </a:r>
            <a:r>
              <a:rPr sz="1600" spc="9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tipo</a:t>
            </a:r>
            <a:r>
              <a:rPr sz="1600" spc="7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de</a:t>
            </a:r>
            <a:r>
              <a:rPr sz="1600" spc="7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sub</a:t>
            </a:r>
            <a:r>
              <a:rPr sz="1600" spc="9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género</a:t>
            </a:r>
            <a:r>
              <a:rPr sz="1600" spc="9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pertenece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</a:t>
            </a:r>
            <a:r>
              <a:rPr sz="1600" spc="7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cada</a:t>
            </a:r>
            <a:r>
              <a:rPr sz="1600" spc="8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uno?¿Qué</a:t>
            </a:r>
            <a:r>
              <a:rPr sz="1600" spc="9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características</a:t>
            </a:r>
            <a:endParaRPr sz="1600" dirty="0">
              <a:latin typeface="Calibri"/>
              <a:cs typeface="Calibri"/>
            </a:endParaRPr>
          </a:p>
          <a:p>
            <a:pPr marL="241300">
              <a:lnSpc>
                <a:spcPts val="2510"/>
              </a:lnSpc>
            </a:pPr>
            <a:r>
              <a:rPr sz="1600" spc="-10" dirty="0">
                <a:latin typeface="Calibri"/>
                <a:cs typeface="Calibri"/>
              </a:rPr>
              <a:t>permiten </a:t>
            </a:r>
            <a:r>
              <a:rPr sz="1600" spc="-5" dirty="0">
                <a:latin typeface="Calibri"/>
                <a:cs typeface="Calibri"/>
              </a:rPr>
              <a:t>darnos </a:t>
            </a:r>
            <a:r>
              <a:rPr sz="1600" spc="-15" dirty="0">
                <a:latin typeface="Calibri"/>
                <a:cs typeface="Calibri"/>
              </a:rPr>
              <a:t>cuenta </a:t>
            </a:r>
            <a:r>
              <a:rPr sz="1600" spc="-5" dirty="0">
                <a:latin typeface="Calibri"/>
                <a:cs typeface="Calibri"/>
              </a:rPr>
              <a:t>de</a:t>
            </a:r>
            <a:r>
              <a:rPr sz="1600" spc="5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esto?</a:t>
            </a:r>
            <a:endParaRPr sz="1600" dirty="0">
              <a:latin typeface="Calibri"/>
              <a:cs typeface="Calibri"/>
            </a:endParaRPr>
          </a:p>
          <a:p>
            <a:pPr marL="241300" marR="5080" indent="-228600">
              <a:lnSpc>
                <a:spcPts val="2380"/>
              </a:lnSpc>
              <a:spcBef>
                <a:spcPts val="565"/>
              </a:spcBef>
              <a:buClr>
                <a:srgbClr val="FC9F2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1600" spc="-15" dirty="0">
                <a:latin typeface="Calibri"/>
                <a:cs typeface="Calibri"/>
              </a:rPr>
              <a:t>Genera </a:t>
            </a:r>
            <a:r>
              <a:rPr sz="1600" spc="-5" dirty="0">
                <a:latin typeface="Calibri"/>
                <a:cs typeface="Calibri"/>
              </a:rPr>
              <a:t>un pequeño análisis </a:t>
            </a:r>
            <a:r>
              <a:rPr sz="1600" spc="-10" dirty="0">
                <a:latin typeface="Calibri"/>
                <a:cs typeface="Calibri"/>
              </a:rPr>
              <a:t>sobre </a:t>
            </a:r>
            <a:r>
              <a:rPr sz="1600" spc="-5" dirty="0">
                <a:latin typeface="Calibri"/>
                <a:cs typeface="Calibri"/>
              </a:rPr>
              <a:t>el </a:t>
            </a:r>
            <a:r>
              <a:rPr sz="1600" spc="-15" dirty="0">
                <a:latin typeface="Calibri"/>
                <a:cs typeface="Calibri"/>
              </a:rPr>
              <a:t>cortometraje </a:t>
            </a:r>
            <a:r>
              <a:rPr sz="1600" dirty="0">
                <a:latin typeface="Calibri"/>
                <a:cs typeface="Calibri"/>
              </a:rPr>
              <a:t>“9” </a:t>
            </a:r>
            <a:r>
              <a:rPr sz="1600" spc="-5" dirty="0">
                <a:latin typeface="Calibri"/>
                <a:cs typeface="Calibri"/>
              </a:rPr>
              <a:t>de </a:t>
            </a:r>
            <a:r>
              <a:rPr sz="1600" spc="-10" dirty="0">
                <a:latin typeface="Calibri"/>
                <a:cs typeface="Calibri"/>
              </a:rPr>
              <a:t>Shane </a:t>
            </a:r>
            <a:r>
              <a:rPr sz="1600" spc="-50" dirty="0">
                <a:latin typeface="Calibri"/>
                <a:cs typeface="Calibri"/>
              </a:rPr>
              <a:t>Acker.  </a:t>
            </a:r>
            <a:r>
              <a:rPr sz="1600" spc="-10" dirty="0">
                <a:latin typeface="Calibri"/>
                <a:cs typeface="Calibri"/>
              </a:rPr>
              <a:t>Considera </a:t>
            </a:r>
            <a:r>
              <a:rPr sz="1600" spc="-20" dirty="0">
                <a:latin typeface="Calibri"/>
                <a:cs typeface="Calibri"/>
              </a:rPr>
              <a:t>para </a:t>
            </a:r>
            <a:r>
              <a:rPr sz="1600" spc="-10" dirty="0">
                <a:latin typeface="Calibri"/>
                <a:cs typeface="Calibri"/>
              </a:rPr>
              <a:t>ello </a:t>
            </a:r>
            <a:r>
              <a:rPr sz="1600" spc="-5" dirty="0">
                <a:latin typeface="Calibri"/>
                <a:cs typeface="Calibri"/>
              </a:rPr>
              <a:t>los </a:t>
            </a:r>
            <a:r>
              <a:rPr sz="1600" spc="-10" dirty="0">
                <a:latin typeface="Calibri"/>
                <a:cs typeface="Calibri"/>
              </a:rPr>
              <a:t>personajes, ambiente, </a:t>
            </a:r>
            <a:r>
              <a:rPr sz="1600" spc="-5" dirty="0">
                <a:latin typeface="Calibri"/>
                <a:cs typeface="Calibri"/>
              </a:rPr>
              <a:t>acciones,</a:t>
            </a:r>
            <a:r>
              <a:rPr sz="1600" spc="11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etc.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00" dirty="0">
              <a:latin typeface="Calibri"/>
              <a:cs typeface="Calibri"/>
            </a:endParaRPr>
          </a:p>
          <a:p>
            <a:pPr marL="12700">
              <a:lnSpc>
                <a:spcPts val="2510"/>
              </a:lnSpc>
            </a:pPr>
            <a:r>
              <a:rPr sz="1600" spc="-5" dirty="0">
                <a:latin typeface="Calibri"/>
                <a:cs typeface="Calibri"/>
              </a:rPr>
              <a:t>“El </a:t>
            </a:r>
            <a:r>
              <a:rPr sz="1600" spc="-10" dirty="0">
                <a:latin typeface="Calibri"/>
                <a:cs typeface="Calibri"/>
              </a:rPr>
              <a:t>planeta del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tesoro”:</a:t>
            </a:r>
            <a:endParaRPr sz="1600" dirty="0">
              <a:latin typeface="Calibri"/>
              <a:cs typeface="Calibri"/>
            </a:endParaRPr>
          </a:p>
          <a:p>
            <a:pPr marL="12700">
              <a:lnSpc>
                <a:spcPts val="2510"/>
              </a:lnSpc>
            </a:pPr>
            <a:r>
              <a:rPr sz="1600" u="heavy" spc="-15" dirty="0">
                <a:solidFill>
                  <a:srgbClr val="D73D2C"/>
                </a:solidFill>
                <a:uFill>
                  <a:solidFill>
                    <a:srgbClr val="D73D2C"/>
                  </a:solidFill>
                </a:uFill>
                <a:latin typeface="Calibri"/>
                <a:cs typeface="Calibri"/>
                <a:hlinkClick r:id="rId3"/>
              </a:rPr>
              <a:t>https://www.youtube.com/watch?v=UG51mnL8o-A</a:t>
            </a:r>
            <a:endParaRPr sz="1600" dirty="0">
              <a:latin typeface="Calibri"/>
              <a:cs typeface="Calibri"/>
            </a:endParaRPr>
          </a:p>
          <a:p>
            <a:pPr marL="12700" marR="643890">
              <a:lnSpc>
                <a:spcPts val="5810"/>
              </a:lnSpc>
              <a:spcBef>
                <a:spcPts val="195"/>
              </a:spcBef>
            </a:pPr>
            <a:r>
              <a:rPr sz="1600" spc="-5" dirty="0">
                <a:latin typeface="Calibri"/>
                <a:cs typeface="Calibri"/>
              </a:rPr>
              <a:t>“Blade Runner: </a:t>
            </a:r>
            <a:r>
              <a:rPr sz="1600" u="heavy" spc="-20" dirty="0">
                <a:solidFill>
                  <a:srgbClr val="D73D2C"/>
                </a:solidFill>
                <a:uFill>
                  <a:solidFill>
                    <a:srgbClr val="D73D2C"/>
                  </a:solidFill>
                </a:uFill>
                <a:latin typeface="Calibri"/>
                <a:cs typeface="Calibri"/>
                <a:hlinkClick r:id="rId4"/>
              </a:rPr>
              <a:t>https://www.youtube.com/watch?v=aFJF2CRASRM </a:t>
            </a:r>
            <a:endParaRPr lang="es-CL" sz="1600" u="heavy" spc="-20" dirty="0">
              <a:solidFill>
                <a:srgbClr val="D73D2C"/>
              </a:solidFill>
              <a:uFill>
                <a:solidFill>
                  <a:srgbClr val="D73D2C"/>
                </a:solidFill>
              </a:uFill>
              <a:latin typeface="Calibri"/>
              <a:cs typeface="Calibri"/>
            </a:endParaRPr>
          </a:p>
          <a:p>
            <a:pPr marL="12700" marR="643890">
              <a:lnSpc>
                <a:spcPts val="5810"/>
              </a:lnSpc>
              <a:spcBef>
                <a:spcPts val="195"/>
              </a:spcBef>
            </a:pPr>
            <a:r>
              <a:rPr sz="1600" spc="-20" dirty="0">
                <a:solidFill>
                  <a:srgbClr val="D73D2C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“9”: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u="heavy" spc="-15" dirty="0">
                <a:solidFill>
                  <a:srgbClr val="D73D2C"/>
                </a:solidFill>
                <a:uFill>
                  <a:solidFill>
                    <a:srgbClr val="D73D2C"/>
                  </a:solidFill>
                </a:uFill>
                <a:latin typeface="Calibri"/>
                <a:cs typeface="Calibri"/>
                <a:hlinkClick r:id="rId5"/>
              </a:rPr>
              <a:t>https://www.youtube.com/watch?v=Lh3Zur-ckX8</a:t>
            </a:r>
            <a:endParaRPr sz="1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149606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10" dirty="0"/>
              <a:t>Ci</a:t>
            </a:r>
            <a:r>
              <a:rPr spc="-105" dirty="0"/>
              <a:t>e</a:t>
            </a:r>
            <a:r>
              <a:rPr spc="-110" dirty="0"/>
              <a:t>r</a:t>
            </a:r>
            <a:r>
              <a:rPr spc="-180" dirty="0"/>
              <a:t>r</a:t>
            </a:r>
            <a:r>
              <a:rPr spc="-5" dirty="0"/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83488" y="1342136"/>
            <a:ext cx="7351395" cy="46596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5720" marR="44450" algn="ctr">
              <a:lnSpc>
                <a:spcPct val="100000"/>
              </a:lnSpc>
              <a:spcBef>
                <a:spcPts val="95"/>
              </a:spcBef>
            </a:pPr>
            <a:r>
              <a:rPr sz="4000" b="1" spc="-10" dirty="0">
                <a:latin typeface="Calibri"/>
                <a:cs typeface="Calibri"/>
              </a:rPr>
              <a:t>¿Qué </a:t>
            </a:r>
            <a:r>
              <a:rPr sz="4000" b="1" spc="-5" dirty="0">
                <a:latin typeface="Calibri"/>
                <a:cs typeface="Calibri"/>
              </a:rPr>
              <a:t>podemos </a:t>
            </a:r>
            <a:r>
              <a:rPr sz="4000" b="1" spc="-10" dirty="0">
                <a:latin typeface="Calibri"/>
                <a:cs typeface="Calibri"/>
              </a:rPr>
              <a:t>concluir </a:t>
            </a:r>
            <a:r>
              <a:rPr sz="4000" b="1" spc="-5" dirty="0">
                <a:latin typeface="Calibri"/>
                <a:cs typeface="Calibri"/>
              </a:rPr>
              <a:t>de lo </a:t>
            </a:r>
            <a:r>
              <a:rPr sz="4000" b="1" spc="-25" dirty="0">
                <a:latin typeface="Calibri"/>
                <a:cs typeface="Calibri"/>
              </a:rPr>
              <a:t>visto  hasta </a:t>
            </a:r>
            <a:r>
              <a:rPr sz="4000" b="1" spc="-20" dirty="0">
                <a:latin typeface="Calibri"/>
                <a:cs typeface="Calibri"/>
              </a:rPr>
              <a:t>ahora respecto </a:t>
            </a:r>
            <a:r>
              <a:rPr sz="4000" b="1" spc="-5" dirty="0">
                <a:latin typeface="Calibri"/>
                <a:cs typeface="Calibri"/>
              </a:rPr>
              <a:t>de la </a:t>
            </a:r>
            <a:r>
              <a:rPr sz="4000" b="1" spc="-10" dirty="0">
                <a:latin typeface="Calibri"/>
                <a:cs typeface="Calibri"/>
              </a:rPr>
              <a:t>Ciencia  </a:t>
            </a:r>
            <a:r>
              <a:rPr sz="4000" b="1" spc="-5" dirty="0">
                <a:latin typeface="Calibri"/>
                <a:cs typeface="Calibri"/>
              </a:rPr>
              <a:t>Ficción?</a:t>
            </a:r>
            <a:endParaRPr sz="4000">
              <a:latin typeface="Calibri"/>
              <a:cs typeface="Calibri"/>
            </a:endParaRPr>
          </a:p>
          <a:p>
            <a:pPr marL="1196975" indent="-229235">
              <a:lnSpc>
                <a:spcPct val="100000"/>
              </a:lnSpc>
              <a:spcBef>
                <a:spcPts val="965"/>
              </a:spcBef>
              <a:buClr>
                <a:srgbClr val="FC9F22"/>
              </a:buClr>
              <a:buFont typeface="Arial"/>
              <a:buChar char="•"/>
              <a:tabLst>
                <a:tab pos="1197610" algn="l"/>
              </a:tabLst>
            </a:pPr>
            <a:r>
              <a:rPr sz="4000" spc="-5" dirty="0">
                <a:latin typeface="Calibri"/>
                <a:cs typeface="Calibri"/>
              </a:rPr>
              <a:t>¿Qué me ha </a:t>
            </a:r>
            <a:r>
              <a:rPr sz="4000" spc="-25" dirty="0">
                <a:latin typeface="Calibri"/>
                <a:cs typeface="Calibri"/>
              </a:rPr>
              <a:t>costado</a:t>
            </a:r>
            <a:r>
              <a:rPr sz="4000" spc="-5" dirty="0">
                <a:latin typeface="Calibri"/>
                <a:cs typeface="Calibri"/>
              </a:rPr>
              <a:t> más</a:t>
            </a:r>
            <a:endParaRPr sz="4000">
              <a:latin typeface="Calibri"/>
              <a:cs typeface="Calibri"/>
            </a:endParaRPr>
          </a:p>
          <a:p>
            <a:pPr marL="2722880">
              <a:lnSpc>
                <a:spcPct val="100000"/>
              </a:lnSpc>
            </a:pPr>
            <a:r>
              <a:rPr sz="4000" spc="-15" dirty="0">
                <a:latin typeface="Calibri"/>
                <a:cs typeface="Calibri"/>
              </a:rPr>
              <a:t>entender?</a:t>
            </a:r>
            <a:endParaRPr sz="4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960"/>
              </a:spcBef>
              <a:buClr>
                <a:srgbClr val="FC9F22"/>
              </a:buClr>
              <a:buFont typeface="Arial"/>
              <a:buChar char="•"/>
              <a:tabLst>
                <a:tab pos="241300" algn="l"/>
              </a:tabLst>
            </a:pPr>
            <a:r>
              <a:rPr sz="4000" spc="-10" dirty="0">
                <a:latin typeface="Calibri"/>
                <a:cs typeface="Calibri"/>
              </a:rPr>
              <a:t>¿Qué </a:t>
            </a:r>
            <a:r>
              <a:rPr sz="4000" spc="-5" dirty="0">
                <a:latin typeface="Calibri"/>
                <a:cs typeface="Calibri"/>
              </a:rPr>
              <a:t>me ha </a:t>
            </a:r>
            <a:r>
              <a:rPr sz="4000" spc="-10" dirty="0">
                <a:latin typeface="Calibri"/>
                <a:cs typeface="Calibri"/>
              </a:rPr>
              <a:t>parecido</a:t>
            </a:r>
            <a:r>
              <a:rPr sz="4000" spc="-55" dirty="0">
                <a:latin typeface="Calibri"/>
                <a:cs typeface="Calibri"/>
              </a:rPr>
              <a:t> </a:t>
            </a:r>
            <a:r>
              <a:rPr sz="4000" spc="-20" dirty="0">
                <a:latin typeface="Calibri"/>
                <a:cs typeface="Calibri"/>
              </a:rPr>
              <a:t>interesante?</a:t>
            </a:r>
            <a:endParaRPr sz="4000">
              <a:latin typeface="Calibri"/>
              <a:cs typeface="Calibri"/>
            </a:endParaRPr>
          </a:p>
          <a:p>
            <a:pPr marL="1664970" lvl="1" indent="-229235">
              <a:lnSpc>
                <a:spcPct val="100000"/>
              </a:lnSpc>
              <a:spcBef>
                <a:spcPts val="965"/>
              </a:spcBef>
              <a:buClr>
                <a:srgbClr val="FC9F22"/>
              </a:buClr>
              <a:buFont typeface="Arial"/>
              <a:buChar char="•"/>
              <a:tabLst>
                <a:tab pos="1665605" algn="l"/>
              </a:tabLst>
            </a:pPr>
            <a:r>
              <a:rPr sz="4000" spc="-5" dirty="0">
                <a:latin typeface="Calibri"/>
                <a:cs typeface="Calibri"/>
              </a:rPr>
              <a:t>¿Qué debo</a:t>
            </a:r>
            <a:r>
              <a:rPr sz="4000" spc="-30" dirty="0">
                <a:latin typeface="Calibri"/>
                <a:cs typeface="Calibri"/>
              </a:rPr>
              <a:t> </a:t>
            </a:r>
            <a:r>
              <a:rPr sz="4000" spc="-15" dirty="0">
                <a:latin typeface="Calibri"/>
                <a:cs typeface="Calibri"/>
              </a:rPr>
              <a:t>mejorar?</a:t>
            </a:r>
            <a:endParaRPr sz="4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73D2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</TotalTime>
  <Words>362</Words>
  <Application>Microsoft Office PowerPoint</Application>
  <PresentationFormat>Presentación en pantalla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</vt:lpstr>
      <vt:lpstr>Office Theme</vt:lpstr>
      <vt:lpstr>Tres subgéneros de  la Ciencia Ficción </vt:lpstr>
      <vt:lpstr>Objetivos</vt:lpstr>
      <vt:lpstr>¡Recordemos!</vt:lpstr>
      <vt:lpstr>Presentación de PowerPoint</vt:lpstr>
      <vt:lpstr>Presentación de PowerPoint</vt:lpstr>
      <vt:lpstr>Presentación de PowerPoint</vt:lpstr>
      <vt:lpstr>Presentación de PowerPoint</vt:lpstr>
      <vt:lpstr>Actividad</vt:lpstr>
      <vt:lpstr>Cierre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Renato</dc:creator>
  <cp:lastModifiedBy>juanito2122</cp:lastModifiedBy>
  <cp:revision>5</cp:revision>
  <dcterms:created xsi:type="dcterms:W3CDTF">2020-06-23T13:51:04Z</dcterms:created>
  <dcterms:modified xsi:type="dcterms:W3CDTF">2020-07-06T19:26:01Z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2020-05-27T00:00:00Z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2020-06-23T00:00:00Z</vt:filetime>
  </property>
</Properties>
</file>