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72" r:id="rId1"/>
  </p:sldMasterIdLst>
  <p:sldIdLst>
    <p:sldId id="282" r:id="rId2"/>
    <p:sldId id="287" r:id="rId3"/>
    <p:sldId id="288" r:id="rId4"/>
    <p:sldId id="289" r:id="rId5"/>
    <p:sldId id="290" r:id="rId6"/>
    <p:sldId id="29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0BA5"/>
    <a:srgbClr val="A0108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559" autoAdjust="0"/>
    <p:restoredTop sz="94660"/>
  </p:normalViewPr>
  <p:slideViewPr>
    <p:cSldViewPr snapToGrid="0">
      <p:cViewPr varScale="1">
        <p:scale>
          <a:sx n="71" d="100"/>
          <a:sy n="71" d="100"/>
        </p:scale>
        <p:origin x="71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Pr>
        <a:gradFill flip="none" rotWithShape="1">
          <a:gsLst>
            <a:gs pos="0">
              <a:srgbClr val="B1DDFF"/>
            </a:gs>
            <a:gs pos="100000">
              <a:srgbClr val="B1DDFF">
                <a:lumMod val="64000"/>
                <a:lumOff val="36000"/>
              </a:srgb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12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368300" ty="203200" sx="64000" sy="64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prstClr val="white"/>
                </a:solidFill>
              </a:rPr>
              <a:t>C</a:t>
            </a:r>
          </a:p>
        </p:txBody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tx2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bg2"/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accent1">
                  <a:lumMod val="20000"/>
                  <a:lumOff val="80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accent1">
                  <a:lumMod val="20000"/>
                  <a:lumOff val="80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accent1">
                  <a:lumMod val="20000"/>
                  <a:lumOff val="80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bg2"/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rgbClr val="FFFFFF"/>
                </a:solidFill>
                <a:latin typeface="+mn-lt"/>
              </a:defRPr>
            </a:lvl1pPr>
          </a:lstStyle>
          <a:p>
            <a:fld id="{87DE6118-2437-4B30-8E3C-4D2BE6020583}" type="datetimeFigureOut">
              <a:rPr lang="en-US" smtClean="0"/>
              <a:pPr/>
              <a:t>7/8/2020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2080"/>
            <a:ext cx="5905500" cy="228600"/>
          </a:xfrm>
        </p:spPr>
        <p:txBody>
          <a:bodyPr/>
          <a:lstStyle>
            <a:lvl1pPr algn="l">
              <a:defRPr>
                <a:solidFill>
                  <a:schemeClr val="bg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69E57DC2-970A-4B3E-BB1C-7A09969E49DF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066815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7/8/2020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66553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7/8/2020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24705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7/8/2020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0804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Pr>
        <a:gradFill flip="none" rotWithShape="1">
          <a:gsLst>
            <a:gs pos="0">
              <a:schemeClr val="bg2">
                <a:tint val="80000"/>
                <a:shade val="100000"/>
                <a:satMod val="300000"/>
              </a:schemeClr>
            </a:gs>
            <a:gs pos="100000">
              <a:srgbClr val="B1DDFF">
                <a:lumMod val="64000"/>
                <a:lumOff val="36000"/>
              </a:srgb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12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368300" ty="203200" sx="64000" sy="64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prstClr val="white"/>
                </a:solidFill>
              </a:rPr>
              <a:t>C</a:t>
            </a:r>
          </a:p>
        </p:txBody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tx2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bg2"/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accent1">
                  <a:lumMod val="20000"/>
                  <a:lumOff val="80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accent1">
                  <a:lumMod val="20000"/>
                  <a:lumOff val="80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accent1">
                  <a:lumMod val="20000"/>
                  <a:lumOff val="80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tabLst>
                <a:tab pos="2633663" algn="l"/>
              </a:tabLst>
              <a:defRPr sz="1600">
                <a:solidFill>
                  <a:schemeClr val="bg2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fld id="{87DE6118-2437-4B30-8E3C-4D2BE6020583}" type="datetimeFigureOut">
              <a:rPr lang="en-US" smtClean="0"/>
              <a:pPr/>
              <a:t>7/8/2020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896" y="5212080"/>
            <a:ext cx="5907024" cy="228600"/>
          </a:xfrm>
        </p:spPr>
        <p:txBody>
          <a:bodyPr/>
          <a:lstStyle>
            <a:lvl1pPr algn="l">
              <a:defRPr>
                <a:solidFill>
                  <a:schemeClr val="bg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2080"/>
            <a:ext cx="2112264" cy="2286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69E57DC2-970A-4B3E-BB1C-7A09969E49DF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405057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7/8/2020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29820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tx2"/>
                </a:solidFill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7/8/2020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95645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7/8/2020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81893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7/8/2020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55111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rgbClr val="FFFFFF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334000"/>
          </a:xfrm>
        </p:spPr>
        <p:txBody>
          <a:bodyPr/>
          <a:lstStyle>
            <a:lvl1pPr>
              <a:defRPr sz="19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0" name="Rectangle 9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7/8/2020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9E57DC2-970A-4B3E-BB1C-7A09969E49DF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24414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531352" cy="6382512"/>
          </a:xfrm>
          <a:solidFill>
            <a:srgbClr val="969696"/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dirty="0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effectLst>
                  <a:outerShdw blurRad="12700" dist="381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87DE6118-2437-4B30-8E3C-4D2BE6020583}" type="datetimeFigureOut">
              <a:rPr lang="en-US" smtClean="0"/>
              <a:pPr/>
              <a:t>7/8/2020</a:t>
            </a:fld>
            <a:endParaRPr lang="en-US" dirty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 lang="en-US" sz="1000" kern="1200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12700" dist="381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9E57DC2-970A-4B3E-BB1C-7A09969E49DF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882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89464" y="6214535"/>
            <a:ext cx="2743200" cy="2560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87DE6118-2437-4B30-8E3C-4D2BE6020583}" type="datetimeFigureOut">
              <a:rPr lang="en-US" smtClean="0"/>
              <a:pPr/>
              <a:t>7/8/2020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214535"/>
            <a:ext cx="5212080" cy="2560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14667" y="6214535"/>
            <a:ext cx="1463040" cy="2560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69E57DC2-970A-4B3E-BB1C-7A09969E49DF}" type="slidenum">
              <a:rPr lang="en-US" smtClean="0"/>
              <a:pPr/>
              <a:t>‹Nº›</a:t>
            </a:fld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371856" y="374904"/>
            <a:ext cx="11448288" cy="6108192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</p:spTree>
    <p:extLst>
      <p:ext uri="{BB962C8B-B14F-4D97-AF65-F5344CB8AC3E}">
        <p14:creationId xmlns:p14="http://schemas.microsoft.com/office/powerpoint/2010/main" val="85300363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6.png"/><Relationship Id="rId3" Type="http://schemas.openxmlformats.org/officeDocument/2006/relationships/image" Target="../media/image33.png"/><Relationship Id="rId7" Type="http://schemas.openxmlformats.org/officeDocument/2006/relationships/image" Target="../media/image37.png"/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4.png"/><Relationship Id="rId5" Type="http://schemas.openxmlformats.org/officeDocument/2006/relationships/image" Target="../media/image35.png"/><Relationship Id="rId4" Type="http://schemas.openxmlformats.org/officeDocument/2006/relationships/image" Target="../media/image31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es.educaplay.com/recursos-educativos/6188316-potencias.html" TargetMode="External"/><Relationship Id="rId2" Type="http://schemas.openxmlformats.org/officeDocument/2006/relationships/hyperlink" Target="https://es.educaplay.com/recursos-educativos/6119930-potencias_8_basico.html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es.educaplay.com/juego/2353826-ejercicio_potencias.html" TargetMode="External"/><Relationship Id="rId4" Type="http://schemas.openxmlformats.org/officeDocument/2006/relationships/hyperlink" Target="https://es.educaplay.com/recursos-educativos/6187622-parejas_de_potencias.html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59860" y="2339782"/>
            <a:ext cx="9323319" cy="2098226"/>
          </a:xfrm>
        </p:spPr>
        <p:txBody>
          <a:bodyPr/>
          <a:lstStyle/>
          <a:p>
            <a:r>
              <a:rPr lang="es-C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Potencias con base racional y exponente entero</a:t>
            </a:r>
            <a:endParaRPr lang="es-C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9399494" y="4867836"/>
            <a:ext cx="1483685" cy="779798"/>
          </a:xfrm>
        </p:spPr>
        <p:txBody>
          <a:bodyPr>
            <a:normAutofit/>
          </a:bodyPr>
          <a:lstStyle/>
          <a:p>
            <a:r>
              <a:rPr lang="es-CL" sz="28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09/07</a:t>
            </a:r>
            <a:endParaRPr lang="es-CL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8875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3924" y="400548"/>
            <a:ext cx="11264152" cy="1371600"/>
          </a:xfrm>
        </p:spPr>
        <p:txBody>
          <a:bodyPr>
            <a:noAutofit/>
          </a:bodyPr>
          <a:lstStyle/>
          <a:p>
            <a:pPr algn="ctr"/>
            <a:r>
              <a:rPr lang="es-CL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 aquella que puede ser expresada de la forma:</a:t>
            </a:r>
            <a:endParaRPr lang="es-CL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CuadroTexto 3"/>
              <p:cNvSpPr txBox="1"/>
              <p:nvPr/>
            </p:nvSpPr>
            <p:spPr>
              <a:xfrm>
                <a:off x="1297641" y="1990165"/>
                <a:ext cx="1093248" cy="101316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s-CL" sz="3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s-CL" sz="36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s-CL" sz="36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s-CL" sz="3600" b="0" i="1" smtClean="0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num>
                                <m:den>
                                  <m:r>
                                    <a:rPr lang="es-CL" sz="3600" b="0" i="1" smtClean="0">
                                      <a:latin typeface="Cambria Math" panose="02040503050406030204" pitchFamily="18" charset="0"/>
                                    </a:rPr>
                                    <m:t>𝑏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s-CL" sz="36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</m:sSup>
                    </m:oMath>
                  </m:oMathPara>
                </a14:m>
                <a:endParaRPr lang="es-CL" sz="2400" dirty="0"/>
              </a:p>
            </p:txBody>
          </p:sp>
        </mc:Choice>
        <mc:Fallback xmlns="">
          <p:sp>
            <p:nvSpPr>
              <p:cNvPr id="4" name="CuadroTexto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97641" y="1990165"/>
                <a:ext cx="1093248" cy="1013162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CuadroTexto 4"/>
              <p:cNvSpPr txBox="1"/>
              <p:nvPr/>
            </p:nvSpPr>
            <p:spPr>
              <a:xfrm>
                <a:off x="2875430" y="2460069"/>
                <a:ext cx="4246034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CL" sz="2400" b="0" i="1" smtClean="0">
                          <a:latin typeface="Cambria Math" panose="02040503050406030204" pitchFamily="18" charset="0"/>
                        </a:rPr>
                        <m:t>𝐶𝑜𝑛</m:t>
                      </m:r>
                      <m:r>
                        <a:rPr lang="es-CL" sz="24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s-CL" sz="2400" b="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s-CL" sz="2400" b="0" i="1" smtClean="0">
                          <a:latin typeface="Cambria Math" panose="02040503050406030204" pitchFamily="18" charset="0"/>
                        </a:rPr>
                        <m:t>, </m:t>
                      </m:r>
                      <m:r>
                        <a:rPr lang="es-CL" sz="2400" b="0" i="1" smtClean="0">
                          <a:latin typeface="Cambria Math" panose="02040503050406030204" pitchFamily="18" charset="0"/>
                        </a:rPr>
                        <m:t>𝑏</m:t>
                      </m:r>
                      <m:r>
                        <a:rPr lang="es-CL" sz="24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s-CL" sz="24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s-CL" sz="24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s-CL" sz="2400" b="0" i="1" smtClean="0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s-CL" sz="2400" b="0" i="1" smtClean="0">
                          <a:latin typeface="Cambria Math" panose="02040503050406030204" pitchFamily="18" charset="0"/>
                        </a:rPr>
                        <m:t> ∈</m:t>
                      </m:r>
                      <m:r>
                        <a:rPr lang="es-CL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𝑍</m:t>
                      </m:r>
                      <m:r>
                        <a:rPr lang="es-CL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 </m:t>
                      </m:r>
                      <m:r>
                        <a:rPr lang="es-CL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𝑎𝑑𝑒𝑚</m:t>
                      </m:r>
                      <m:r>
                        <a:rPr lang="es-CL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á</m:t>
                      </m:r>
                      <m:r>
                        <a:rPr lang="es-CL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𝑠</m:t>
                      </m:r>
                      <m:r>
                        <a:rPr lang="es-CL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s-CL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𝑏</m:t>
                      </m:r>
                      <m:r>
                        <a:rPr lang="es-CL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≠0</m:t>
                      </m:r>
                    </m:oMath>
                  </m:oMathPara>
                </a14:m>
                <a:endParaRPr lang="es-CL" sz="2400" dirty="0"/>
              </a:p>
            </p:txBody>
          </p:sp>
        </mc:Choice>
        <mc:Fallback xmlns="">
          <p:sp>
            <p:nvSpPr>
              <p:cNvPr id="5" name="CuadroTexto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75430" y="2460069"/>
                <a:ext cx="4246034" cy="369332"/>
              </a:xfrm>
              <a:prstGeom prst="rect">
                <a:avLst/>
              </a:prstGeom>
              <a:blipFill rotWithShape="0">
                <a:blip r:embed="rId3"/>
                <a:stretch>
                  <a:fillRect l="-1149" r="-1149" b="-30000"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CuadroTexto 5"/>
              <p:cNvSpPr txBox="1"/>
              <p:nvPr/>
            </p:nvSpPr>
            <p:spPr>
              <a:xfrm>
                <a:off x="703124" y="3737180"/>
                <a:ext cx="3865225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CL" sz="2400" b="0" i="1" smtClean="0">
                          <a:latin typeface="Cambria Math" panose="02040503050406030204" pitchFamily="18" charset="0"/>
                        </a:rPr>
                        <m:t>𝐴𝑑𝑒𝑚</m:t>
                      </m:r>
                      <m:r>
                        <a:rPr lang="es-CL" sz="2400" b="0" i="1" smtClean="0">
                          <a:latin typeface="Cambria Math" panose="02040503050406030204" pitchFamily="18" charset="0"/>
                        </a:rPr>
                        <m:t>á</m:t>
                      </m:r>
                      <m:r>
                        <a:rPr lang="es-CL" sz="2400" b="0" i="1" smtClean="0">
                          <a:latin typeface="Cambria Math" panose="02040503050406030204" pitchFamily="18" charset="0"/>
                        </a:rPr>
                        <m:t>𝑠</m:t>
                      </m:r>
                      <m:r>
                        <a:rPr lang="es-CL" sz="2400" b="0" i="1" smtClean="0">
                          <a:latin typeface="Cambria Math" panose="02040503050406030204" pitchFamily="18" charset="0"/>
                        </a:rPr>
                        <m:t>, </m:t>
                      </m:r>
                      <m:r>
                        <a:rPr lang="es-CL" sz="2400" b="0" i="1" smtClean="0">
                          <a:latin typeface="Cambria Math" panose="02040503050406030204" pitchFamily="18" charset="0"/>
                        </a:rPr>
                        <m:t>𝑠𝑖</m:t>
                      </m:r>
                      <m:r>
                        <a:rPr lang="es-CL" sz="24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s-CL" sz="2400" b="0" i="1" smtClean="0">
                          <a:latin typeface="Cambria Math" panose="02040503050406030204" pitchFamily="18" charset="0"/>
                        </a:rPr>
                        <m:t>𝑏</m:t>
                      </m:r>
                      <m:r>
                        <a:rPr lang="es-CL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≠0 </m:t>
                      </m:r>
                      <m:r>
                        <a:rPr lang="es-CL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𝑠𝑒</m:t>
                      </m:r>
                      <m:r>
                        <a:rPr lang="es-CL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s-CL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𝑐𝑢𝑚𝑝𝑙𝑒</m:t>
                      </m:r>
                      <m:r>
                        <a:rPr lang="es-CL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:</m:t>
                      </m:r>
                    </m:oMath>
                  </m:oMathPara>
                </a14:m>
                <a:endParaRPr lang="es-CL" sz="2400" dirty="0"/>
              </a:p>
            </p:txBody>
          </p:sp>
        </mc:Choice>
        <mc:Fallback xmlns="">
          <p:sp>
            <p:nvSpPr>
              <p:cNvPr id="6" name="CuadroTexto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3124" y="3737180"/>
                <a:ext cx="3865225" cy="369332"/>
              </a:xfrm>
              <a:prstGeom prst="rect">
                <a:avLst/>
              </a:prstGeom>
              <a:blipFill rotWithShape="0">
                <a:blip r:embed="rId4"/>
                <a:stretch>
                  <a:fillRect l="-1262" r="-315" b="-37705"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CuadroTexto 7"/>
              <p:cNvSpPr txBox="1"/>
              <p:nvPr/>
            </p:nvSpPr>
            <p:spPr>
              <a:xfrm>
                <a:off x="3355240" y="4313788"/>
                <a:ext cx="1643207" cy="130914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s-CL" sz="3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CL" sz="3600" b="0" i="1" smtClean="0">
                              <a:latin typeface="Cambria Math" panose="02040503050406030204" pitchFamily="18" charset="0"/>
                            </a:rPr>
                            <m:t>=</m:t>
                          </m:r>
                          <m:d>
                            <m:dPr>
                              <m:ctrlPr>
                                <a:rPr lang="es-CL" sz="36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s-CL" sz="36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s-CL" sz="3600" b="0" i="1" smtClean="0">
                                      <a:latin typeface="Cambria Math" panose="02040503050406030204" pitchFamily="18" charset="0"/>
                                    </a:rPr>
                                    <m:t>𝑏</m:t>
                                  </m:r>
                                </m:num>
                                <m:den>
                                  <m:r>
                                    <a:rPr lang="es-CL" sz="3600" b="0" i="1" smtClean="0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s-CL" sz="36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</m:sSup>
                    </m:oMath>
                  </m:oMathPara>
                </a14:m>
                <a:endParaRPr lang="es-CL" sz="2400" dirty="0"/>
              </a:p>
            </p:txBody>
          </p:sp>
        </mc:Choice>
        <mc:Fallback xmlns="">
          <p:sp>
            <p:nvSpPr>
              <p:cNvPr id="8" name="CuadroTexto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55240" y="4313788"/>
                <a:ext cx="1643207" cy="1309141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CuadroTexto 8"/>
              <p:cNvSpPr txBox="1"/>
              <p:nvPr/>
            </p:nvSpPr>
            <p:spPr>
              <a:xfrm>
                <a:off x="1930735" y="4313788"/>
                <a:ext cx="1338507" cy="101316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s-CL" sz="3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s-CL" sz="36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s-CL" sz="36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s-CL" sz="3600" b="0" i="1" smtClean="0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num>
                                <m:den>
                                  <m:r>
                                    <a:rPr lang="es-CL" sz="3600" b="0" i="1" smtClean="0">
                                      <a:latin typeface="Cambria Math" panose="02040503050406030204" pitchFamily="18" charset="0"/>
                                    </a:rPr>
                                    <m:t>𝑏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s-CL" sz="36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s-CL" sz="36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</m:sSup>
                    </m:oMath>
                  </m:oMathPara>
                </a14:m>
                <a:endParaRPr lang="es-CL" sz="2400" dirty="0"/>
              </a:p>
            </p:txBody>
          </p:sp>
        </mc:Choice>
        <mc:Fallback xmlns="">
          <p:sp>
            <p:nvSpPr>
              <p:cNvPr id="9" name="CuadroTexto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30735" y="4313788"/>
                <a:ext cx="1338507" cy="1013162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CuadroTexto 9"/>
              <p:cNvSpPr txBox="1"/>
              <p:nvPr/>
            </p:nvSpPr>
            <p:spPr>
              <a:xfrm>
                <a:off x="7745506" y="3604227"/>
                <a:ext cx="3859306" cy="1004570"/>
              </a:xfrm>
              <a:prstGeom prst="rect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 w="38100"/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s-CL" sz="24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s-CL" sz="2400" b="1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s-CL" sz="2400" b="1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s-CL" sz="2400" b="1" i="1">
                                      <a:latin typeface="Cambria Math" panose="02040503050406030204" pitchFamily="18" charset="0"/>
                                    </a:rPr>
                                    <m:t>𝟐</m:t>
                                  </m:r>
                                </m:num>
                                <m:den>
                                  <m:r>
                                    <a:rPr lang="es-CL" sz="2400" b="1" i="1">
                                      <a:latin typeface="Cambria Math" panose="02040503050406030204" pitchFamily="18" charset="0"/>
                                    </a:rPr>
                                    <m:t>𝟑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s-CL" sz="2400" b="1" i="1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s-CL" sz="2400" b="1" i="1"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s-CL" sz="2400" b="1" i="0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s-CL" sz="24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s-CL" sz="2400" b="1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s-CL" sz="2400" b="1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s-CL" sz="2400" b="1" i="1" smtClean="0">
                                      <a:latin typeface="Cambria Math" panose="02040503050406030204" pitchFamily="18" charset="0"/>
                                    </a:rPr>
                                    <m:t>𝟑</m:t>
                                  </m:r>
                                </m:num>
                                <m:den>
                                  <m:r>
                                    <a:rPr lang="es-CL" sz="2400" b="1" i="1" smtClean="0">
                                      <a:latin typeface="Cambria Math" panose="02040503050406030204" pitchFamily="18" charset="0"/>
                                    </a:rPr>
                                    <m:t>𝟐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s-CL" sz="24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s-CL" sz="2400" b="1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CL" sz="24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CL" sz="2400" b="1" i="1" smtClean="0">
                              <a:latin typeface="Cambria Math" panose="02040503050406030204" pitchFamily="18" charset="0"/>
                            </a:rPr>
                            <m:t>𝟑</m:t>
                          </m:r>
                          <m:r>
                            <a:rPr lang="es-CL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es-CL" sz="2400" b="1" i="1" smtClean="0">
                              <a:latin typeface="Cambria Math" panose="02040503050406030204" pitchFamily="18" charset="0"/>
                            </a:rPr>
                            <m:t>𝟑</m:t>
                          </m:r>
                        </m:num>
                        <m:den>
                          <m:r>
                            <a:rPr lang="es-CL" sz="24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  <m:r>
                            <a:rPr lang="es-CL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es-CL" sz="24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den>
                      </m:f>
                      <m:r>
                        <a:rPr lang="es-CL" sz="2400" b="1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CL" sz="24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CL" sz="2400" b="1" i="1" smtClean="0">
                              <a:latin typeface="Cambria Math" panose="02040503050406030204" pitchFamily="18" charset="0"/>
                            </a:rPr>
                            <m:t>𝟗</m:t>
                          </m:r>
                        </m:num>
                        <m:den>
                          <m:r>
                            <a:rPr lang="es-CL" sz="2400" b="1" i="1" smtClean="0">
                              <a:latin typeface="Cambria Math" panose="02040503050406030204" pitchFamily="18" charset="0"/>
                            </a:rPr>
                            <m:t>𝟒</m:t>
                          </m:r>
                        </m:den>
                      </m:f>
                    </m:oMath>
                  </m:oMathPara>
                </a14:m>
                <a:endParaRPr lang="es-CL" b="1" dirty="0"/>
              </a:p>
            </p:txBody>
          </p:sp>
        </mc:Choice>
        <mc:Fallback xmlns="">
          <p:sp>
            <p:nvSpPr>
              <p:cNvPr id="10" name="CuadroTexto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45506" y="3604227"/>
                <a:ext cx="3859306" cy="1004570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  <a:ln w="38100"/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CuadroTexto 10"/>
              <p:cNvSpPr txBox="1"/>
              <p:nvPr/>
            </p:nvSpPr>
            <p:spPr>
              <a:xfrm>
                <a:off x="5084445" y="5120644"/>
                <a:ext cx="6606365" cy="1004570"/>
              </a:xfrm>
              <a:prstGeom prst="rect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 w="38100"/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s-CL" sz="24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s-CL" sz="2400" b="1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s-CL" sz="2400" b="1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s-CL" sz="2400" b="1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s-CL" sz="2400" b="1" i="1" smtClean="0">
                                      <a:latin typeface="Cambria Math" panose="02040503050406030204" pitchFamily="18" charset="0"/>
                                    </a:rPr>
                                    <m:t>𝟒</m:t>
                                  </m:r>
                                </m:num>
                                <m:den>
                                  <m:r>
                                    <a:rPr lang="es-CL" sz="2400" b="1" i="1" smtClean="0">
                                      <a:latin typeface="Cambria Math" panose="02040503050406030204" pitchFamily="18" charset="0"/>
                                    </a:rPr>
                                    <m:t>𝟓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s-CL" sz="2400" b="1" i="1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s-CL" sz="2400" b="1" i="1" smtClean="0">
                              <a:latin typeface="Cambria Math" panose="02040503050406030204" pitchFamily="18" charset="0"/>
                            </a:rPr>
                            <m:t>𝟑</m:t>
                          </m:r>
                        </m:sup>
                      </m:sSup>
                      <m:r>
                        <a:rPr lang="es-CL" sz="2400" b="1" i="0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s-CL" sz="24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s-CL" sz="2400" b="1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s-CL" sz="2400" b="1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s-CL" sz="2400" b="1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s-CL" sz="2400" b="1" i="1" smtClean="0">
                                      <a:latin typeface="Cambria Math" panose="02040503050406030204" pitchFamily="18" charset="0"/>
                                    </a:rPr>
                                    <m:t>𝟓</m:t>
                                  </m:r>
                                </m:num>
                                <m:den>
                                  <m:r>
                                    <a:rPr lang="es-CL" sz="2400" b="1" i="1" smtClean="0">
                                      <a:latin typeface="Cambria Math" panose="02040503050406030204" pitchFamily="18" charset="0"/>
                                    </a:rPr>
                                    <m:t>𝟒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s-CL" sz="2400" b="1" i="1" smtClean="0">
                              <a:latin typeface="Cambria Math" panose="02040503050406030204" pitchFamily="18" charset="0"/>
                            </a:rPr>
                            <m:t>𝟑</m:t>
                          </m:r>
                        </m:sup>
                      </m:sSup>
                      <m:r>
                        <a:rPr lang="es-CL" sz="2400" b="1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CL" sz="24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CL" sz="2400" b="1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s-CL" sz="2400" b="1" i="1" smtClean="0">
                              <a:latin typeface="Cambria Math" panose="02040503050406030204" pitchFamily="18" charset="0"/>
                            </a:rPr>
                            <m:t>𝟓</m:t>
                          </m:r>
                          <m:r>
                            <a:rPr lang="es-CL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∙−</m:t>
                          </m:r>
                          <m:r>
                            <a:rPr lang="es-CL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𝟓</m:t>
                          </m:r>
                          <m:r>
                            <a:rPr lang="es-CL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∙−</m:t>
                          </m:r>
                          <m:r>
                            <a:rPr lang="es-CL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𝟓</m:t>
                          </m:r>
                        </m:num>
                        <m:den>
                          <m:r>
                            <a:rPr lang="es-CL" sz="2400" b="1" i="1" smtClean="0">
                              <a:latin typeface="Cambria Math" panose="02040503050406030204" pitchFamily="18" charset="0"/>
                            </a:rPr>
                            <m:t>𝟒</m:t>
                          </m:r>
                          <m:r>
                            <a:rPr lang="es-CL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es-CL" sz="2400" b="1" i="1" smtClean="0">
                              <a:latin typeface="Cambria Math" panose="02040503050406030204" pitchFamily="18" charset="0"/>
                            </a:rPr>
                            <m:t>𝟒</m:t>
                          </m:r>
                          <m:r>
                            <a:rPr lang="es-CL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es-CL" sz="2400" b="1" i="1" smtClean="0">
                              <a:latin typeface="Cambria Math" panose="02040503050406030204" pitchFamily="18" charset="0"/>
                            </a:rPr>
                            <m:t>𝟒</m:t>
                          </m:r>
                        </m:den>
                      </m:f>
                      <m:r>
                        <a:rPr lang="es-CL" sz="2400" b="1" i="1" smtClean="0"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es-CL" sz="24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CL" sz="2400" b="1" i="1" smtClean="0">
                              <a:latin typeface="Cambria Math" panose="02040503050406030204" pitchFamily="18" charset="0"/>
                            </a:rPr>
                            <m:t>𝟏𝟐𝟓</m:t>
                          </m:r>
                        </m:num>
                        <m:den>
                          <m:r>
                            <a:rPr lang="es-CL" sz="2400" b="1" i="1" smtClean="0">
                              <a:latin typeface="Cambria Math" panose="02040503050406030204" pitchFamily="18" charset="0"/>
                            </a:rPr>
                            <m:t>𝟔𝟒</m:t>
                          </m:r>
                        </m:den>
                      </m:f>
                    </m:oMath>
                  </m:oMathPara>
                </a14:m>
                <a:endParaRPr lang="es-CL" b="1" dirty="0"/>
              </a:p>
            </p:txBody>
          </p:sp>
        </mc:Choice>
        <mc:Fallback xmlns="">
          <p:sp>
            <p:nvSpPr>
              <p:cNvPr id="11" name="CuadroTexto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84445" y="5120644"/>
                <a:ext cx="6606365" cy="1004570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  <a:ln w="38100"/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615280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5" grpId="0"/>
      <p:bldP spid="6" grpId="0"/>
      <p:bldP spid="8" grpId="0"/>
      <p:bldP spid="9" grpId="0"/>
      <p:bldP spid="10" grpId="0" animBg="1"/>
      <p:bldP spid="1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59860" y="2339782"/>
            <a:ext cx="9323319" cy="2098226"/>
          </a:xfrm>
        </p:spPr>
        <p:txBody>
          <a:bodyPr/>
          <a:lstStyle/>
          <a:p>
            <a:r>
              <a:rPr lang="es-C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Revisemos</a:t>
            </a:r>
            <a:endParaRPr lang="es-C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9399494" y="4867836"/>
            <a:ext cx="1483685" cy="779798"/>
          </a:xfrm>
        </p:spPr>
        <p:txBody>
          <a:bodyPr>
            <a:normAutofit/>
          </a:bodyPr>
          <a:lstStyle/>
          <a:p>
            <a:r>
              <a:rPr lang="es-CL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06/07</a:t>
            </a:r>
            <a:endParaRPr lang="es-CL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7511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5774" y="479611"/>
            <a:ext cx="11233196" cy="4818529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3" name="CuadroTexto 2"/>
              <p:cNvSpPr txBox="1"/>
              <p:nvPr/>
            </p:nvSpPr>
            <p:spPr>
              <a:xfrm>
                <a:off x="2346512" y="1492624"/>
                <a:ext cx="865173" cy="77226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s-CL" sz="24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s-CL" sz="2400" b="0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s-CL" sz="2400" b="0" i="1" smtClean="0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s-CL" sz="2400" b="0" i="1" smtClean="0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</a:rPr>
                                    <m:t>7</m:t>
                                  </m:r>
                                </m:num>
                                <m:den>
                                  <m:r>
                                    <a:rPr lang="es-CL" sz="2400" b="0" i="1" smtClean="0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s-CL" sz="24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−3</m:t>
                          </m:r>
                        </m:sup>
                      </m:sSup>
                    </m:oMath>
                  </m:oMathPara>
                </a14:m>
                <a:endParaRPr lang="es-CL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3" name="CuadroTexto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46512" y="1492624"/>
                <a:ext cx="865173" cy="772263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CuadroTexto 3"/>
              <p:cNvSpPr txBox="1"/>
              <p:nvPr/>
            </p:nvSpPr>
            <p:spPr>
              <a:xfrm>
                <a:off x="7743266" y="1510762"/>
                <a:ext cx="701667" cy="77861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s-CL" sz="24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s-CL" sz="2400" b="0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s-CL" sz="2400" b="0" i="1" smtClean="0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s-CL" sz="2400" b="0" i="1" smtClean="0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</m:num>
                                <m:den>
                                  <m:r>
                                    <a:rPr lang="es-CL" sz="2400" b="0" i="1" smtClean="0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s-CL" sz="24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</m:sup>
                      </m:sSup>
                    </m:oMath>
                  </m:oMathPara>
                </a14:m>
                <a:endParaRPr lang="es-CL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4" name="CuadroTexto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43266" y="1510762"/>
                <a:ext cx="701667" cy="778611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145537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54940" y="467340"/>
            <a:ext cx="7342094" cy="5946409"/>
          </a:xfrm>
          <a:prstGeom prst="rect">
            <a:avLst/>
          </a:prstGeom>
        </p:spPr>
      </p:pic>
      <p:sp>
        <p:nvSpPr>
          <p:cNvPr id="3" name="Señal de prohibido 2"/>
          <p:cNvSpPr/>
          <p:nvPr/>
        </p:nvSpPr>
        <p:spPr>
          <a:xfrm>
            <a:off x="3966881" y="2272553"/>
            <a:ext cx="416860" cy="524435"/>
          </a:xfrm>
          <a:prstGeom prst="noSmoking">
            <a:avLst/>
          </a:prstGeom>
          <a:solidFill>
            <a:srgbClr val="FF0000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2093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C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JUGUEMOS</a:t>
            </a:r>
            <a:endParaRPr lang="es-C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Marcador de contenido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L" dirty="0">
                <a:hlinkClick r:id="rId2"/>
              </a:rPr>
              <a:t>https://</a:t>
            </a:r>
            <a:r>
              <a:rPr lang="es-CL" dirty="0" smtClean="0">
                <a:hlinkClick r:id="rId2"/>
              </a:rPr>
              <a:t>es.educaplay.com/recursos-educativos/6119930-potencias_8_basico.html</a:t>
            </a:r>
            <a:r>
              <a:rPr lang="es-CL" dirty="0" smtClean="0"/>
              <a:t> (rosco)</a:t>
            </a:r>
            <a:endParaRPr lang="es-CL" dirty="0" smtClean="0">
              <a:hlinkClick r:id="rId3"/>
            </a:endParaRPr>
          </a:p>
          <a:p>
            <a:r>
              <a:rPr lang="es-CL" dirty="0" smtClean="0">
                <a:hlinkClick r:id="rId3"/>
              </a:rPr>
              <a:t>https</a:t>
            </a:r>
            <a:r>
              <a:rPr lang="es-CL" dirty="0">
                <a:hlinkClick r:id="rId3"/>
              </a:rPr>
              <a:t>://</a:t>
            </a:r>
            <a:r>
              <a:rPr lang="es-CL" dirty="0" smtClean="0">
                <a:hlinkClick r:id="rId3"/>
              </a:rPr>
              <a:t>es.educaplay.com/recursos-educativos/6188316-potencias.html</a:t>
            </a:r>
            <a:r>
              <a:rPr lang="es-CL" dirty="0" smtClean="0"/>
              <a:t> (unir)</a:t>
            </a:r>
          </a:p>
          <a:p>
            <a:endParaRPr lang="es-CL" dirty="0" smtClean="0">
              <a:hlinkClick r:id="rId4"/>
            </a:endParaRPr>
          </a:p>
          <a:p>
            <a:r>
              <a:rPr lang="es-CL" dirty="0" smtClean="0">
                <a:hlinkClick r:id="rId4"/>
              </a:rPr>
              <a:t>https</a:t>
            </a:r>
            <a:r>
              <a:rPr lang="es-CL" dirty="0">
                <a:hlinkClick r:id="rId4"/>
              </a:rPr>
              <a:t>://</a:t>
            </a:r>
            <a:r>
              <a:rPr lang="es-CL" dirty="0" smtClean="0">
                <a:hlinkClick r:id="rId4"/>
              </a:rPr>
              <a:t>es.educaplay.com/recursos-educativos/6187622-parejas_de_potencias.html</a:t>
            </a:r>
            <a:r>
              <a:rPr lang="es-CL" dirty="0"/>
              <a:t> </a:t>
            </a:r>
            <a:r>
              <a:rPr lang="es-CL" dirty="0" smtClean="0"/>
              <a:t>(parejas)</a:t>
            </a:r>
          </a:p>
          <a:p>
            <a:endParaRPr lang="es-CL" dirty="0"/>
          </a:p>
          <a:p>
            <a:r>
              <a:rPr lang="es-CL" dirty="0">
                <a:hlinkClick r:id="rId5"/>
              </a:rPr>
              <a:t>https://</a:t>
            </a:r>
            <a:r>
              <a:rPr lang="es-CL" dirty="0" smtClean="0">
                <a:hlinkClick r:id="rId5"/>
              </a:rPr>
              <a:t>es.educaplay.com/juego/2353826-ejercicio_potencias.html</a:t>
            </a:r>
            <a:r>
              <a:rPr lang="es-CL" dirty="0" smtClean="0"/>
              <a:t> (unir)</a:t>
            </a:r>
          </a:p>
          <a:p>
            <a:pPr marL="0" indent="0">
              <a:buNone/>
            </a:pPr>
            <a:endParaRPr lang="es-CL" dirty="0"/>
          </a:p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412366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">
  <a:themeElements>
    <a:clrScheme name="Marquesina">
      <a:dk1>
        <a:srgbClr val="000000"/>
      </a:dk1>
      <a:lt1>
        <a:sysClr val="window" lastClr="FFFFFF"/>
      </a:lt1>
      <a:dk2>
        <a:srgbClr val="5E5E5E"/>
      </a:dk2>
      <a:lt2>
        <a:srgbClr val="DDDDDD"/>
      </a:lt2>
      <a:accent1>
        <a:srgbClr val="418AB3"/>
      </a:accent1>
      <a:accent2>
        <a:srgbClr val="A6B727"/>
      </a:accent2>
      <a:accent3>
        <a:srgbClr val="F69200"/>
      </a:accent3>
      <a:accent4>
        <a:srgbClr val="838383"/>
      </a:accent4>
      <a:accent5>
        <a:srgbClr val="FEC306"/>
      </a:accent5>
      <a:accent6>
        <a:srgbClr val="DF5327"/>
      </a:accent6>
      <a:hlink>
        <a:srgbClr val="F59E00"/>
      </a:hlink>
      <a:folHlink>
        <a:srgbClr val="B2B2B2"/>
      </a:folHlink>
    </a:clrScheme>
    <a:fontScheme name="Savon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hade val="100000"/>
                <a:satMod val="300000"/>
              </a:schemeClr>
            </a:gs>
            <a:gs pos="100000">
              <a:schemeClr val="phClr">
                <a:tint val="100000"/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913DB040-6816-4415-960D-8178C785755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TM03457510[[fn=Savon]]</Template>
  <TotalTime>683</TotalTime>
  <Words>71</Words>
  <Application>Microsoft Office PowerPoint</Application>
  <PresentationFormat>Panorámica</PresentationFormat>
  <Paragraphs>21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1" baseType="lpstr">
      <vt:lpstr>Arial</vt:lpstr>
      <vt:lpstr>Cambria Math</vt:lpstr>
      <vt:lpstr>Century Gothic</vt:lpstr>
      <vt:lpstr>Times New Roman</vt:lpstr>
      <vt:lpstr>Savon</vt:lpstr>
      <vt:lpstr>Potencias con base racional y exponente entero</vt:lpstr>
      <vt:lpstr>Es aquella que puede ser expresada de la forma:</vt:lpstr>
      <vt:lpstr>Revisemos</vt:lpstr>
      <vt:lpstr>Presentación de PowerPoint</vt:lpstr>
      <vt:lpstr>Presentación de PowerPoint</vt:lpstr>
      <vt:lpstr>JUGUEMOS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POTENCIAS DE BASE ENTERA Y EXPONENTE NATURAL</dc:title>
  <dc:creator>Marian</dc:creator>
  <cp:lastModifiedBy>Marian</cp:lastModifiedBy>
  <cp:revision>51</cp:revision>
  <dcterms:created xsi:type="dcterms:W3CDTF">2020-06-18T11:39:47Z</dcterms:created>
  <dcterms:modified xsi:type="dcterms:W3CDTF">2020-07-08T13:46:00Z</dcterms:modified>
</cp:coreProperties>
</file>