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BA595E-2674-47FC-82A6-5000A5D03781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F29DF0F-CFFC-4EE7-B7D6-47A1A9DE985E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82783" y="1412776"/>
            <a:ext cx="5312672" cy="46166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RESUMEN</a:t>
            </a:r>
          </a:p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CONTENIDOS</a:t>
            </a:r>
          </a:p>
          <a:p>
            <a:pPr algn="ctr"/>
            <a:endParaRPr lang="es-ES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Sexto Año Básico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Julio 2020</a:t>
            </a:r>
            <a:endParaRPr lang="es-ES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26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736402" y="345430"/>
            <a:ext cx="3671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DECIMALES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64004" y="1484784"/>
            <a:ext cx="6864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Orden y Comparación 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83568" y="2636912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CL" sz="2400" dirty="0" smtClean="0"/>
              <a:t>Valor del Entero</a:t>
            </a:r>
          </a:p>
          <a:p>
            <a:pPr marL="285750" indent="-285750">
              <a:buFont typeface="Wingdings" pitchFamily="2" charset="2"/>
              <a:buChar char="ü"/>
            </a:pPr>
            <a:endParaRPr lang="es-CL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es-CL" sz="2400" dirty="0" smtClean="0"/>
              <a:t>Revisión posición por posición del decimal</a:t>
            </a:r>
          </a:p>
          <a:p>
            <a:pPr marL="285750" indent="-285750">
              <a:buFont typeface="Wingdings" pitchFamily="2" charset="2"/>
              <a:buChar char="ü"/>
            </a:pPr>
            <a:endParaRPr lang="es-CL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es-CL" sz="2400" dirty="0" smtClean="0"/>
              <a:t>Igualar cantidad de decimales para confirmar diferencia o igualdad</a:t>
            </a:r>
            <a:endParaRPr lang="es-CL" sz="2400" dirty="0"/>
          </a:p>
        </p:txBody>
      </p:sp>
      <p:sp>
        <p:nvSpPr>
          <p:cNvPr id="8" name="7 Flecha derecha"/>
          <p:cNvSpPr/>
          <p:nvPr/>
        </p:nvSpPr>
        <p:spPr>
          <a:xfrm>
            <a:off x="4283968" y="2636912"/>
            <a:ext cx="1224136" cy="504056"/>
          </a:xfrm>
          <a:prstGeom prst="rightArrow">
            <a:avLst>
              <a:gd name="adj1" fmla="val 283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Flecha derecha"/>
          <p:cNvSpPr/>
          <p:nvPr/>
        </p:nvSpPr>
        <p:spPr>
          <a:xfrm>
            <a:off x="4283968" y="3774124"/>
            <a:ext cx="1224136" cy="504056"/>
          </a:xfrm>
          <a:prstGeom prst="rightArrow">
            <a:avLst>
              <a:gd name="adj1" fmla="val 283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Flecha derecha"/>
          <p:cNvSpPr/>
          <p:nvPr/>
        </p:nvSpPr>
        <p:spPr>
          <a:xfrm>
            <a:off x="4283968" y="4869160"/>
            <a:ext cx="1224136" cy="504056"/>
          </a:xfrm>
          <a:prstGeom prst="rightArrow">
            <a:avLst>
              <a:gd name="adj1" fmla="val 283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5574325" y="2564904"/>
            <a:ext cx="3102131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45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,56 ____ 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,34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650760" y="3762746"/>
            <a:ext cx="331372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5,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 ____ 5,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498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429418" y="4854621"/>
            <a:ext cx="360707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5,56    ____ 5,3498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969622" y="2564904"/>
            <a:ext cx="41069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210689" y="4869160"/>
            <a:ext cx="66556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00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819140" y="3714130"/>
            <a:ext cx="41069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7027612" y="4869160"/>
            <a:ext cx="41069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3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build="p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1897" y="345430"/>
            <a:ext cx="33602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CÁLCULOS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331640" y="1124744"/>
            <a:ext cx="65533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Adición o Sustracción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21615" y="3068960"/>
            <a:ext cx="274632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7,938</a:t>
            </a: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92,392</a:t>
            </a:r>
          </a:p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  <a:r>
              <a:rPr lang="es-ES" sz="54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0,2378</a:t>
            </a:r>
            <a:endParaRPr lang="es-ES" sz="54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73976" y="3075291"/>
            <a:ext cx="274632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</a:p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63688" y="2276872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Alinear la Coma</a:t>
            </a:r>
            <a:endParaRPr lang="es-CL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547140" y="2636912"/>
            <a:ext cx="8636" cy="7920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1331640" y="5457998"/>
            <a:ext cx="27463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100,5678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483768" y="3116519"/>
            <a:ext cx="274632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</a:p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899592" y="2420888"/>
            <a:ext cx="27463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1 1  1 1     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3059832" y="2636912"/>
            <a:ext cx="288032" cy="61845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2659627" y="2636912"/>
            <a:ext cx="288032" cy="61845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2128740" y="2636912"/>
            <a:ext cx="288032" cy="61845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1772470" y="2636912"/>
            <a:ext cx="288032" cy="61845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Rectángulo"/>
          <p:cNvSpPr/>
          <p:nvPr/>
        </p:nvSpPr>
        <p:spPr>
          <a:xfrm>
            <a:off x="-324544" y="4017838"/>
            <a:ext cx="27463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788024" y="2725176"/>
            <a:ext cx="3744416" cy="3416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Los ceros sirven para completar posiciones faltantes.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No es obligación ponerlos, pero si necesarios en la sustracción.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El proceso es como en naturales relacionado con la reserva y el pedir al compañero.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La posición de la coma es inalterable (no se puede cambiar)</a:t>
            </a:r>
            <a:endParaRPr lang="es-CL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427984" y="2411596"/>
            <a:ext cx="21308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RESUMEN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30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10" grpId="0"/>
      <p:bldP spid="12" grpId="0"/>
      <p:bldP spid="13" grpId="0" animBg="1"/>
      <p:bldP spid="14" grpId="0" animBg="1"/>
      <p:bldP spid="15" grpId="0" animBg="1"/>
      <p:bldP spid="16" grpId="0" animBg="1"/>
      <p:bldP spid="17" grpId="0"/>
      <p:bldP spid="18" grpId="0" build="p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335123" y="260648"/>
            <a:ext cx="4546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Multiplicación 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148064" y="3796005"/>
            <a:ext cx="3744416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Omitir los ceros si están a la izquierda.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Omitir las comas si las hubiera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Multiplicar como natural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Contar las posiciones decimales de los factores iniciales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L" dirty="0" smtClean="0"/>
              <a:t>Poner coma en el producto (resultado) según la cantidad de decimales contados.</a:t>
            </a:r>
            <a:endParaRPr lang="es-CL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788024" y="3482425"/>
            <a:ext cx="21308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RESUMEN</a:t>
            </a:r>
            <a:endParaRPr lang="es-CL" dirty="0"/>
          </a:p>
        </p:txBody>
      </p:sp>
      <p:sp>
        <p:nvSpPr>
          <p:cNvPr id="17" name="16 Rectángulo"/>
          <p:cNvSpPr/>
          <p:nvPr/>
        </p:nvSpPr>
        <p:spPr>
          <a:xfrm>
            <a:off x="1648360" y="2420888"/>
            <a:ext cx="3323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935</a:t>
            </a:r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∙ 67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76399" y="4629566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62645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930001" y="3189460"/>
            <a:ext cx="21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6545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0" name="19 Conector angular"/>
          <p:cNvCxnSpPr/>
          <p:nvPr/>
        </p:nvCxnSpPr>
        <p:spPr>
          <a:xfrm rot="10800000" flipV="1">
            <a:off x="3216755" y="3344217"/>
            <a:ext cx="1444213" cy="306907"/>
          </a:xfrm>
          <a:prstGeom prst="bentConnector3">
            <a:avLst>
              <a:gd name="adj1" fmla="val 86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/>
          <p:nvPr/>
        </p:nvCxnSpPr>
        <p:spPr>
          <a:xfrm rot="5400000">
            <a:off x="3120385" y="3518472"/>
            <a:ext cx="1153578" cy="774281"/>
          </a:xfrm>
          <a:prstGeom prst="bentConnector3">
            <a:avLst>
              <a:gd name="adj1" fmla="val 99689"/>
            </a:avLst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467544" y="3859598"/>
            <a:ext cx="21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5610</a:t>
            </a:r>
            <a:endParaRPr lang="es-ES" sz="54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487079" y="3852054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*</a:t>
            </a:r>
            <a:endParaRPr lang="es-ES" sz="54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79512" y="3702981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+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496932" y="1184494"/>
            <a:ext cx="4346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0,935 ∙ 6,7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6" name="25 Flecha abajo"/>
          <p:cNvSpPr/>
          <p:nvPr/>
        </p:nvSpPr>
        <p:spPr>
          <a:xfrm>
            <a:off x="2939226" y="1988840"/>
            <a:ext cx="1669115" cy="504056"/>
          </a:xfrm>
          <a:prstGeom prst="downArrow">
            <a:avLst>
              <a:gd name="adj1" fmla="val 3364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Rectángulo"/>
          <p:cNvSpPr/>
          <p:nvPr/>
        </p:nvSpPr>
        <p:spPr>
          <a:xfrm>
            <a:off x="5848311" y="2376455"/>
            <a:ext cx="2900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6,2645</a:t>
            </a:r>
          </a:p>
        </p:txBody>
      </p:sp>
      <p:sp>
        <p:nvSpPr>
          <p:cNvPr id="28" name="27 Arco"/>
          <p:cNvSpPr/>
          <p:nvPr/>
        </p:nvSpPr>
        <p:spPr>
          <a:xfrm>
            <a:off x="5185402" y="1605588"/>
            <a:ext cx="1834870" cy="1698575"/>
          </a:xfrm>
          <a:prstGeom prst="arc">
            <a:avLst>
              <a:gd name="adj1" fmla="val 16200000"/>
              <a:gd name="adj2" fmla="val 21068003"/>
            </a:avLst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28 CuadroTexto"/>
          <p:cNvSpPr txBox="1"/>
          <p:nvPr/>
        </p:nvSpPr>
        <p:spPr>
          <a:xfrm>
            <a:off x="6516216" y="1412776"/>
            <a:ext cx="213087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L" dirty="0" smtClean="0"/>
              <a:t>Conteo posiciones decimales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30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build="p" animBg="1"/>
      <p:bldP spid="16" grpId="0" animBg="1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5084" y="2194275"/>
            <a:ext cx="4892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9358 ÷ 27</a:t>
            </a:r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=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485816" y="4292079"/>
            <a:ext cx="1694696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TABLA DIVISOR</a:t>
            </a:r>
          </a:p>
          <a:p>
            <a:pPr marL="450850" indent="-450850" algn="ctr">
              <a:buAutoNum type="arabicPeriod"/>
            </a:pPr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270</a:t>
            </a:r>
          </a:p>
          <a:p>
            <a:pPr marL="450850" indent="-450850" algn="ctr">
              <a:buAutoNum type="arabicPeriod"/>
            </a:pPr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540</a:t>
            </a:r>
          </a:p>
          <a:p>
            <a:pPr marL="450850" indent="-450850" algn="ctr">
              <a:buAutoNum type="arabicPeriod"/>
            </a:pPr>
            <a:r>
              <a:rPr lang="es-ES" sz="1400" b="1" cap="none" spc="0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810</a:t>
            </a:r>
          </a:p>
          <a:p>
            <a:pPr marL="450850" indent="-450850" algn="ctr">
              <a:buAutoNum type="arabicPeriod"/>
            </a:pPr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1080</a:t>
            </a:r>
          </a:p>
          <a:p>
            <a:pPr marL="450850" indent="-450850" algn="ctr">
              <a:buAutoNum type="arabicPeriod"/>
            </a:pPr>
            <a:r>
              <a:rPr lang="es-ES" sz="1400" b="1" cap="none" spc="0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1350</a:t>
            </a:r>
          </a:p>
          <a:p>
            <a:pPr marL="450850" indent="-450850" algn="ctr">
              <a:buAutoNum type="arabicPeriod"/>
            </a:pPr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1620</a:t>
            </a:r>
          </a:p>
          <a:p>
            <a:pPr marL="450850" indent="-450850" algn="ctr">
              <a:buAutoNum type="arabicPeriod"/>
            </a:pPr>
            <a:r>
              <a:rPr lang="es-ES" sz="1400" b="1" cap="none" spc="0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1890</a:t>
            </a:r>
          </a:p>
          <a:p>
            <a:pPr marL="450850" indent="-450850" algn="ctr">
              <a:buAutoNum type="arabicPeriod"/>
            </a:pPr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2160</a:t>
            </a:r>
          </a:p>
          <a:p>
            <a:pPr marL="450850" indent="-450850" algn="ctr">
              <a:buAutoNum type="arabicPeriod"/>
            </a:pPr>
            <a:r>
              <a:rPr lang="es-ES" sz="1400" b="1" cap="none" spc="0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2430</a:t>
            </a:r>
          </a:p>
          <a:p>
            <a:pPr marL="531813" indent="-531813" algn="ctr">
              <a:buAutoNum type="arabicPeriod"/>
            </a:pPr>
            <a:r>
              <a:rPr lang="es-ES" sz="1400" b="1" dirty="0" smtClean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2700</a:t>
            </a:r>
            <a:endParaRPr lang="es-ES" sz="1400" b="1" cap="none" spc="0" dirty="0">
              <a:ln w="635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 rot="10800000" flipV="1">
            <a:off x="1136248" y="2964151"/>
            <a:ext cx="4639268" cy="306908"/>
          </a:xfrm>
          <a:prstGeom prst="bentConnector3">
            <a:avLst>
              <a:gd name="adj1" fmla="val 284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angular"/>
          <p:cNvCxnSpPr>
            <a:endCxn id="13" idx="3"/>
          </p:cNvCxnSpPr>
          <p:nvPr/>
        </p:nvCxnSpPr>
        <p:spPr>
          <a:xfrm rot="10800000" flipV="1">
            <a:off x="1763688" y="3345086"/>
            <a:ext cx="4363460" cy="775538"/>
          </a:xfrm>
          <a:prstGeom prst="bentConnector3">
            <a:avLst>
              <a:gd name="adj1" fmla="val -44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angular"/>
          <p:cNvCxnSpPr>
            <a:endCxn id="16" idx="3"/>
          </p:cNvCxnSpPr>
          <p:nvPr/>
        </p:nvCxnSpPr>
        <p:spPr>
          <a:xfrm rot="10800000" flipV="1">
            <a:off x="2022779" y="3756842"/>
            <a:ext cx="4815285" cy="1328264"/>
          </a:xfrm>
          <a:prstGeom prst="bentConnector3">
            <a:avLst>
              <a:gd name="adj1" fmla="val -166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/>
          <p:nvPr/>
        </p:nvCxnSpPr>
        <p:spPr>
          <a:xfrm rot="10800000" flipV="1">
            <a:off x="2143437" y="4181763"/>
            <a:ext cx="5081901" cy="1806686"/>
          </a:xfrm>
          <a:prstGeom prst="bentConnector3">
            <a:avLst>
              <a:gd name="adj1" fmla="val 4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266544" y="2869049"/>
            <a:ext cx="128112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-810</a:t>
            </a:r>
            <a:endParaRPr lang="es-ES" sz="35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08454" y="3805153"/>
            <a:ext cx="155523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-1080</a:t>
            </a:r>
            <a:endParaRPr lang="es-ES" sz="35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82568" y="3336524"/>
            <a:ext cx="128112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125</a:t>
            </a:r>
            <a:r>
              <a:rPr lang="es-ES" sz="3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8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76636" y="4292148"/>
            <a:ext cx="147508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17</a:t>
            </a:r>
            <a:r>
              <a:rPr lang="es-ES" sz="3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8</a:t>
            </a:r>
            <a:r>
              <a:rPr lang="es-ES" sz="3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0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67544" y="4769635"/>
            <a:ext cx="155523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-1620</a:t>
            </a:r>
            <a:endParaRPr lang="es-ES" sz="35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827584" y="5245313"/>
            <a:ext cx="147508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16</a:t>
            </a:r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s-ES" sz="3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0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755576" y="5677361"/>
            <a:ext cx="1555233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-1350</a:t>
            </a:r>
            <a:endParaRPr lang="es-ES" sz="35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291801" y="6181417"/>
            <a:ext cx="100700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250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06919" y="1196752"/>
            <a:ext cx="506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93,58 ÷ 2,7 =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292080" y="2204864"/>
            <a:ext cx="21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34,65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275935" y="928502"/>
            <a:ext cx="374441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Ø"/>
            </a:pPr>
            <a:r>
              <a:rPr lang="es-CL" dirty="0" smtClean="0"/>
              <a:t>Quitar decimales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s-CL" dirty="0" smtClean="0"/>
              <a:t>Poner ceros para completar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s-CL" dirty="0" smtClean="0"/>
              <a:t>Dividir normal</a:t>
            </a:r>
            <a:endParaRPr lang="es-CL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915895" y="636445"/>
            <a:ext cx="21308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RESUMEN</a:t>
            </a:r>
            <a:endParaRPr lang="es-CL" dirty="0"/>
          </a:p>
        </p:txBody>
      </p:sp>
      <p:sp>
        <p:nvSpPr>
          <p:cNvPr id="46" name="45 Rectángulo"/>
          <p:cNvSpPr/>
          <p:nvPr/>
        </p:nvSpPr>
        <p:spPr>
          <a:xfrm>
            <a:off x="1248852" y="174780"/>
            <a:ext cx="26981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División 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0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 build="p"/>
      <p:bldP spid="44" grpId="0" build="p" animBg="1"/>
      <p:bldP spid="45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51155" y="260648"/>
            <a:ext cx="3841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PREGUNTAS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257236"/>
            <a:ext cx="8136904" cy="1726942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Rectángulo"/>
          <p:cNvSpPr/>
          <p:nvPr/>
        </p:nvSpPr>
        <p:spPr>
          <a:xfrm>
            <a:off x="546822" y="3068959"/>
            <a:ext cx="8136904" cy="1726942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546822" y="4870410"/>
            <a:ext cx="8136904" cy="1726942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Rectángulo"/>
          <p:cNvSpPr/>
          <p:nvPr/>
        </p:nvSpPr>
        <p:spPr>
          <a:xfrm>
            <a:off x="662851" y="1208946"/>
            <a:ext cx="794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 Cual es el producto de 3,5 por 12,5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20393" y="3068959"/>
            <a:ext cx="892015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Cual es el cociente de 3,58 dividido 0,0025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2" y="4870410"/>
            <a:ext cx="892015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Cual es el resultado final de:</a:t>
            </a:r>
          </a:p>
          <a:p>
            <a:r>
              <a:rPr lang="es-E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3,45 + 7 ÷ 0,004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341365" y="1929026"/>
            <a:ext cx="23342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</a:t>
            </a:r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//    43,75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438346" y="3932430"/>
            <a:ext cx="21403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</a:t>
            </a:r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//    1432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776704" y="5532206"/>
            <a:ext cx="27478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</a:t>
            </a:r>
            <a:r>
              <a:rPr lang="es-E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//    1753,45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0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1272</TotalTime>
  <Words>267</Words>
  <Application>Microsoft Office PowerPoint</Application>
  <PresentationFormat>Presentación en pantalla (4:3)</PresentationFormat>
  <Paragraphs>93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Forma de onda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SUAREZ CESPEDES</dc:creator>
  <cp:lastModifiedBy>DIEGO SUAREZ CESPEDES</cp:lastModifiedBy>
  <cp:revision>6</cp:revision>
  <dcterms:created xsi:type="dcterms:W3CDTF">2020-07-08T03:37:20Z</dcterms:created>
  <dcterms:modified xsi:type="dcterms:W3CDTF">2020-07-09T00:50:15Z</dcterms:modified>
</cp:coreProperties>
</file>