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455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232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67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013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5145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7632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632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4859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80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307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60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8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071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957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43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802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68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4CCD221-DC9C-48A7-A316-DA474914526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40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04798&amp;picture=green-germ" TargetMode="External"/><Relationship Id="rId2" Type="http://schemas.openxmlformats.org/officeDocument/2006/relationships/image" Target="../media/image5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104798&amp;picture=green-germ" TargetMode="External"/><Relationship Id="rId2" Type="http://schemas.openxmlformats.org/officeDocument/2006/relationships/image" Target="../media/image5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34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23" Type="http://schemas.openxmlformats.org/officeDocument/2006/relationships/image" Target="../media/image55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0E6E53A-6A49-4BAA-ADBC-21F11F52D3F4}"/>
              </a:ext>
            </a:extLst>
          </p:cNvPr>
          <p:cNvSpPr/>
          <p:nvPr/>
        </p:nvSpPr>
        <p:spPr>
          <a:xfrm>
            <a:off x="3135898" y="1011217"/>
            <a:ext cx="5920210" cy="46628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0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REPASO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Séptimo Año Básico</a:t>
            </a:r>
          </a:p>
          <a:p>
            <a:pPr algn="ctr"/>
            <a:endParaRPr lang="es-E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s-ES" sz="35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Julio 2020</a:t>
            </a:r>
            <a:endParaRPr lang="es-ES" sz="3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680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BDF9DA3-ABDF-4088-A95A-95090AFBBA87}"/>
              </a:ext>
            </a:extLst>
          </p:cNvPr>
          <p:cNvSpPr/>
          <p:nvPr/>
        </p:nvSpPr>
        <p:spPr>
          <a:xfrm>
            <a:off x="2276428" y="122814"/>
            <a:ext cx="7159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Potencias en Problemas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E76B6D8-1D18-4449-B196-861B19AA25B1}"/>
              </a:ext>
            </a:extLst>
          </p:cNvPr>
          <p:cNvSpPr/>
          <p:nvPr/>
        </p:nvSpPr>
        <p:spPr>
          <a:xfrm>
            <a:off x="437694" y="1226666"/>
            <a:ext cx="6042619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 muy importante LEER el problema para luego resolver y lograr responder lo que se está preguntando.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Sobre todo utilizando POTENCIAS.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ES" sz="3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3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 hacer una estructura mental que sea ordenada para </a:t>
            </a:r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saber lo que se está trabajando.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9FC72AB-01AF-4367-831F-7924D74F7DA3}"/>
              </a:ext>
            </a:extLst>
          </p:cNvPr>
          <p:cNvSpPr txBox="1"/>
          <p:nvPr/>
        </p:nvSpPr>
        <p:spPr>
          <a:xfrm>
            <a:off x="7089913" y="1749286"/>
            <a:ext cx="4664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Por ejemplo: Una bacteria se reproduce dividiéndose en 3 nuevas bacterias cada 5 minutos.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0B74385-81F4-44AF-A24A-1F6EA8828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66938" y="2746491"/>
            <a:ext cx="390663" cy="39066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C28F42D-5BF7-443F-84F4-5C80102DF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29800" y="3429000"/>
            <a:ext cx="390663" cy="39066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057E1D5-6B93-4435-BEA2-BCDC1C2E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83703" y="3421326"/>
            <a:ext cx="390663" cy="39066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DD9B9FB-CDD0-44A8-9491-635E4772D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112218" y="3454318"/>
            <a:ext cx="390663" cy="39066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6D0CAB5-14B5-4F08-BA28-3B06F02F3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23653" y="3990053"/>
            <a:ext cx="390663" cy="39066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019174F-858E-47B7-8076-C919E8B34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16549" y="3974498"/>
            <a:ext cx="390663" cy="39066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1BF8324-BAD0-44E3-B201-28A27A7C5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92741" y="3974497"/>
            <a:ext cx="390663" cy="39066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2ABBADA-4D89-4C42-8EA9-37D78C936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774043" y="3990052"/>
            <a:ext cx="390663" cy="39066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BAA5E00-609B-4C45-BC9D-933B3C532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66939" y="3974497"/>
            <a:ext cx="390663" cy="39066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C50440E-C1F2-4B1E-B7AF-472566A0E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943131" y="3974496"/>
            <a:ext cx="390663" cy="390663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14ED080-CA6A-4910-A201-D411B32B0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19323" y="3990051"/>
            <a:ext cx="390663" cy="39066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E87BBF0-CD37-420B-B6BA-B1CECDAEE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112219" y="3974496"/>
            <a:ext cx="390663" cy="390663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5DADC70-3AC7-46D9-986C-466A187B3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688411" y="3974495"/>
            <a:ext cx="390663" cy="390663"/>
          </a:xfrm>
          <a:prstGeom prst="rect">
            <a:avLst/>
          </a:prstGeom>
        </p:spPr>
      </p:pic>
      <p:sp>
        <p:nvSpPr>
          <p:cNvPr id="23" name="Cerrar llave 22">
            <a:extLst>
              <a:ext uri="{FF2B5EF4-FFF2-40B4-BE49-F238E27FC236}">
                <a16:creationId xmlns:a16="http://schemas.microsoft.com/office/drawing/2014/main" id="{506DB0D2-E7B1-4118-8B4C-646480243624}"/>
              </a:ext>
            </a:extLst>
          </p:cNvPr>
          <p:cNvSpPr/>
          <p:nvPr/>
        </p:nvSpPr>
        <p:spPr>
          <a:xfrm rot="16200000">
            <a:off x="9362014" y="1313279"/>
            <a:ext cx="390663" cy="407660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errar llave 23">
            <a:extLst>
              <a:ext uri="{FF2B5EF4-FFF2-40B4-BE49-F238E27FC236}">
                <a16:creationId xmlns:a16="http://schemas.microsoft.com/office/drawing/2014/main" id="{2CD75252-CA11-454A-BCDF-0DFA50FC8DAC}"/>
              </a:ext>
            </a:extLst>
          </p:cNvPr>
          <p:cNvSpPr/>
          <p:nvPr/>
        </p:nvSpPr>
        <p:spPr>
          <a:xfrm rot="16200000">
            <a:off x="7618014" y="3074013"/>
            <a:ext cx="382991" cy="17068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Cerrar llave 24">
            <a:extLst>
              <a:ext uri="{FF2B5EF4-FFF2-40B4-BE49-F238E27FC236}">
                <a16:creationId xmlns:a16="http://schemas.microsoft.com/office/drawing/2014/main" id="{0A22BB30-8BA2-47FB-A0C3-0F8D177CC497}"/>
              </a:ext>
            </a:extLst>
          </p:cNvPr>
          <p:cNvSpPr/>
          <p:nvPr/>
        </p:nvSpPr>
        <p:spPr>
          <a:xfrm rot="16200000">
            <a:off x="9354228" y="3057491"/>
            <a:ext cx="382991" cy="17068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Cerrar llave 25">
            <a:extLst>
              <a:ext uri="{FF2B5EF4-FFF2-40B4-BE49-F238E27FC236}">
                <a16:creationId xmlns:a16="http://schemas.microsoft.com/office/drawing/2014/main" id="{38D1ED56-DDFA-465B-86A8-EFBE44C42587}"/>
              </a:ext>
            </a:extLst>
          </p:cNvPr>
          <p:cNvSpPr/>
          <p:nvPr/>
        </p:nvSpPr>
        <p:spPr>
          <a:xfrm rot="16200000">
            <a:off x="11090804" y="3075521"/>
            <a:ext cx="382991" cy="17068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973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21C829A-1394-4ACA-AC82-0D0B5F99D1F7}"/>
              </a:ext>
            </a:extLst>
          </p:cNvPr>
          <p:cNvSpPr/>
          <p:nvPr/>
        </p:nvSpPr>
        <p:spPr>
          <a:xfrm>
            <a:off x="676047" y="111280"/>
            <a:ext cx="10839905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Como estrategia se puede utilizar una tabla que organice</a:t>
            </a:r>
            <a:endParaRPr lang="es-ES" sz="3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C52AE6-2572-411F-BC46-79C6E02A7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74382" y="864682"/>
            <a:ext cx="390663" cy="39066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F4A5BF3-2BDE-4F7B-9442-247FAED41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37244" y="1547191"/>
            <a:ext cx="390663" cy="3906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ADA1B0D-5C9E-46A9-873B-55B44E4AE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91147" y="1539517"/>
            <a:ext cx="390663" cy="39066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A498743-015D-48E1-B771-288B2382C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19662" y="1572509"/>
            <a:ext cx="390663" cy="39066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CB050AE-88B6-408F-A536-4CA2199FE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31097" y="2108244"/>
            <a:ext cx="390663" cy="39066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C433A7B-2028-4734-AB02-FF42D8F9E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23993" y="2092689"/>
            <a:ext cx="390663" cy="39066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A820975-B360-495A-84CE-8B32780BD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00185" y="2092688"/>
            <a:ext cx="390663" cy="39066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331A4B2-E638-4275-8ECB-248B5FBE2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81487" y="2108243"/>
            <a:ext cx="390663" cy="39066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09719E6-B6B7-4744-8E7C-F53990F79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74383" y="2092688"/>
            <a:ext cx="390663" cy="39066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0F8EF6A-7178-49F3-86BE-3F8C3B07B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50575" y="2092687"/>
            <a:ext cx="390663" cy="39066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50445FA-225B-4B6F-A104-0DA9D4D33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26767" y="2108242"/>
            <a:ext cx="390663" cy="39066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50121075-86A8-40CC-AE89-4F82AF349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19663" y="2092687"/>
            <a:ext cx="390663" cy="39066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53461510-3A7F-4FB2-9F9A-3BCFE79BC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95855" y="2092686"/>
            <a:ext cx="390663" cy="390663"/>
          </a:xfrm>
          <a:prstGeom prst="rect">
            <a:avLst/>
          </a:prstGeom>
        </p:spPr>
      </p:pic>
      <p:sp>
        <p:nvSpPr>
          <p:cNvPr id="18" name="Cerrar llave 17">
            <a:extLst>
              <a:ext uri="{FF2B5EF4-FFF2-40B4-BE49-F238E27FC236}">
                <a16:creationId xmlns:a16="http://schemas.microsoft.com/office/drawing/2014/main" id="{190B28FA-0907-44D0-B34D-67E0B595A900}"/>
              </a:ext>
            </a:extLst>
          </p:cNvPr>
          <p:cNvSpPr/>
          <p:nvPr/>
        </p:nvSpPr>
        <p:spPr>
          <a:xfrm rot="16200000">
            <a:off x="5969458" y="-568530"/>
            <a:ext cx="390663" cy="407660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Cerrar llave 18">
            <a:extLst>
              <a:ext uri="{FF2B5EF4-FFF2-40B4-BE49-F238E27FC236}">
                <a16:creationId xmlns:a16="http://schemas.microsoft.com/office/drawing/2014/main" id="{BBE222B5-BBE6-42C8-B1D3-8DD923919E11}"/>
              </a:ext>
            </a:extLst>
          </p:cNvPr>
          <p:cNvSpPr/>
          <p:nvPr/>
        </p:nvSpPr>
        <p:spPr>
          <a:xfrm rot="16200000">
            <a:off x="4225458" y="1192204"/>
            <a:ext cx="382991" cy="17068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Cerrar llave 19">
            <a:extLst>
              <a:ext uri="{FF2B5EF4-FFF2-40B4-BE49-F238E27FC236}">
                <a16:creationId xmlns:a16="http://schemas.microsoft.com/office/drawing/2014/main" id="{307FE1EA-4CEA-4414-BA3A-5E1B97554451}"/>
              </a:ext>
            </a:extLst>
          </p:cNvPr>
          <p:cNvSpPr/>
          <p:nvPr/>
        </p:nvSpPr>
        <p:spPr>
          <a:xfrm rot="16200000">
            <a:off x="5961672" y="1175682"/>
            <a:ext cx="382991" cy="17068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errar llave 20">
            <a:extLst>
              <a:ext uri="{FF2B5EF4-FFF2-40B4-BE49-F238E27FC236}">
                <a16:creationId xmlns:a16="http://schemas.microsoft.com/office/drawing/2014/main" id="{52967448-1178-4EA0-928C-1F2DAAF53F14}"/>
              </a:ext>
            </a:extLst>
          </p:cNvPr>
          <p:cNvSpPr/>
          <p:nvPr/>
        </p:nvSpPr>
        <p:spPr>
          <a:xfrm rot="16200000">
            <a:off x="7698248" y="1193712"/>
            <a:ext cx="382991" cy="17068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76E369B-C092-4EBE-B0F8-CE8B3ED682A3}"/>
              </a:ext>
            </a:extLst>
          </p:cNvPr>
          <p:cNvSpPr txBox="1"/>
          <p:nvPr/>
        </p:nvSpPr>
        <p:spPr>
          <a:xfrm>
            <a:off x="9303027" y="86468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Minuto 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B123776-9269-4AE4-99BF-87F0275E1A89}"/>
              </a:ext>
            </a:extLst>
          </p:cNvPr>
          <p:cNvSpPr txBox="1"/>
          <p:nvPr/>
        </p:nvSpPr>
        <p:spPr>
          <a:xfrm>
            <a:off x="9303027" y="1494425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Minuto 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AD58AAA-2D23-48FC-B961-191436EA3C25}"/>
              </a:ext>
            </a:extLst>
          </p:cNvPr>
          <p:cNvSpPr txBox="1"/>
          <p:nvPr/>
        </p:nvSpPr>
        <p:spPr>
          <a:xfrm>
            <a:off x="9320742" y="2129573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Minuto 10</a:t>
            </a:r>
          </a:p>
        </p:txBody>
      </p:sp>
      <p:graphicFrame>
        <p:nvGraphicFramePr>
          <p:cNvPr id="25" name="Tabla 25">
            <a:extLst>
              <a:ext uri="{FF2B5EF4-FFF2-40B4-BE49-F238E27FC236}">
                <a16:creationId xmlns:a16="http://schemas.microsoft.com/office/drawing/2014/main" id="{22169AE8-CD26-42AA-98D0-D3FD65931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156531"/>
              </p:ext>
            </p:extLst>
          </p:nvPr>
        </p:nvGraphicFramePr>
        <p:xfrm>
          <a:off x="1500802" y="2858731"/>
          <a:ext cx="1715350" cy="348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350">
                  <a:extLst>
                    <a:ext uri="{9D8B030D-6E8A-4147-A177-3AD203B41FA5}">
                      <a16:colId xmlns:a16="http://schemas.microsoft.com/office/drawing/2014/main" val="3784419860"/>
                    </a:ext>
                  </a:extLst>
                </a:gridCol>
              </a:tblGrid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Tiempo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3786912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4911753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2754777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0891134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7929840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0853298"/>
                  </a:ext>
                </a:extLst>
              </a:tr>
            </a:tbl>
          </a:graphicData>
        </a:graphic>
      </p:graphicFrame>
      <p:graphicFrame>
        <p:nvGraphicFramePr>
          <p:cNvPr id="27" name="Tabla 27">
            <a:extLst>
              <a:ext uri="{FF2B5EF4-FFF2-40B4-BE49-F238E27FC236}">
                <a16:creationId xmlns:a16="http://schemas.microsoft.com/office/drawing/2014/main" id="{FFAA2DF7-281E-491B-B226-C98A6D573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32133"/>
              </p:ext>
            </p:extLst>
          </p:nvPr>
        </p:nvGraphicFramePr>
        <p:xfrm>
          <a:off x="357808" y="2858831"/>
          <a:ext cx="1116491" cy="347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491">
                  <a:extLst>
                    <a:ext uri="{9D8B030D-6E8A-4147-A177-3AD203B41FA5}">
                      <a16:colId xmlns:a16="http://schemas.microsoft.com/office/drawing/2014/main" val="3387351972"/>
                    </a:ext>
                  </a:extLst>
                </a:gridCol>
              </a:tblGrid>
              <a:tr h="579285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Cambios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4908847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758700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398571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81573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3607487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8630818"/>
                  </a:ext>
                </a:extLst>
              </a:tr>
            </a:tbl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8C0C87CF-9F41-4320-AD08-2AE9B9A8BDD7}"/>
              </a:ext>
            </a:extLst>
          </p:cNvPr>
          <p:cNvSpPr txBox="1"/>
          <p:nvPr/>
        </p:nvSpPr>
        <p:spPr>
          <a:xfrm>
            <a:off x="7006576" y="2858731"/>
            <a:ext cx="442277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ESTE CASO LA POTENCIA TOMA COMO REFERENCIA:</a:t>
            </a:r>
          </a:p>
          <a:p>
            <a:endParaRPr lang="es-CL" dirty="0"/>
          </a:p>
          <a:p>
            <a:r>
              <a:rPr lang="es-CL" dirty="0"/>
              <a:t>La base de la potencia es el número que se repite o lo que se masificará.</a:t>
            </a:r>
          </a:p>
          <a:p>
            <a:endParaRPr lang="es-CL" dirty="0"/>
          </a:p>
          <a:p>
            <a:r>
              <a:rPr lang="es-CL" dirty="0"/>
              <a:t>La secuencia es ordenada desde el cero.</a:t>
            </a:r>
          </a:p>
          <a:p>
            <a:endParaRPr lang="es-CL" dirty="0"/>
          </a:p>
          <a:p>
            <a:r>
              <a:rPr lang="es-CL" dirty="0"/>
              <a:t>En paralelo debo mantener una secuencia de tiempo que me indica hasta donde llegar.</a:t>
            </a:r>
          </a:p>
          <a:p>
            <a:endParaRPr lang="es-CL" dirty="0"/>
          </a:p>
          <a:p>
            <a:r>
              <a:rPr lang="es-CL" dirty="0"/>
              <a:t>El tiempo NO SIEMPRE es el EXPONENTE de la potencia.. Sino sería eterna.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" name="Tabla 29">
                <a:extLst>
                  <a:ext uri="{FF2B5EF4-FFF2-40B4-BE49-F238E27FC236}">
                    <a16:creationId xmlns:a16="http://schemas.microsoft.com/office/drawing/2014/main" id="{1B6660B0-74FB-486F-BBC5-9073CF52CD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2430639"/>
                  </p:ext>
                </p:extLst>
              </p:nvPr>
            </p:nvGraphicFramePr>
            <p:xfrm>
              <a:off x="3242655" y="2865175"/>
              <a:ext cx="1715350" cy="34890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5350">
                      <a:extLst>
                        <a:ext uri="{9D8B030D-6E8A-4147-A177-3AD203B41FA5}">
                          <a16:colId xmlns:a16="http://schemas.microsoft.com/office/drawing/2014/main" val="36405514"/>
                        </a:ext>
                      </a:extLst>
                    </a:gridCol>
                  </a:tblGrid>
                  <a:tr h="58151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L" dirty="0"/>
                            <a:t>Potencia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92493894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98542109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46481999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29359347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49343843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3794731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0" name="Tabla 29">
                <a:extLst>
                  <a:ext uri="{FF2B5EF4-FFF2-40B4-BE49-F238E27FC236}">
                    <a16:creationId xmlns:a16="http://schemas.microsoft.com/office/drawing/2014/main" id="{1B6660B0-74FB-486F-BBC5-9073CF52CD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2430639"/>
                  </p:ext>
                </p:extLst>
              </p:nvPr>
            </p:nvGraphicFramePr>
            <p:xfrm>
              <a:off x="3242655" y="2865175"/>
              <a:ext cx="1715350" cy="34890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5350">
                      <a:extLst>
                        <a:ext uri="{9D8B030D-6E8A-4147-A177-3AD203B41FA5}">
                          <a16:colId xmlns:a16="http://schemas.microsoft.com/office/drawing/2014/main" val="36405514"/>
                        </a:ext>
                      </a:extLst>
                    </a:gridCol>
                  </a:tblGrid>
                  <a:tr h="58151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L" dirty="0"/>
                            <a:t>Potencia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92493894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53" t="-103158" r="-1413" b="-404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8542109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53" t="-201042" r="-1413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6481999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53" t="-304211" r="-1413" b="-2031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29359347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53" t="-400000" r="-1413" b="-1010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9343843"/>
                      </a:ext>
                    </a:extLst>
                  </a:tr>
                  <a:tr h="581510"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53" t="-505263" r="-1413" b="-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3794731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1" name="Tabla 30">
            <a:extLst>
              <a:ext uri="{FF2B5EF4-FFF2-40B4-BE49-F238E27FC236}">
                <a16:creationId xmlns:a16="http://schemas.microsoft.com/office/drawing/2014/main" id="{CCA1A029-7AB9-4243-9A98-3F808AFD7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337705"/>
              </p:ext>
            </p:extLst>
          </p:nvPr>
        </p:nvGraphicFramePr>
        <p:xfrm>
          <a:off x="4976092" y="2865175"/>
          <a:ext cx="1715350" cy="348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350">
                  <a:extLst>
                    <a:ext uri="{9D8B030D-6E8A-4147-A177-3AD203B41FA5}">
                      <a16:colId xmlns:a16="http://schemas.microsoft.com/office/drawing/2014/main" val="1443005742"/>
                    </a:ext>
                  </a:extLst>
                </a:gridCol>
              </a:tblGrid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Cantidad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62861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9341259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7520250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3491676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96804"/>
                  </a:ext>
                </a:extLst>
              </a:tr>
              <a:tr h="58151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41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37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73441F0-CD7F-46CD-838D-4081D41414B6}"/>
              </a:ext>
            </a:extLst>
          </p:cNvPr>
          <p:cNvSpPr/>
          <p:nvPr/>
        </p:nvSpPr>
        <p:spPr>
          <a:xfrm>
            <a:off x="3881999" y="122814"/>
            <a:ext cx="3948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PREGUNTAS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0C4E32C-E456-499B-AFD9-C5D4CC51DDFD}"/>
              </a:ext>
            </a:extLst>
          </p:cNvPr>
          <p:cNvSpPr/>
          <p:nvPr/>
        </p:nvSpPr>
        <p:spPr>
          <a:xfrm>
            <a:off x="656637" y="956207"/>
            <a:ext cx="1086995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514350" indent="-514350">
              <a:buAutoNum type="arabicPeriod"/>
            </a:pPr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Cuál es el valor final de la potencia: “QUINCE AL CUBO”</a:t>
            </a:r>
          </a:p>
          <a:p>
            <a:pPr marL="514350" indent="-514350">
              <a:buAutoNum type="arabicPeriod"/>
            </a:pPr>
            <a:endParaRPr lang="es-ES" sz="3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514350" indent="-514350">
              <a:buAutoNum type="arabicPeriod"/>
            </a:pPr>
            <a:endParaRPr lang="es-ES" sz="3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75DA28A6-BEE2-4084-99DA-F74F9F564A92}"/>
                  </a:ext>
                </a:extLst>
              </p:cNvPr>
              <p:cNvSpPr/>
              <p:nvPr/>
            </p:nvSpPr>
            <p:spPr>
              <a:xfrm>
                <a:off x="656637" y="2514551"/>
                <a:ext cx="10869957" cy="16397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es-ES" sz="3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2. Cuál es el valor final de: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30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ES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ES" sz="3000" b="1" i="1" smtClean="0">
                                    <a:ln w="9525">
                                      <a:solidFill>
                                        <a:schemeClr val="bg1"/>
                                      </a:solidFill>
                                      <a:prstDash val="solid"/>
                                    </a:ln>
                                    <a:effectLst>
                                      <a:outerShdw blurRad="12700" dist="38100" dir="2700000" algn="tl" rotWithShape="0">
                                        <a:schemeClr val="bg1">
                                          <a:lumMod val="50000"/>
                                        </a:scheme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000" b="1" i="1" smtClean="0">
                                    <a:ln w="9525">
                                      <a:solidFill>
                                        <a:schemeClr val="bg1"/>
                                      </a:solidFill>
                                      <a:prstDash val="solid"/>
                                    </a:ln>
                                    <a:effectLst>
                                      <a:outerShdw blurRad="12700" dist="38100" dir="2700000" algn="tl" rotWithShape="0">
                                        <a:schemeClr val="bg1">
                                          <a:lumMod val="50000"/>
                                        </a:scheme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𝟕𝟖</m:t>
                                </m:r>
                              </m:e>
                              <m:sup>
                                <m:r>
                                  <a:rPr lang="es-CL" sz="3000" b="1" i="1" smtClean="0">
                                    <a:ln w="9525">
                                      <a:solidFill>
                                        <a:schemeClr val="bg1"/>
                                      </a:solidFill>
                                      <a:prstDash val="solid"/>
                                    </a:ln>
                                    <a:effectLst>
                                      <a:outerShdw blurRad="12700" dist="38100" dir="2700000" algn="tl" rotWithShape="0">
                                        <a:schemeClr val="bg1">
                                          <a:lumMod val="50000"/>
                                        </a:scheme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  <m: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𝟏𝟑</m:t>
                            </m:r>
                          </m:e>
                        </m:d>
                      </m:e>
                      <m:sup>
                        <m:r>
                          <a:rPr lang="es-CL" sz="30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s-CL" sz="3000" b="1" i="1" smtClean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ES" sz="30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s-CL" sz="30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s-CL" sz="3000" b="1" i="1" smtClean="0">
                                <a:ln w="9525">
                                  <a:solidFill>
                                    <a:schemeClr val="bg1"/>
                                  </a:solidFill>
                                  <a:prstDash val="solid"/>
                                </a:ln>
                                <a:effectLst>
                                  <a:outerShdw blurRad="12700" dist="38100" dir="2700000" algn="tl" rotWithShape="0">
                                    <a:schemeClr val="bg1">
                                      <a:lumMod val="5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es-CL" sz="3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  <a:p>
                <a:endParaRPr lang="es-ES" sz="3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  <a:p>
                <a:r>
                  <a:rPr lang="es-ES" sz="3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 </a:t>
                </a:r>
                <a:endParaRPr lang="es-ES" sz="3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75DA28A6-BEE2-4084-99DA-F74F9F564A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37" y="2514551"/>
                <a:ext cx="10869957" cy="16397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F11D03DE-F578-472E-9EC0-A8F9D7DA72AE}"/>
              </a:ext>
            </a:extLst>
          </p:cNvPr>
          <p:cNvSpPr/>
          <p:nvPr/>
        </p:nvSpPr>
        <p:spPr>
          <a:xfrm>
            <a:off x="640093" y="4240317"/>
            <a:ext cx="10869957" cy="24006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3. Un virus infecta a 7 nuevas personas desde cada una de las ya infectadas. La infección se calcula cada 2 días ¿Cuál es la potencia que indica las personas que serán infectadas al término de la segunda semana? </a:t>
            </a:r>
          </a:p>
          <a:p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2316E91-200F-4A34-B688-CA3DF24A86D8}"/>
              </a:ext>
            </a:extLst>
          </p:cNvPr>
          <p:cNvSpPr/>
          <p:nvPr/>
        </p:nvSpPr>
        <p:spPr>
          <a:xfrm>
            <a:off x="4105957" y="1505199"/>
            <a:ext cx="2747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R// 3375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A36856D-69BA-4403-8183-646D7D6A0286}"/>
              </a:ext>
            </a:extLst>
          </p:cNvPr>
          <p:cNvSpPr/>
          <p:nvPr/>
        </p:nvSpPr>
        <p:spPr>
          <a:xfrm>
            <a:off x="4444048" y="3158541"/>
            <a:ext cx="2380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R// 901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35D8AB9F-475A-49E1-BA69-75C6BCE14051}"/>
                  </a:ext>
                </a:extLst>
              </p:cNvPr>
              <p:cNvSpPr/>
              <p:nvPr/>
            </p:nvSpPr>
            <p:spPr>
              <a:xfrm>
                <a:off x="4819512" y="5499412"/>
                <a:ext cx="2145011" cy="93814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ES" sz="54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R//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54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54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s-CL" sz="54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s-CL" sz="5400" b="1" i="1" smtClean="0">
                            <a:ln w="9525">
                              <a:solidFill>
                                <a:schemeClr val="bg1"/>
                              </a:solidFill>
                              <a:prstDash val="solid"/>
                            </a:ln>
                            <a:effectLst>
                              <a:outerShdw blurRad="12700" dist="38100" dir="2700000" algn="tl" rotWithShape="0">
                                <a:schemeClr val="bg1">
                                  <a:lumMod val="5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endParaRPr lang="es-E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35D8AB9F-475A-49E1-BA69-75C6BCE140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512" y="5499412"/>
                <a:ext cx="2145011" cy="9381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246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13A7C84-A4BC-4CAD-8607-5D702F9D5557}"/>
              </a:ext>
            </a:extLst>
          </p:cNvPr>
          <p:cNvSpPr/>
          <p:nvPr/>
        </p:nvSpPr>
        <p:spPr>
          <a:xfrm>
            <a:off x="2853609" y="189406"/>
            <a:ext cx="648478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0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POTENCIAS</a:t>
            </a:r>
            <a:endParaRPr lang="es-ES" sz="10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F7A1862-800A-482D-BC3B-D4DF77795697}"/>
              </a:ext>
            </a:extLst>
          </p:cNvPr>
          <p:cNvSpPr/>
          <p:nvPr/>
        </p:nvSpPr>
        <p:spPr>
          <a:xfrm>
            <a:off x="2049755" y="2411748"/>
            <a:ext cx="2637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FORMA: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D19A9A-2A92-41E2-81B3-5440F80520C0}"/>
              </a:ext>
            </a:extLst>
          </p:cNvPr>
          <p:cNvSpPr/>
          <p:nvPr/>
        </p:nvSpPr>
        <p:spPr>
          <a:xfrm>
            <a:off x="660749" y="5050772"/>
            <a:ext cx="3046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LECTURA: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8DF7E2DC-1668-4999-90B2-04F85D241ED0}"/>
              </a:ext>
            </a:extLst>
          </p:cNvPr>
          <p:cNvGrpSpPr/>
          <p:nvPr/>
        </p:nvGrpSpPr>
        <p:grpSpPr>
          <a:xfrm>
            <a:off x="6326000" y="1288364"/>
            <a:ext cx="2697142" cy="3170099"/>
            <a:chOff x="6326000" y="1288364"/>
            <a:chExt cx="2697142" cy="317009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520ADB01-F8CF-4205-AB11-07ABBBAD5F8E}"/>
                </a:ext>
              </a:extLst>
            </p:cNvPr>
            <p:cNvSpPr/>
            <p:nvPr/>
          </p:nvSpPr>
          <p:spPr>
            <a:xfrm>
              <a:off x="6326000" y="1288364"/>
              <a:ext cx="1609735" cy="317009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0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Comic Sans MS" panose="030F0702030302020204" pitchFamily="66" charset="0"/>
                </a:rPr>
                <a:t>a</a:t>
              </a:r>
              <a:endParaRPr lang="es-ES" sz="20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434965B-CE34-4347-9CD0-BD721FC4D6AC}"/>
                </a:ext>
              </a:extLst>
            </p:cNvPr>
            <p:cNvSpPr txBox="1"/>
            <p:nvPr/>
          </p:nvSpPr>
          <p:spPr>
            <a:xfrm>
              <a:off x="7838183" y="1551607"/>
              <a:ext cx="118495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96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Comic Sans MS" panose="030F0702030302020204" pitchFamily="66" charset="0"/>
                </a:rPr>
                <a:t>n</a:t>
              </a:r>
              <a:endParaRPr lang="es-CL" dirty="0"/>
            </a:p>
          </p:txBody>
        </p:sp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F612812-C5CB-4D71-929F-159A4033518F}"/>
              </a:ext>
            </a:extLst>
          </p:cNvPr>
          <p:cNvSpPr/>
          <p:nvPr/>
        </p:nvSpPr>
        <p:spPr>
          <a:xfrm>
            <a:off x="4042443" y="4514256"/>
            <a:ext cx="7636414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Toda potencia se puede leer como “ELEVADO A” </a:t>
            </a:r>
          </a:p>
          <a:p>
            <a:r>
              <a:rPr lang="es-ES" sz="35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Cuando sea 2 será “al cuadrado”</a:t>
            </a:r>
          </a:p>
          <a:p>
            <a:r>
              <a:rPr lang="es-ES" sz="3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Cuando sea 3 será “al cubo”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257D577-CBA1-4CFE-9334-A1E4FE923878}"/>
              </a:ext>
            </a:extLst>
          </p:cNvPr>
          <p:cNvSpPr/>
          <p:nvPr/>
        </p:nvSpPr>
        <p:spPr>
          <a:xfrm>
            <a:off x="5356027" y="3304600"/>
            <a:ext cx="1609735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Base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63F7019-CCC4-4052-BD9E-8443083CADE8}"/>
              </a:ext>
            </a:extLst>
          </p:cNvPr>
          <p:cNvSpPr/>
          <p:nvPr/>
        </p:nvSpPr>
        <p:spPr>
          <a:xfrm>
            <a:off x="8877207" y="2083865"/>
            <a:ext cx="2638275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Exponente</a:t>
            </a:r>
            <a:endParaRPr lang="es-ES" sz="3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 build="p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D92B450-3496-4750-9B28-BE0DDBFEC5E8}"/>
              </a:ext>
            </a:extLst>
          </p:cNvPr>
          <p:cNvSpPr/>
          <p:nvPr/>
        </p:nvSpPr>
        <p:spPr>
          <a:xfrm>
            <a:off x="496900" y="374605"/>
            <a:ext cx="43308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DESARROLLO: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7FBC8C2-E3E6-4DC6-AB7E-C2B77B019580}"/>
              </a:ext>
            </a:extLst>
          </p:cNvPr>
          <p:cNvSpPr/>
          <p:nvPr/>
        </p:nvSpPr>
        <p:spPr>
          <a:xfrm>
            <a:off x="872770" y="1169172"/>
            <a:ext cx="1082233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Toda potencia se resuelve reiterando multiplicativamente la base tantas veces indique el exponente.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D3E3A4F-05B7-4D20-A745-FD61A75F43EC}"/>
              </a:ext>
            </a:extLst>
          </p:cNvPr>
          <p:cNvGrpSpPr/>
          <p:nvPr/>
        </p:nvGrpSpPr>
        <p:grpSpPr>
          <a:xfrm>
            <a:off x="872770" y="1503067"/>
            <a:ext cx="2697142" cy="3170099"/>
            <a:chOff x="6326000" y="1288364"/>
            <a:chExt cx="2697142" cy="3170099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C4873185-1688-4F9B-80B5-C09736562CF2}"/>
                </a:ext>
              </a:extLst>
            </p:cNvPr>
            <p:cNvSpPr/>
            <p:nvPr/>
          </p:nvSpPr>
          <p:spPr>
            <a:xfrm>
              <a:off x="6326000" y="1288364"/>
              <a:ext cx="1609735" cy="317009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0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Comic Sans MS" panose="030F0702030302020204" pitchFamily="66" charset="0"/>
                </a:rPr>
                <a:t>a</a:t>
              </a:r>
              <a:endParaRPr lang="es-ES" sz="20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D723F0F2-6788-4A71-8526-8BA651ABFFCD}"/>
                </a:ext>
              </a:extLst>
            </p:cNvPr>
            <p:cNvSpPr txBox="1"/>
            <p:nvPr/>
          </p:nvSpPr>
          <p:spPr>
            <a:xfrm>
              <a:off x="7838183" y="1551607"/>
              <a:ext cx="1184959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96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Comic Sans MS" panose="030F0702030302020204" pitchFamily="66" charset="0"/>
                </a:rPr>
                <a:t>n</a:t>
              </a:r>
              <a:endParaRPr lang="es-CL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EAC2A053-4FF1-4F76-90AB-567A1E2BF34E}"/>
              </a:ext>
            </a:extLst>
          </p:cNvPr>
          <p:cNvSpPr/>
          <p:nvPr/>
        </p:nvSpPr>
        <p:spPr>
          <a:xfrm>
            <a:off x="3385421" y="2874305"/>
            <a:ext cx="6319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=     a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⦁ a ⦁ a ⦁ a ⦁ a …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8165EB54-95B3-43D8-882A-5550CB269B86}"/>
              </a:ext>
            </a:extLst>
          </p:cNvPr>
          <p:cNvSpPr/>
          <p:nvPr/>
        </p:nvSpPr>
        <p:spPr>
          <a:xfrm rot="5400000">
            <a:off x="6892024" y="1296261"/>
            <a:ext cx="432161" cy="519334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DE394BF-47A5-4A36-9639-8D9189784CA1}"/>
              </a:ext>
            </a:extLst>
          </p:cNvPr>
          <p:cNvSpPr/>
          <p:nvPr/>
        </p:nvSpPr>
        <p:spPr>
          <a:xfrm>
            <a:off x="5850730" y="3895636"/>
            <a:ext cx="2475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 veces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69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C3410E6-C430-4E91-8F0F-3870576D8A09}"/>
              </a:ext>
            </a:extLst>
          </p:cNvPr>
          <p:cNvSpPr/>
          <p:nvPr/>
        </p:nvSpPr>
        <p:spPr>
          <a:xfrm>
            <a:off x="496900" y="374605"/>
            <a:ext cx="43308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DESARROLLO: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E038177-F86B-46B9-A7C0-0D6CAC6CDD08}"/>
              </a:ext>
            </a:extLst>
          </p:cNvPr>
          <p:cNvSpPr/>
          <p:nvPr/>
        </p:nvSpPr>
        <p:spPr>
          <a:xfrm>
            <a:off x="872770" y="1852076"/>
            <a:ext cx="2842703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Conjunto </a:t>
            </a:r>
            <a:r>
              <a:rPr lang="es-ES" sz="3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lN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C61D600-DC3E-44B3-841D-B622F78E5FB9}"/>
              </a:ext>
            </a:extLst>
          </p:cNvPr>
          <p:cNvSpPr/>
          <p:nvPr/>
        </p:nvSpPr>
        <p:spPr>
          <a:xfrm>
            <a:off x="872770" y="3324828"/>
            <a:ext cx="356033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Conjunto Q: Decimales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C34BE83-DAFD-4622-AEF0-E85C8664733B}"/>
              </a:ext>
            </a:extLst>
          </p:cNvPr>
          <p:cNvSpPr/>
          <p:nvPr/>
        </p:nvSpPr>
        <p:spPr>
          <a:xfrm>
            <a:off x="872770" y="5072606"/>
            <a:ext cx="356033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Conjunto Q: Fracciones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5BE8C7E-98F5-432F-91DF-DCC785534AD9}"/>
                  </a:ext>
                </a:extLst>
              </p:cNvPr>
              <p:cNvSpPr txBox="1"/>
              <p:nvPr/>
            </p:nvSpPr>
            <p:spPr>
              <a:xfrm>
                <a:off x="3587643" y="1865118"/>
                <a:ext cx="8160760" cy="8403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5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CL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CL" sz="5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s-CL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∙4∙4∙4∙4=1024</m:t>
                      </m:r>
                    </m:oMath>
                  </m:oMathPara>
                </a14:m>
                <a:endParaRPr lang="es-CL" sz="5400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5BE8C7E-98F5-432F-91DF-DCC785534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643" y="1865118"/>
                <a:ext cx="8160760" cy="8403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6A9CEA9C-83F4-4120-8D00-BD50F43A86C1}"/>
                  </a:ext>
                </a:extLst>
              </p:cNvPr>
              <p:cNvSpPr txBox="1"/>
              <p:nvPr/>
            </p:nvSpPr>
            <p:spPr>
              <a:xfrm>
                <a:off x="3441869" y="3437591"/>
                <a:ext cx="6288516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5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500" b="0" i="1" smtClean="0">
                              <a:latin typeface="Cambria Math" panose="02040503050406030204" pitchFamily="18" charset="0"/>
                            </a:rPr>
                            <m:t>0,02</m:t>
                          </m:r>
                        </m:e>
                        <m:sup>
                          <m:r>
                            <a:rPr lang="es-CL" sz="4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CL" sz="4500" b="0" i="1" smtClean="0">
                          <a:latin typeface="Cambria Math" panose="02040503050406030204" pitchFamily="18" charset="0"/>
                        </a:rPr>
                        <m:t>=0,02</m:t>
                      </m:r>
                      <m:r>
                        <a:rPr lang="es-CL" sz="4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∙0,02∙0,02</m:t>
                      </m:r>
                    </m:oMath>
                  </m:oMathPara>
                </a14:m>
                <a:endParaRPr lang="es-CL" sz="45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6A9CEA9C-83F4-4120-8D00-BD50F43A8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869" y="3437591"/>
                <a:ext cx="6288516" cy="6924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D396A46-FAD4-42DF-BC6D-6067CB1756E9}"/>
                  </a:ext>
                </a:extLst>
              </p:cNvPr>
              <p:cNvSpPr txBox="1"/>
              <p:nvPr/>
            </p:nvSpPr>
            <p:spPr>
              <a:xfrm>
                <a:off x="9779902" y="3441047"/>
                <a:ext cx="2308324" cy="1384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4500" b="0" dirty="0"/>
                  <a:t>=</a:t>
                </a:r>
                <a14:m>
                  <m:oMath xmlns:m="http://schemas.openxmlformats.org/officeDocument/2006/math">
                    <m:r>
                      <a:rPr lang="es-CL" sz="45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45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CL" sz="4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∙2∙2</m:t>
                    </m:r>
                  </m:oMath>
                </a14:m>
                <a:endParaRPr lang="es-CL" sz="45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s-CL" sz="4500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D396A46-FAD4-42DF-BC6D-6067CB175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902" y="3441047"/>
                <a:ext cx="2308324" cy="1384995"/>
              </a:xfrm>
              <a:prstGeom prst="rect">
                <a:avLst/>
              </a:prstGeom>
              <a:blipFill>
                <a:blip r:embed="rId4"/>
                <a:stretch>
                  <a:fillRect l="-15040" t="-122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67C4F1F8-0EFE-40FB-8D95-2F579417A6E3}"/>
              </a:ext>
            </a:extLst>
          </p:cNvPr>
          <p:cNvCxnSpPr/>
          <p:nvPr/>
        </p:nvCxnSpPr>
        <p:spPr>
          <a:xfrm flipH="1">
            <a:off x="8507896" y="4486265"/>
            <a:ext cx="16035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5C8842D-CFAE-4289-A79F-CB5FCF015729}"/>
                  </a:ext>
                </a:extLst>
              </p:cNvPr>
              <p:cNvSpPr txBox="1"/>
              <p:nvPr/>
            </p:nvSpPr>
            <p:spPr>
              <a:xfrm>
                <a:off x="4077975" y="5055322"/>
                <a:ext cx="1554400" cy="13143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5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CL" sz="35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CL" sz="3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5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5C8842D-CFAE-4289-A79F-CB5FCF015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975" y="5055322"/>
                <a:ext cx="1554400" cy="13143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AF3F802-B7CA-414D-B54F-0C0116369E28}"/>
                  </a:ext>
                </a:extLst>
              </p:cNvPr>
              <p:cNvSpPr txBox="1"/>
              <p:nvPr/>
            </p:nvSpPr>
            <p:spPr>
              <a:xfrm>
                <a:off x="3379010" y="4041212"/>
                <a:ext cx="6130636" cy="7848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5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=0,000008</m:t>
                      </m:r>
                    </m:oMath>
                  </m:oMathPara>
                </a14:m>
                <a:endParaRPr kumimoji="0" lang="es-CL" sz="4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AF3F802-B7CA-414D-B54F-0C0116369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010" y="4041212"/>
                <a:ext cx="6130636" cy="7848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3838CCF-65D6-4DB9-87AA-03B2E459A4AD}"/>
                  </a:ext>
                </a:extLst>
              </p:cNvPr>
              <p:cNvSpPr txBox="1"/>
              <p:nvPr/>
            </p:nvSpPr>
            <p:spPr>
              <a:xfrm>
                <a:off x="4201391" y="5124749"/>
                <a:ext cx="6130636" cy="1104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s-CL" sz="35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∙</m:t>
                      </m:r>
                      <m:f>
                        <m:fPr>
                          <m:ctrlP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s-CL" sz="35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∙</m:t>
                      </m:r>
                      <m:f>
                        <m:fPr>
                          <m:ctrlP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s-CL" sz="35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∙</m:t>
                      </m:r>
                      <m:f>
                        <m:fPr>
                          <m:ctrlP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3</m:t>
                          </m:r>
                        </m:num>
                        <m:den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s-CL" sz="35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3838CCF-65D6-4DB9-87AA-03B2E459A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391" y="5124749"/>
                <a:ext cx="6130636" cy="11042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29160E32-36AF-433A-BF56-D0D6E455C96A}"/>
                  </a:ext>
                </a:extLst>
              </p:cNvPr>
              <p:cNvSpPr txBox="1"/>
              <p:nvPr/>
            </p:nvSpPr>
            <p:spPr>
              <a:xfrm>
                <a:off x="5922486" y="5116030"/>
                <a:ext cx="6130636" cy="1104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81</m:t>
                          </m:r>
                        </m:num>
                        <m:den>
                          <m:r>
                            <a:rPr kumimoji="0" lang="es-CL" sz="35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29160E32-36AF-433A-BF56-D0D6E455C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486" y="5116030"/>
                <a:ext cx="6130636" cy="11042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611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15" grpId="0"/>
      <p:bldP spid="19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162EB3D-850F-4313-9B5B-7CAA1EFC572E}"/>
              </a:ext>
            </a:extLst>
          </p:cNvPr>
          <p:cNvSpPr/>
          <p:nvPr/>
        </p:nvSpPr>
        <p:spPr>
          <a:xfrm>
            <a:off x="682981" y="374605"/>
            <a:ext cx="5230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Casos Especiales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B408F2D-7094-4FDE-8D69-D2DD2E7D1B98}"/>
              </a:ext>
            </a:extLst>
          </p:cNvPr>
          <p:cNvSpPr/>
          <p:nvPr/>
        </p:nvSpPr>
        <p:spPr>
          <a:xfrm>
            <a:off x="872770" y="1653296"/>
            <a:ext cx="1015303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Potencias con Fracciones que no tengan paréntesis, solo afecta al número más cercano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D286540-10D9-4086-BEE3-8E1A44560C4D}"/>
              </a:ext>
            </a:extLst>
          </p:cNvPr>
          <p:cNvSpPr/>
          <p:nvPr/>
        </p:nvSpPr>
        <p:spPr>
          <a:xfrm>
            <a:off x="872770" y="3866408"/>
            <a:ext cx="1015303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Potencias de 10, el exponente indica cuantos ceros le corresponde al resultado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FBDDCD7-C3D9-4ADD-9FC7-BF12CF31A01C}"/>
                  </a:ext>
                </a:extLst>
              </p:cNvPr>
              <p:cNvSpPr txBox="1"/>
              <p:nvPr/>
            </p:nvSpPr>
            <p:spPr>
              <a:xfrm>
                <a:off x="4077975" y="5055322"/>
                <a:ext cx="1287853" cy="538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5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CL" sz="3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CL" sz="3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500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FBDDCD7-C3D9-4ADD-9FC7-BF12CF31A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975" y="5055322"/>
                <a:ext cx="1287853" cy="5386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0B8EAEA-CE6C-4424-81B7-F5110B939199}"/>
                  </a:ext>
                </a:extLst>
              </p:cNvPr>
              <p:cNvSpPr txBox="1"/>
              <p:nvPr/>
            </p:nvSpPr>
            <p:spPr>
              <a:xfrm>
                <a:off x="1177570" y="2771749"/>
                <a:ext cx="890692" cy="9643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  <m:sup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0B8EAEA-CE6C-4424-81B7-F5110B939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570" y="2771749"/>
                <a:ext cx="890692" cy="964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6E48D908-3F9B-4066-A1FC-5848AD38E7B9}"/>
                  </a:ext>
                </a:extLst>
              </p:cNvPr>
              <p:cNvSpPr txBox="1"/>
              <p:nvPr/>
            </p:nvSpPr>
            <p:spPr>
              <a:xfrm>
                <a:off x="7021777" y="2799315"/>
                <a:ext cx="1068562" cy="965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L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30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sup>
                                  <m:r>
                                    <a:rPr lang="es-CL" sz="3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  <m:sup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6E48D908-3F9B-4066-A1FC-5848AD38E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777" y="2799315"/>
                <a:ext cx="1068562" cy="9650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FCE9044-FEB9-4FC1-B69E-709AD16549EA}"/>
                  </a:ext>
                </a:extLst>
              </p:cNvPr>
              <p:cNvSpPr txBox="1"/>
              <p:nvPr/>
            </p:nvSpPr>
            <p:spPr>
              <a:xfrm>
                <a:off x="1992193" y="2826473"/>
                <a:ext cx="2373745" cy="9673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∙5∙5∙5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FCE9044-FEB9-4FC1-B69E-709AD1654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193" y="2826473"/>
                <a:ext cx="2373745" cy="9673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F08C89E-422C-4229-BBF5-2A9D6D5732CF}"/>
                  </a:ext>
                </a:extLst>
              </p:cNvPr>
              <p:cNvSpPr txBox="1"/>
              <p:nvPr/>
            </p:nvSpPr>
            <p:spPr>
              <a:xfrm>
                <a:off x="4063995" y="2812401"/>
                <a:ext cx="1199143" cy="9673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F08C89E-422C-4229-BBF5-2A9D6D573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995" y="2812401"/>
                <a:ext cx="1199143" cy="9673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CD7E067-E43F-477A-A00E-C2D350C5934C}"/>
                  </a:ext>
                </a:extLst>
              </p:cNvPr>
              <p:cNvSpPr txBox="1"/>
              <p:nvPr/>
            </p:nvSpPr>
            <p:spPr>
              <a:xfrm>
                <a:off x="7838097" y="2841544"/>
                <a:ext cx="3095453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∙3∙3∙3∙3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∙9∙9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CD7E067-E43F-477A-A00E-C2D350C59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8097" y="2841544"/>
                <a:ext cx="3095453" cy="9596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5E56CE7-528F-418A-876E-3C5037CDD069}"/>
                  </a:ext>
                </a:extLst>
              </p:cNvPr>
              <p:cNvSpPr txBox="1"/>
              <p:nvPr/>
            </p:nvSpPr>
            <p:spPr>
              <a:xfrm>
                <a:off x="10550727" y="2826473"/>
                <a:ext cx="1199143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5E56CE7-528F-418A-876E-3C5037CDD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0727" y="2826473"/>
                <a:ext cx="1199143" cy="9596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C1C079D-7911-4D53-8A4A-FD9A3A02FBE8}"/>
                  </a:ext>
                </a:extLst>
              </p:cNvPr>
              <p:cNvSpPr txBox="1"/>
              <p:nvPr/>
            </p:nvSpPr>
            <p:spPr>
              <a:xfrm>
                <a:off x="5152300" y="5054038"/>
                <a:ext cx="2932076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s-CL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10∙10∙10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C1C079D-7911-4D53-8A4A-FD9A3A02F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300" y="5054038"/>
                <a:ext cx="2932076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85938F3C-C4BA-424E-A6CA-4FFB083E851E}"/>
                  </a:ext>
                </a:extLst>
              </p:cNvPr>
              <p:cNvSpPr txBox="1"/>
              <p:nvPr/>
            </p:nvSpPr>
            <p:spPr>
              <a:xfrm>
                <a:off x="5653870" y="5063430"/>
                <a:ext cx="6096000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=10000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85938F3C-C4BA-424E-A6CA-4FFB083E8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870" y="5063430"/>
                <a:ext cx="6096000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errar llave 24">
            <a:extLst>
              <a:ext uri="{FF2B5EF4-FFF2-40B4-BE49-F238E27FC236}">
                <a16:creationId xmlns:a16="http://schemas.microsoft.com/office/drawing/2014/main" id="{44293DCC-C311-4C40-84AB-64B1E367B272}"/>
              </a:ext>
            </a:extLst>
          </p:cNvPr>
          <p:cNvSpPr/>
          <p:nvPr/>
        </p:nvSpPr>
        <p:spPr>
          <a:xfrm rot="5400000">
            <a:off x="8784839" y="5082780"/>
            <a:ext cx="263237" cy="108808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5E46899-5ABF-4EB5-B07A-298EC9CF9F9D}"/>
              </a:ext>
            </a:extLst>
          </p:cNvPr>
          <p:cNvSpPr/>
          <p:nvPr/>
        </p:nvSpPr>
        <p:spPr>
          <a:xfrm>
            <a:off x="8114242" y="5808052"/>
            <a:ext cx="166351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4 ceros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75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4" grpId="0"/>
      <p:bldP spid="16" grpId="0"/>
      <p:bldP spid="18" grpId="0"/>
      <p:bldP spid="24" grpId="0"/>
      <p:bldP spid="25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AAD0558-58E0-4788-97B1-C99664AF2266}"/>
                  </a:ext>
                </a:extLst>
              </p:cNvPr>
              <p:cNvSpPr txBox="1"/>
              <p:nvPr/>
            </p:nvSpPr>
            <p:spPr>
              <a:xfrm>
                <a:off x="955828" y="2463928"/>
                <a:ext cx="1068562" cy="965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3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L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30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sup>
                                  <m:r>
                                    <a:rPr lang="es-CL" sz="3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  <m:sup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CAAD0558-58E0-4788-97B1-C99664AF22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28" y="2463928"/>
                <a:ext cx="1068562" cy="9650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ángulo 2">
            <a:extLst>
              <a:ext uri="{FF2B5EF4-FFF2-40B4-BE49-F238E27FC236}">
                <a16:creationId xmlns:a16="http://schemas.microsoft.com/office/drawing/2014/main" id="{D7701E4D-F600-4E5A-89E3-1A967AD5CE1F}"/>
              </a:ext>
            </a:extLst>
          </p:cNvPr>
          <p:cNvSpPr/>
          <p:nvPr/>
        </p:nvSpPr>
        <p:spPr>
          <a:xfrm>
            <a:off x="550798" y="736842"/>
            <a:ext cx="1015303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Como siempre, si es posible se simplifica y mientras antes se realice mejor: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2CF72956-64BB-4B90-965C-0A8A9484F57E}"/>
                  </a:ext>
                </a:extLst>
              </p:cNvPr>
              <p:cNvSpPr txBox="1"/>
              <p:nvPr/>
            </p:nvSpPr>
            <p:spPr>
              <a:xfrm>
                <a:off x="332708" y="2498429"/>
                <a:ext cx="6098146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∙3∙3∙3∙3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∙9∙9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2CF72956-64BB-4B90-965C-0A8A9484F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08" y="2498429"/>
                <a:ext cx="6098146" cy="9596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5D25DCD-4040-477E-88BA-15C744D6FD14}"/>
                  </a:ext>
                </a:extLst>
              </p:cNvPr>
              <p:cNvSpPr txBox="1"/>
              <p:nvPr/>
            </p:nvSpPr>
            <p:spPr>
              <a:xfrm>
                <a:off x="4597755" y="2485550"/>
                <a:ext cx="1498245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243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729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5D25DCD-4040-477E-88BA-15C744D6F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755" y="2485550"/>
                <a:ext cx="1498245" cy="9596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8734D6A-D631-47E1-94CF-BB796A21B8EB}"/>
                  </a:ext>
                </a:extLst>
              </p:cNvPr>
              <p:cNvSpPr txBox="1"/>
              <p:nvPr/>
            </p:nvSpPr>
            <p:spPr>
              <a:xfrm>
                <a:off x="5757930" y="2480025"/>
                <a:ext cx="1498245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61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243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8734D6A-D631-47E1-94CF-BB796A21B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930" y="2480025"/>
                <a:ext cx="1498245" cy="9596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96F7278C-92C9-4CD5-8A28-D03EC6494DEC}"/>
              </a:ext>
            </a:extLst>
          </p:cNvPr>
          <p:cNvSpPr txBox="1"/>
          <p:nvPr/>
        </p:nvSpPr>
        <p:spPr>
          <a:xfrm>
            <a:off x="5383908" y="2176388"/>
            <a:ext cx="9777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lang="es-CL" sz="3000" dirty="0">
                <a:solidFill>
                  <a:srgbClr val="FF0000"/>
                </a:solidFill>
              </a:rPr>
              <a:t>:3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F3DAD71-BD44-40CD-BA6A-92669ABC0FA8}"/>
                  </a:ext>
                </a:extLst>
              </p:cNvPr>
              <p:cNvSpPr txBox="1"/>
              <p:nvPr/>
            </p:nvSpPr>
            <p:spPr>
              <a:xfrm>
                <a:off x="2506290" y="4525382"/>
                <a:ext cx="3366478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∙3∙3∙3∙3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∙9∙9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F3DAD71-BD44-40CD-BA6A-92669ABC0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290" y="4525382"/>
                <a:ext cx="3366478" cy="9596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A175F466-0491-47E8-8BFF-55BC50039E88}"/>
              </a:ext>
            </a:extLst>
          </p:cNvPr>
          <p:cNvCxnSpPr>
            <a:cxnSpLocks/>
            <a:stCxn id="6" idx="2"/>
            <a:endCxn id="11" idx="0"/>
          </p:cNvCxnSpPr>
          <p:nvPr/>
        </p:nvCxnSpPr>
        <p:spPr>
          <a:xfrm rot="16200000" flipH="1">
            <a:off x="3252022" y="3587874"/>
            <a:ext cx="1067267" cy="80774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DB860D09-6234-4AB5-8CBB-B94D37FC4E8F}"/>
              </a:ext>
            </a:extLst>
          </p:cNvPr>
          <p:cNvCxnSpPr/>
          <p:nvPr/>
        </p:nvCxnSpPr>
        <p:spPr>
          <a:xfrm flipH="1">
            <a:off x="2871988" y="4597998"/>
            <a:ext cx="257578" cy="3299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3ADDAD37-9294-4313-9C36-DC43BCC62C44}"/>
              </a:ext>
            </a:extLst>
          </p:cNvPr>
          <p:cNvCxnSpPr/>
          <p:nvPr/>
        </p:nvCxnSpPr>
        <p:spPr>
          <a:xfrm flipH="1">
            <a:off x="3366475" y="4597997"/>
            <a:ext cx="257578" cy="3299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7AD27CF3-57B5-46A0-9191-783D4BA3CA38}"/>
              </a:ext>
            </a:extLst>
          </p:cNvPr>
          <p:cNvCxnSpPr/>
          <p:nvPr/>
        </p:nvCxnSpPr>
        <p:spPr>
          <a:xfrm flipH="1">
            <a:off x="3381781" y="5152905"/>
            <a:ext cx="257578" cy="3299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9475C34F-ABCE-4158-BEBB-F28F64397A22}"/>
              </a:ext>
            </a:extLst>
          </p:cNvPr>
          <p:cNvCxnSpPr/>
          <p:nvPr/>
        </p:nvCxnSpPr>
        <p:spPr>
          <a:xfrm flipH="1">
            <a:off x="4311720" y="4597996"/>
            <a:ext cx="257578" cy="3299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355AD641-0BE8-4744-897F-DEFC08E78360}"/>
              </a:ext>
            </a:extLst>
          </p:cNvPr>
          <p:cNvCxnSpPr/>
          <p:nvPr/>
        </p:nvCxnSpPr>
        <p:spPr>
          <a:xfrm flipH="1">
            <a:off x="3860962" y="5103715"/>
            <a:ext cx="257578" cy="3299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5CD5D3C-5E9D-4930-A079-768E478D852C}"/>
                  </a:ext>
                </a:extLst>
              </p:cNvPr>
              <p:cNvSpPr txBox="1"/>
              <p:nvPr/>
            </p:nvSpPr>
            <p:spPr>
              <a:xfrm>
                <a:off x="5360554" y="4526434"/>
                <a:ext cx="1498245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s-CL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5CD5D3C-5E9D-4930-A079-768E478D8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554" y="4526434"/>
                <a:ext cx="1498245" cy="9596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F8141BFB-FCC5-4A96-A3E0-477023794B91}"/>
                  </a:ext>
                </a:extLst>
              </p:cNvPr>
              <p:cNvSpPr txBox="1"/>
              <p:nvPr/>
            </p:nvSpPr>
            <p:spPr>
              <a:xfrm>
                <a:off x="6015197" y="4544838"/>
                <a:ext cx="1498245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F8141BFB-FCC5-4A96-A3E0-477023794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197" y="4544838"/>
                <a:ext cx="1498245" cy="9596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F6C57DEF-7489-498E-B91A-E6E99A495A37}"/>
              </a:ext>
            </a:extLst>
          </p:cNvPr>
          <p:cNvSpPr txBox="1"/>
          <p:nvPr/>
        </p:nvSpPr>
        <p:spPr>
          <a:xfrm>
            <a:off x="5969420" y="4267839"/>
            <a:ext cx="9777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lang="es-CL" sz="3000" dirty="0">
                <a:solidFill>
                  <a:srgbClr val="FF0000"/>
                </a:solidFill>
              </a:rPr>
              <a:t>:3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C0176C4-5787-40A4-9550-9A14C45316DB}"/>
              </a:ext>
            </a:extLst>
          </p:cNvPr>
          <p:cNvSpPr txBox="1"/>
          <p:nvPr/>
        </p:nvSpPr>
        <p:spPr>
          <a:xfrm>
            <a:off x="6409120" y="2185776"/>
            <a:ext cx="9777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/>
            <a:r>
              <a:rPr lang="es-CL" sz="3000" dirty="0">
                <a:solidFill>
                  <a:srgbClr val="FF0000"/>
                </a:solidFill>
              </a:rPr>
              <a:t>:61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8644AAE6-BF17-4AD1-9A23-ABACF35D6D31}"/>
                  </a:ext>
                </a:extLst>
              </p:cNvPr>
              <p:cNvSpPr txBox="1"/>
              <p:nvPr/>
            </p:nvSpPr>
            <p:spPr>
              <a:xfrm>
                <a:off x="6554544" y="2480025"/>
                <a:ext cx="1498245" cy="95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L" sz="3000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8644AAE6-BF17-4AD1-9A23-ABACF35D6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4544" y="2480025"/>
                <a:ext cx="1498245" cy="9596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A0B710F-F45F-43F0-8EEB-477265207FE6}"/>
              </a:ext>
            </a:extLst>
          </p:cNvPr>
          <p:cNvCxnSpPr/>
          <p:nvPr/>
        </p:nvCxnSpPr>
        <p:spPr>
          <a:xfrm flipH="1">
            <a:off x="3839097" y="4559148"/>
            <a:ext cx="257578" cy="3299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EE222E9D-6BA8-40D5-B0B0-30C0F2FF3D9A}"/>
              </a:ext>
            </a:extLst>
          </p:cNvPr>
          <p:cNvSpPr/>
          <p:nvPr/>
        </p:nvSpPr>
        <p:spPr>
          <a:xfrm>
            <a:off x="8395824" y="4720582"/>
            <a:ext cx="230801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Mucho más simple!!!</a:t>
            </a:r>
            <a:endParaRPr lang="es-E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1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9" grpId="0"/>
      <p:bldP spid="10" grpId="0"/>
      <p:bldP spid="11" grpId="0"/>
      <p:bldP spid="22" grpId="0"/>
      <p:bldP spid="23" grpId="0"/>
      <p:bldP spid="24" grpId="0"/>
      <p:bldP spid="2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96811C2-073A-494B-A66E-0CBF9512ABBA}"/>
              </a:ext>
            </a:extLst>
          </p:cNvPr>
          <p:cNvSpPr/>
          <p:nvPr/>
        </p:nvSpPr>
        <p:spPr>
          <a:xfrm>
            <a:off x="513900" y="374605"/>
            <a:ext cx="55690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Reglas Generales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2765567-8998-4D6B-A526-0232BA2E4549}"/>
              </a:ext>
            </a:extLst>
          </p:cNvPr>
          <p:cNvSpPr/>
          <p:nvPr/>
        </p:nvSpPr>
        <p:spPr>
          <a:xfrm>
            <a:off x="743981" y="1279805"/>
            <a:ext cx="653258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No se puede voltear base con exponente, resultado distinto.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S" sz="2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435BC3B-C8A6-487B-965A-F05E260EFF09}"/>
              </a:ext>
            </a:extLst>
          </p:cNvPr>
          <p:cNvSpPr txBox="1"/>
          <p:nvPr/>
        </p:nvSpPr>
        <p:spPr>
          <a:xfrm>
            <a:off x="743981" y="2203135"/>
            <a:ext cx="609814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 se puede multiplicar base por exponente, resultado distinto.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s-ES" sz="22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E321468-930D-4602-9A11-D9973277C577}"/>
              </a:ext>
            </a:extLst>
          </p:cNvPr>
          <p:cNvSpPr txBox="1"/>
          <p:nvPr/>
        </p:nvSpPr>
        <p:spPr>
          <a:xfrm>
            <a:off x="743981" y="3200110"/>
            <a:ext cx="60981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Toda potencia con base cero, resultado cero.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6A2229B-A761-4B31-BED4-1BCCE275443E}"/>
              </a:ext>
            </a:extLst>
          </p:cNvPr>
          <p:cNvSpPr txBox="1"/>
          <p:nvPr/>
        </p:nvSpPr>
        <p:spPr>
          <a:xfrm>
            <a:off x="743981" y="3809120"/>
            <a:ext cx="609814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s-ES" sz="22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Toda potencia con base uno, resultado uno.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s-ES" sz="22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30771A0-45CD-4924-85F4-3DA0A8A7FA2B}"/>
              </a:ext>
            </a:extLst>
          </p:cNvPr>
          <p:cNvSpPr txBox="1"/>
          <p:nvPr/>
        </p:nvSpPr>
        <p:spPr>
          <a:xfrm>
            <a:off x="743981" y="5030384"/>
            <a:ext cx="60981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Todo exponente cero da resultado uno.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s-ES" sz="22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C2E1225-9B92-4EEC-A591-A72548D1A0CE}"/>
              </a:ext>
            </a:extLst>
          </p:cNvPr>
          <p:cNvSpPr txBox="1"/>
          <p:nvPr/>
        </p:nvSpPr>
        <p:spPr>
          <a:xfrm>
            <a:off x="743981" y="5809677"/>
            <a:ext cx="60981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Toda exponente uno da resultado el valor base.</a:t>
            </a: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AEEFD9D3-3628-485E-B877-977D5EEBFDCA}"/>
              </a:ext>
            </a:extLst>
          </p:cNvPr>
          <p:cNvSpPr/>
          <p:nvPr/>
        </p:nvSpPr>
        <p:spPr>
          <a:xfrm>
            <a:off x="7160654" y="1220661"/>
            <a:ext cx="1081825" cy="414955"/>
          </a:xfrm>
          <a:prstGeom prst="rightArrow">
            <a:avLst>
              <a:gd name="adj1" fmla="val 37585"/>
              <a:gd name="adj2" fmla="val 8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Flecha: a la derecha 26">
            <a:extLst>
              <a:ext uri="{FF2B5EF4-FFF2-40B4-BE49-F238E27FC236}">
                <a16:creationId xmlns:a16="http://schemas.microsoft.com/office/drawing/2014/main" id="{D30FE4AA-51A8-48C5-A107-3532597543A8}"/>
              </a:ext>
            </a:extLst>
          </p:cNvPr>
          <p:cNvSpPr/>
          <p:nvPr/>
        </p:nvSpPr>
        <p:spPr>
          <a:xfrm>
            <a:off x="7160653" y="2233027"/>
            <a:ext cx="1081825" cy="414955"/>
          </a:xfrm>
          <a:prstGeom prst="rightArrow">
            <a:avLst>
              <a:gd name="adj1" fmla="val 37585"/>
              <a:gd name="adj2" fmla="val 8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B795A3A7-F723-48E7-A76E-BF82FEB7B290}"/>
              </a:ext>
            </a:extLst>
          </p:cNvPr>
          <p:cNvSpPr/>
          <p:nvPr/>
        </p:nvSpPr>
        <p:spPr>
          <a:xfrm>
            <a:off x="7160653" y="3223541"/>
            <a:ext cx="1081825" cy="414955"/>
          </a:xfrm>
          <a:prstGeom prst="rightArrow">
            <a:avLst>
              <a:gd name="adj1" fmla="val 37585"/>
              <a:gd name="adj2" fmla="val 8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Flecha: a la derecha 28">
            <a:extLst>
              <a:ext uri="{FF2B5EF4-FFF2-40B4-BE49-F238E27FC236}">
                <a16:creationId xmlns:a16="http://schemas.microsoft.com/office/drawing/2014/main" id="{3E8EE673-6B05-4499-AD1A-25D5DDBE485A}"/>
              </a:ext>
            </a:extLst>
          </p:cNvPr>
          <p:cNvSpPr/>
          <p:nvPr/>
        </p:nvSpPr>
        <p:spPr>
          <a:xfrm>
            <a:off x="7160654" y="4104995"/>
            <a:ext cx="1081825" cy="414955"/>
          </a:xfrm>
          <a:prstGeom prst="rightArrow">
            <a:avLst>
              <a:gd name="adj1" fmla="val 37585"/>
              <a:gd name="adj2" fmla="val 8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Flecha: a la derecha 29">
            <a:extLst>
              <a:ext uri="{FF2B5EF4-FFF2-40B4-BE49-F238E27FC236}">
                <a16:creationId xmlns:a16="http://schemas.microsoft.com/office/drawing/2014/main" id="{A9F12ADD-0285-405F-978E-F5A9DF1CF505}"/>
              </a:ext>
            </a:extLst>
          </p:cNvPr>
          <p:cNvSpPr/>
          <p:nvPr/>
        </p:nvSpPr>
        <p:spPr>
          <a:xfrm>
            <a:off x="7160653" y="5117361"/>
            <a:ext cx="1081825" cy="414955"/>
          </a:xfrm>
          <a:prstGeom prst="rightArrow">
            <a:avLst>
              <a:gd name="adj1" fmla="val 37585"/>
              <a:gd name="adj2" fmla="val 8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C3BDD2DC-F68A-41E5-8406-A4AC617DA0AD}"/>
              </a:ext>
            </a:extLst>
          </p:cNvPr>
          <p:cNvSpPr/>
          <p:nvPr/>
        </p:nvSpPr>
        <p:spPr>
          <a:xfrm>
            <a:off x="7160653" y="6107875"/>
            <a:ext cx="1081825" cy="414955"/>
          </a:xfrm>
          <a:prstGeom prst="rightArrow">
            <a:avLst>
              <a:gd name="adj1" fmla="val 37585"/>
              <a:gd name="adj2" fmla="val 8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4FAE524B-70F4-4579-9A83-882D4E5AF83A}"/>
                  </a:ext>
                </a:extLst>
              </p:cNvPr>
              <p:cNvSpPr/>
              <p:nvPr/>
            </p:nvSpPr>
            <p:spPr>
              <a:xfrm>
                <a:off x="8242478" y="1033222"/>
                <a:ext cx="3722711" cy="78983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s-ES" sz="2200" b="1" i="1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es-CL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200" b="1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𝟐𝟒𝟑</m:t>
                      </m:r>
                    </m:oMath>
                  </m:oMathPara>
                </a14:m>
                <a:endParaRPr lang="es-ES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4FAE524B-70F4-4579-9A83-882D4E5AF8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8" y="1033222"/>
                <a:ext cx="3722711" cy="7898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4B4E8DFE-9E45-430B-A7E5-10FA8351ADC6}"/>
                  </a:ext>
                </a:extLst>
              </p:cNvPr>
              <p:cNvSpPr/>
              <p:nvPr/>
            </p:nvSpPr>
            <p:spPr>
              <a:xfrm>
                <a:off x="8242478" y="2038951"/>
                <a:ext cx="3722711" cy="80611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s-ES" sz="2200" b="1" i="1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es-CL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s-ES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4B4E8DFE-9E45-430B-A7E5-10FA8351AD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8" y="2038951"/>
                <a:ext cx="3722711" cy="8061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930A4609-DF6F-4559-8011-8034FA66F5EF}"/>
                  </a:ext>
                </a:extLst>
              </p:cNvPr>
              <p:cNvSpPr/>
              <p:nvPr/>
            </p:nvSpPr>
            <p:spPr>
              <a:xfrm>
                <a:off x="8242478" y="3204997"/>
                <a:ext cx="3722711" cy="43858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s-ES" sz="2200" b="1" i="1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CL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930A4609-DF6F-4559-8011-8034FA66F5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8" y="3204997"/>
                <a:ext cx="3722711" cy="4385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12C5C6E5-3319-4614-B2A6-4C43E81078DA}"/>
                  </a:ext>
                </a:extLst>
              </p:cNvPr>
              <p:cNvSpPr/>
              <p:nvPr/>
            </p:nvSpPr>
            <p:spPr>
              <a:xfrm>
                <a:off x="8242478" y="3965023"/>
                <a:ext cx="3722711" cy="7771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12C5C6E5-3319-4614-B2A6-4C43E81078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8" y="3965023"/>
                <a:ext cx="3722711" cy="7771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552EA682-C4C6-4CEB-ACA2-73BE1658F927}"/>
                  </a:ext>
                </a:extLst>
              </p:cNvPr>
              <p:cNvSpPr/>
              <p:nvPr/>
            </p:nvSpPr>
            <p:spPr>
              <a:xfrm>
                <a:off x="8242478" y="5117361"/>
                <a:ext cx="3722711" cy="43858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𝟏𝟐𝟑</m:t>
                          </m:r>
                        </m:e>
                        <m:sup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552EA682-C4C6-4CEB-ACA2-73BE1658F9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8" y="5117361"/>
                <a:ext cx="3722711" cy="4385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56B4E0C6-7E60-4D81-9910-EE3B20F13541}"/>
                  </a:ext>
                </a:extLst>
              </p:cNvPr>
              <p:cNvSpPr/>
              <p:nvPr/>
            </p:nvSpPr>
            <p:spPr>
              <a:xfrm>
                <a:off x="8242477" y="6086344"/>
                <a:ext cx="3722711" cy="43858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𝟖𝟒𝟗𝟒𝟖𝟔</m:t>
                          </m:r>
                        </m:e>
                        <m:sup>
                          <m:r>
                            <a:rPr lang="es-CL" sz="2200" b="1" i="1" dirty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L" sz="2200" b="1" i="1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200" b="1" i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𝟖𝟒𝟗𝟒𝟖𝟔</m:t>
                      </m:r>
                    </m:oMath>
                  </m:oMathPara>
                </a14:m>
                <a:endParaRPr lang="es-CL" sz="22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56B4E0C6-7E60-4D81-9910-EE3B20F135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7" y="6086344"/>
                <a:ext cx="3722711" cy="4385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51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7" grpId="0"/>
      <p:bldP spid="21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D535FF-7869-4490-9EFF-98156391679A}"/>
              </a:ext>
            </a:extLst>
          </p:cNvPr>
          <p:cNvSpPr/>
          <p:nvPr/>
        </p:nvSpPr>
        <p:spPr>
          <a:xfrm>
            <a:off x="556776" y="374605"/>
            <a:ext cx="1057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Potencias en Ejercicios Combinados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3CB477E-A774-411B-9674-F25E81857080}"/>
              </a:ext>
            </a:extLst>
          </p:cNvPr>
          <p:cNvSpPr/>
          <p:nvPr/>
        </p:nvSpPr>
        <p:spPr>
          <a:xfrm>
            <a:off x="3482855" y="1355265"/>
            <a:ext cx="1172116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344B71D-072C-4CED-AAEA-5211F15B5453}"/>
              </a:ext>
            </a:extLst>
          </p:cNvPr>
          <p:cNvSpPr/>
          <p:nvPr/>
        </p:nvSpPr>
        <p:spPr>
          <a:xfrm>
            <a:off x="4968725" y="1405082"/>
            <a:ext cx="4201792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Paréntesis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Potencias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Multiplicación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División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Adición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Sustracción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Abrir llave 6">
            <a:extLst>
              <a:ext uri="{FF2B5EF4-FFF2-40B4-BE49-F238E27FC236}">
                <a16:creationId xmlns:a16="http://schemas.microsoft.com/office/drawing/2014/main" id="{AE48F189-FB9C-4834-A784-4B8DBED124C5}"/>
              </a:ext>
            </a:extLst>
          </p:cNvPr>
          <p:cNvSpPr/>
          <p:nvPr/>
        </p:nvSpPr>
        <p:spPr>
          <a:xfrm>
            <a:off x="2941982" y="3154017"/>
            <a:ext cx="371061" cy="15505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962BC298-ABD0-4656-8EB9-D272FBE7DFC4}"/>
              </a:ext>
            </a:extLst>
          </p:cNvPr>
          <p:cNvSpPr/>
          <p:nvPr/>
        </p:nvSpPr>
        <p:spPr>
          <a:xfrm>
            <a:off x="2941981" y="4883073"/>
            <a:ext cx="371061" cy="15505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3B4AA6-EA11-4E29-B34E-2F87311E9721}"/>
              </a:ext>
            </a:extLst>
          </p:cNvPr>
          <p:cNvSpPr txBox="1"/>
          <p:nvPr/>
        </p:nvSpPr>
        <p:spPr>
          <a:xfrm>
            <a:off x="425926" y="3340423"/>
            <a:ext cx="282085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Igual importancia, resolver por </a:t>
            </a:r>
            <a:r>
              <a:rPr kumimoji="0" lang="es-ES" sz="22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aparci</a:t>
            </a:r>
            <a:r>
              <a:rPr lang="es-ES" sz="2200" b="1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 panose="030F0702030302020204" pitchFamily="66" charset="0"/>
              </a:rPr>
              <a:t>ón</a:t>
            </a: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964BA3E-2D50-4CD5-84F2-14E2791EBC16}"/>
              </a:ext>
            </a:extLst>
          </p:cNvPr>
          <p:cNvSpPr txBox="1"/>
          <p:nvPr/>
        </p:nvSpPr>
        <p:spPr>
          <a:xfrm>
            <a:off x="503605" y="5161369"/>
            <a:ext cx="282085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Igual importancia, resolver por </a:t>
            </a:r>
            <a:r>
              <a:rPr kumimoji="0" lang="es-ES" sz="22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aparci</a:t>
            </a:r>
            <a:r>
              <a:rPr lang="es-ES" sz="2200" b="1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 panose="030F0702030302020204" pitchFamily="66" charset="0"/>
              </a:rPr>
              <a:t>ón</a:t>
            </a: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510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 animBg="1"/>
      <p:bldP spid="8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59F6195-13B0-465C-80ED-04DD1CDCB11F}"/>
              </a:ext>
            </a:extLst>
          </p:cNvPr>
          <p:cNvSpPr/>
          <p:nvPr/>
        </p:nvSpPr>
        <p:spPr>
          <a:xfrm>
            <a:off x="570028" y="122814"/>
            <a:ext cx="1057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Potencias en Ejercicios Combinados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858CDF9-782F-4435-B76D-74F49C4E8E48}"/>
                  </a:ext>
                </a:extLst>
              </p:cNvPr>
              <p:cNvSpPr txBox="1"/>
              <p:nvPr/>
            </p:nvSpPr>
            <p:spPr>
              <a:xfrm>
                <a:off x="1313818" y="1061049"/>
                <a:ext cx="8492787" cy="9335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s-ES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s-ES" sz="4000" b="1" i="1" u="none" strike="noStrike" kern="1200" cap="none" spc="0" normalizeH="0" baseline="0" noProof="0" smtClean="0">
                                  <a:ln w="9525">
                                    <a:solidFill>
                                      <a:prstClr val="white"/>
                                    </a:solidFill>
                                    <a:prstDash val="solid"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12700" dist="38100" dir="2700000" algn="tl" rotWithShape="0">
                                      <a:prstClr val="white">
                                        <a:lumMod val="50000"/>
                                      </a:prst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s-CL" sz="4000" b="1" i="1" u="none" strike="noStrike" kern="1200" cap="none" spc="0" normalizeH="0" baseline="0" noProof="0" smtClean="0">
                                  <a:ln w="9525">
                                    <a:solidFill>
                                      <a:prstClr val="white"/>
                                    </a:solidFill>
                                    <a:prstDash val="solid"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12700" dist="38100" dir="2700000" algn="tl" rotWithShape="0">
                                      <a:prstClr val="white">
                                        <a:lumMod val="50000"/>
                                      </a:prst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kumimoji="0" lang="es-CL" sz="4000" b="1" i="1" u="none" strike="noStrike" kern="1200" cap="none" spc="0" normalizeH="0" baseline="0" noProof="0" smtClean="0">
                                  <a:ln w="9525">
                                    <a:solidFill>
                                      <a:prstClr val="white"/>
                                    </a:solidFill>
                                    <a:prstDash val="solid"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12700" dist="38100" dir="2700000" algn="tl" rotWithShape="0">
                                      <a:prstClr val="white">
                                        <a:lumMod val="50000"/>
                                      </a:prst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es-CL" sz="4000" b="1" i="1" u="none" strike="noStrike" kern="1200" cap="none" spc="0" normalizeH="0" baseline="0" noProof="0" smtClean="0">
                                  <a:ln w="9525">
                                    <a:solidFill>
                                      <a:prstClr val="white"/>
                                    </a:solidFill>
                                    <a:prstDash val="solid"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12700" dist="38100" dir="2700000" algn="tl" rotWithShape="0">
                                      <a:prstClr val="white">
                                        <a:lumMod val="50000"/>
                                      </a:prst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s-CL" sz="4000" b="1" i="1" u="none" strike="noStrike" kern="1200" cap="none" spc="0" normalizeH="0" baseline="0" noProof="0" smtClean="0">
                                  <a:ln w="9525">
                                    <a:solidFill>
                                      <a:prstClr val="white"/>
                                    </a:solidFill>
                                    <a:prstDash val="solid"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12700" dist="38100" dir="2700000" algn="tl" rotWithShape="0">
                                      <a:prstClr val="white">
                                        <a:lumMod val="50000"/>
                                      </a:prst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𝟐𝟗</m:t>
                              </m:r>
                              <m:r>
                                <a:rPr kumimoji="0" lang="es-CL" sz="4000" b="1" i="1" u="none" strike="noStrike" kern="1200" cap="none" spc="0" normalizeH="0" baseline="0" noProof="0" smtClean="0">
                                  <a:ln w="9525">
                                    <a:solidFill>
                                      <a:prstClr val="white"/>
                                    </a:solidFill>
                                    <a:prstDash val="solid"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12700" dist="38100" dir="2700000" algn="tl" rotWithShape="0">
                                      <a:prstClr val="white">
                                        <a:lumMod val="50000"/>
                                      </a:prst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kumimoji="0" lang="es-CL" sz="4000" b="1" i="1" u="none" strike="noStrike" kern="1200" cap="none" spc="0" normalizeH="0" baseline="0" noProof="0" smtClean="0">
                                      <a:ln w="9525">
                                        <a:solidFill>
                                          <a:prstClr val="white"/>
                                        </a:solidFill>
                                        <a:prstDash val="solid"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12700" dist="38100" dir="2700000" algn="tl" rotWithShape="0">
                                          <a:prstClr val="white">
                                            <a:lumMod val="50000"/>
                                          </a:prst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s-CL" sz="4000" b="1" i="1" u="none" strike="noStrike" kern="1200" cap="none" spc="0" normalizeH="0" baseline="0" noProof="0" smtClean="0">
                                      <a:ln w="9525">
                                        <a:solidFill>
                                          <a:prstClr val="white"/>
                                        </a:solidFill>
                                        <a:prstDash val="solid"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12700" dist="38100" dir="2700000" algn="tl" rotWithShape="0">
                                          <a:prstClr val="white">
                                            <a:lumMod val="50000"/>
                                          </a:prst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kumimoji="0" lang="es-CL" sz="4000" b="1" i="1" u="none" strike="noStrike" kern="1200" cap="none" spc="0" normalizeH="0" baseline="0" noProof="0" smtClean="0">
                                      <a:ln w="9525">
                                        <a:solidFill>
                                          <a:prstClr val="white"/>
                                        </a:solidFill>
                                        <a:prstDash val="solid"/>
                                      </a:ln>
                                      <a:solidFill>
                                        <a:prstClr val="black"/>
                                      </a:solidFill>
                                      <a:effectLst>
                                        <a:outerShdw blurRad="12700" dist="38100" dir="2700000" algn="tl" rotWithShape="0">
                                          <a:prstClr val="white">
                                            <a:lumMod val="50000"/>
                                          </a:prstClr>
                                        </a:outerShdw>
                                      </a:effectLst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858CDF9-782F-4435-B76D-74F49C4E8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818" y="1061049"/>
                <a:ext cx="8492787" cy="9335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errar llave 5">
            <a:extLst>
              <a:ext uri="{FF2B5EF4-FFF2-40B4-BE49-F238E27FC236}">
                <a16:creationId xmlns:a16="http://schemas.microsoft.com/office/drawing/2014/main" id="{0CB286E4-D0FD-4C2F-A4A8-08872F18592D}"/>
              </a:ext>
            </a:extLst>
          </p:cNvPr>
          <p:cNvSpPr/>
          <p:nvPr/>
        </p:nvSpPr>
        <p:spPr>
          <a:xfrm rot="5400000">
            <a:off x="3479611" y="2402101"/>
            <a:ext cx="404005" cy="18602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59932BF-A7B6-4F98-91CC-3A6D5EFE88BD}"/>
              </a:ext>
            </a:extLst>
          </p:cNvPr>
          <p:cNvCxnSpPr/>
          <p:nvPr/>
        </p:nvCxnSpPr>
        <p:spPr>
          <a:xfrm>
            <a:off x="2928730" y="1994638"/>
            <a:ext cx="0" cy="404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E54B057-8568-4570-B240-E357E66346C1}"/>
              </a:ext>
            </a:extLst>
          </p:cNvPr>
          <p:cNvCxnSpPr/>
          <p:nvPr/>
        </p:nvCxnSpPr>
        <p:spPr>
          <a:xfrm>
            <a:off x="6970643" y="1994638"/>
            <a:ext cx="0" cy="404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6819D847-FCF7-471C-9B80-87D600F1CEC1}"/>
              </a:ext>
            </a:extLst>
          </p:cNvPr>
          <p:cNvCxnSpPr/>
          <p:nvPr/>
        </p:nvCxnSpPr>
        <p:spPr>
          <a:xfrm>
            <a:off x="8428382" y="1994637"/>
            <a:ext cx="0" cy="404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6F17DCFD-51DB-453F-AC07-32F4F921FE61}"/>
              </a:ext>
            </a:extLst>
          </p:cNvPr>
          <p:cNvSpPr/>
          <p:nvPr/>
        </p:nvSpPr>
        <p:spPr>
          <a:xfrm rot="5400000">
            <a:off x="6288339" y="2429388"/>
            <a:ext cx="404005" cy="18602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E468D07-2BAC-465A-902B-6F210C083C09}"/>
              </a:ext>
            </a:extLst>
          </p:cNvPr>
          <p:cNvCxnSpPr/>
          <p:nvPr/>
        </p:nvCxnSpPr>
        <p:spPr>
          <a:xfrm>
            <a:off x="6490341" y="4314638"/>
            <a:ext cx="0" cy="404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6B47C3DB-40A5-4B6D-9182-9E7A5AB42894}"/>
              </a:ext>
            </a:extLst>
          </p:cNvPr>
          <p:cNvSpPr/>
          <p:nvPr/>
        </p:nvSpPr>
        <p:spPr>
          <a:xfrm rot="5400000">
            <a:off x="7036163" y="4410960"/>
            <a:ext cx="404005" cy="18602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2722F75D-106A-4FF4-B701-DEB7AD58FBA3}"/>
                  </a:ext>
                </a:extLst>
              </p:cNvPr>
              <p:cNvSpPr txBox="1"/>
              <p:nvPr/>
            </p:nvSpPr>
            <p:spPr>
              <a:xfrm>
                <a:off x="2121276" y="2449630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𝟐𝟓𝟔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2722F75D-106A-4FF4-B701-DEB7AD58F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276" y="2449630"/>
                <a:ext cx="161490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1764A430-BA15-4CDA-AC89-0373FDD6B22B}"/>
                  </a:ext>
                </a:extLst>
              </p:cNvPr>
              <p:cNvSpPr txBox="1"/>
              <p:nvPr/>
            </p:nvSpPr>
            <p:spPr>
              <a:xfrm>
                <a:off x="6163189" y="2415908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1764A430-BA15-4CDA-AC89-0373FDD6B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189" y="2415908"/>
                <a:ext cx="161490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3E31B9AA-F9B8-416C-A225-F32FABCFF878}"/>
                  </a:ext>
                </a:extLst>
              </p:cNvPr>
              <p:cNvSpPr txBox="1"/>
              <p:nvPr/>
            </p:nvSpPr>
            <p:spPr>
              <a:xfrm>
                <a:off x="7620928" y="2398642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3E31B9AA-F9B8-416C-A225-F32FABCFF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928" y="2398642"/>
                <a:ext cx="161490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4856CDF-E9AF-475F-9113-D4F4C640CAE1}"/>
                  </a:ext>
                </a:extLst>
              </p:cNvPr>
              <p:cNvSpPr txBox="1"/>
              <p:nvPr/>
            </p:nvSpPr>
            <p:spPr>
              <a:xfrm>
                <a:off x="3334778" y="2449630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4856CDF-E9AF-475F-9113-D4F4C640C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778" y="2449630"/>
                <a:ext cx="161490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C316B96-FB6E-44DE-9BED-E9196E9AEC7A}"/>
                  </a:ext>
                </a:extLst>
              </p:cNvPr>
              <p:cNvSpPr txBox="1"/>
              <p:nvPr/>
            </p:nvSpPr>
            <p:spPr>
              <a:xfrm>
                <a:off x="5090697" y="2433173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𝟐𝟗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C316B96-FB6E-44DE-9BED-E9196E9AE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697" y="2433173"/>
                <a:ext cx="161490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839CE95-A877-4999-B032-8DEC35DDE22A}"/>
                  </a:ext>
                </a:extLst>
              </p:cNvPr>
              <p:cNvSpPr txBox="1"/>
              <p:nvPr/>
            </p:nvSpPr>
            <p:spPr>
              <a:xfrm>
                <a:off x="1937144" y="2396850"/>
                <a:ext cx="687554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ctrlPr>
                          <a:rPr kumimoji="0" lang="es-CL" sz="4000" b="1" i="1" u="none" strike="noStrike" kern="1200" cap="none" spc="0" normalizeH="0" baseline="0" noProof="0" smtClean="0">
                            <a:ln w="9525">
                              <a:solidFill>
                                <a:prstClr val="white"/>
                              </a:solidFill>
                              <a:prstDash val="solid"/>
                            </a:ln>
                            <a:solidFill>
                              <a:prstClr val="black"/>
                            </a:solidFill>
                            <a:effectLst>
                              <a:outerShdw blurRad="12700" dist="38100" dir="2700000" algn="tl" rotWithShape="0">
                                <a:prstClr val="white">
                                  <a:lumMod val="50000"/>
                                </a:prst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s-CL" sz="4000" b="1" i="1" u="none" strike="noStrike" kern="1200" cap="none" spc="0" normalizeH="0" baseline="0" noProof="0" smtClean="0">
                            <a:ln w="9525">
                              <a:solidFill>
                                <a:prstClr val="white"/>
                              </a:solidFill>
                              <a:prstDash val="solid"/>
                            </a:ln>
                            <a:solidFill>
                              <a:prstClr val="black"/>
                            </a:solidFill>
                            <a:effectLst>
                              <a:outerShdw blurRad="12700" dist="38100" dir="2700000" algn="tl" rotWithShape="0">
                                <a:prstClr val="white">
                                  <a:lumMod val="50000"/>
                                </a:prst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  <m:t>           +      </m:t>
                        </m:r>
                      </m:e>
                    </m:d>
                    <m:r>
                      <a:rPr kumimoji="0" lang="es-CL" sz="4000" b="1" i="1" u="none" strike="noStrike" kern="1200" cap="none" spc="0" normalizeH="0" baseline="0" noProof="0" smtClean="0">
                        <a:ln w="9525">
                          <a:solidFill>
                            <a:prstClr val="white"/>
                          </a:solidFill>
                          <a:prstDash val="solid"/>
                        </a:ln>
                        <a:solidFill>
                          <a:prstClr val="black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 −</m:t>
                    </m:r>
                    <m:d>
                      <m:dPr>
                        <m:ctrlPr>
                          <a:rPr kumimoji="0" lang="es-CL" sz="4000" b="1" i="1" u="none" strike="noStrike" kern="1200" cap="none" spc="0" normalizeH="0" baseline="0" noProof="0" smtClean="0">
                            <a:ln w="9525">
                              <a:solidFill>
                                <a:prstClr val="white"/>
                              </a:solidFill>
                              <a:prstDash val="solid"/>
                            </a:ln>
                            <a:solidFill>
                              <a:prstClr val="black"/>
                            </a:solidFill>
                            <a:effectLst>
                              <a:outerShdw blurRad="12700" dist="38100" dir="2700000" algn="tl" rotWithShape="0">
                                <a:prstClr val="white">
                                  <a:lumMod val="50000"/>
                                </a:prst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s-CL" sz="4000" b="1" i="1" u="none" strike="noStrike" kern="1200" cap="none" spc="0" normalizeH="0" baseline="0" noProof="0" smtClean="0">
                            <a:ln w="9525">
                              <a:solidFill>
                                <a:prstClr val="white"/>
                              </a:solidFill>
                              <a:prstDash val="solid"/>
                            </a:ln>
                            <a:solidFill>
                              <a:prstClr val="black"/>
                            </a:solidFill>
                            <a:effectLst>
                              <a:outerShdw blurRad="12700" dist="38100" dir="2700000" algn="tl" rotWithShape="0">
                                <a:prstClr val="white">
                                  <a:lumMod val="50000"/>
                                </a:prst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  <m:t>      −      </m:t>
                        </m:r>
                      </m:e>
                    </m:d>
                    <m:r>
                      <a:rPr kumimoji="0" lang="es-CL" sz="4000" b="1" i="1" u="none" strike="noStrike" kern="1200" cap="none" spc="0" normalizeH="0" baseline="0" noProof="0" smtClean="0">
                        <a:ln w="9525">
                          <a:solidFill>
                            <a:prstClr val="white"/>
                          </a:solidFill>
                          <a:prstDash val="solid"/>
                        </a:ln>
                        <a:solidFill>
                          <a:prstClr val="black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a:rPr kumimoji="0" lang="es-CL" sz="4000" b="1" i="1" u="none" strike="noStrike" kern="1200" cap="none" spc="0" normalizeH="0" baseline="0" noProof="0" smtClean="0">
                        <a:ln w="9525">
                          <a:solidFill>
                            <a:prstClr val="white"/>
                          </a:solidFill>
                          <a:prstDash val="solid"/>
                        </a:ln>
                        <a:solidFill>
                          <a:prstClr val="black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kumimoji="0" lang="es-ES" sz="4000" b="1" i="0" u="none" strike="noStrike" kern="1200" cap="none" spc="0" normalizeH="0" baseline="0" noProof="0" dirty="0">
                    <a:ln w="9525">
                      <a:solidFill>
                        <a:prstClr val="white"/>
                      </a:solidFill>
                      <a:prstDash val="solid"/>
                    </a:ln>
                    <a:solidFill>
                      <a:prstClr val="black"/>
                    </a:solidFill>
                    <a:effectLst>
                      <a:outerShdw blurRad="12700" dist="38100" dir="2700000" algn="tl" rotWithShape="0">
                        <a:prstClr val="white">
                          <a:lumMod val="50000"/>
                        </a:prstClr>
                      </a:outerShdw>
                    </a:effectLst>
                    <a:uLnTx/>
                    <a:uFillTx/>
                    <a:latin typeface="Comic Sans MS" panose="030F0702030302020204" pitchFamily="66" charset="0"/>
                  </a:rPr>
                  <a:t>  </a:t>
                </a:r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E839CE95-A877-4999-B032-8DEC35DDE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144" y="2396850"/>
                <a:ext cx="6875545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AA63455-D994-45AA-8CD2-B4E4F90BE989}"/>
                  </a:ext>
                </a:extLst>
              </p:cNvPr>
              <p:cNvSpPr txBox="1"/>
              <p:nvPr/>
            </p:nvSpPr>
            <p:spPr>
              <a:xfrm>
                <a:off x="2832863" y="3634560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𝟐𝟔𝟔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AA63455-D994-45AA-8CD2-B4E4F90BE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863" y="3634560"/>
                <a:ext cx="161490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F7CFDCE2-4AD4-45A6-9067-7CF25815AC35}"/>
                  </a:ext>
                </a:extLst>
              </p:cNvPr>
              <p:cNvSpPr txBox="1"/>
              <p:nvPr/>
            </p:nvSpPr>
            <p:spPr>
              <a:xfrm>
                <a:off x="5682887" y="3583669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F7CFDCE2-4AD4-45A6-9067-7CF25815A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887" y="3583669"/>
                <a:ext cx="1614908" cy="7309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03250C07-9021-4CAF-8119-A7FC5A07AD5B}"/>
                  </a:ext>
                </a:extLst>
              </p:cNvPr>
              <p:cNvSpPr txBox="1"/>
              <p:nvPr/>
            </p:nvSpPr>
            <p:spPr>
              <a:xfrm>
                <a:off x="6792972" y="2258357"/>
                <a:ext cx="1614908" cy="5539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kumimoji="0" lang="es-ES" sz="3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03250C07-9021-4CAF-8119-A7FC5A07A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972" y="2258357"/>
                <a:ext cx="1614908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2BC126E-F87B-4B94-91A5-72417703CFCE}"/>
                  </a:ext>
                </a:extLst>
              </p:cNvPr>
              <p:cNvSpPr txBox="1"/>
              <p:nvPr/>
            </p:nvSpPr>
            <p:spPr>
              <a:xfrm>
                <a:off x="6641381" y="3605816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2BC126E-F87B-4B94-91A5-72417703C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381" y="3605816"/>
                <a:ext cx="1614908" cy="7309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64B8CE7-3D07-49CF-92A0-3C6D5CCFD6DB}"/>
                  </a:ext>
                </a:extLst>
              </p:cNvPr>
              <p:cNvSpPr txBox="1"/>
              <p:nvPr/>
            </p:nvSpPr>
            <p:spPr>
              <a:xfrm>
                <a:off x="4396186" y="3578321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64B8CE7-3D07-49CF-92A0-3C6D5CCFD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186" y="3578321"/>
                <a:ext cx="1614908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C61D7389-FBCA-4DD9-92C9-186935CFF99A}"/>
                  </a:ext>
                </a:extLst>
              </p:cNvPr>
              <p:cNvSpPr txBox="1"/>
              <p:nvPr/>
            </p:nvSpPr>
            <p:spPr>
              <a:xfrm>
                <a:off x="2917769" y="4642332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𝟐𝟔𝟔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C61D7389-FBCA-4DD9-92C9-186935CFF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769" y="4642332"/>
                <a:ext cx="1614908" cy="7078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1EAE8A9-001C-4A13-8705-26272B2A3113}"/>
                  </a:ext>
                </a:extLst>
              </p:cNvPr>
              <p:cNvSpPr txBox="1"/>
              <p:nvPr/>
            </p:nvSpPr>
            <p:spPr>
              <a:xfrm>
                <a:off x="4481092" y="4586093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1EAE8A9-001C-4A13-8705-26272B2A3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092" y="4586093"/>
                <a:ext cx="1614908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07E77A34-5771-4670-B54F-EDE3E4008754}"/>
                  </a:ext>
                </a:extLst>
              </p:cNvPr>
              <p:cNvSpPr txBox="1"/>
              <p:nvPr/>
            </p:nvSpPr>
            <p:spPr>
              <a:xfrm>
                <a:off x="7539050" y="4543397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07E77A34-5771-4670-B54F-EDE3E4008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9050" y="4543397"/>
                <a:ext cx="1614908" cy="73096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DA5C0075-D9C5-45AC-86E6-20551A3010F0}"/>
                  </a:ext>
                </a:extLst>
              </p:cNvPr>
              <p:cNvSpPr txBox="1"/>
              <p:nvPr/>
            </p:nvSpPr>
            <p:spPr>
              <a:xfrm>
                <a:off x="6628249" y="4531479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DA5C0075-D9C5-45AC-86E6-20551A301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249" y="4531479"/>
                <a:ext cx="1614908" cy="7309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C21D7E43-35C1-488A-8717-EA294FE268D9}"/>
                  </a:ext>
                </a:extLst>
              </p:cNvPr>
              <p:cNvSpPr txBox="1"/>
              <p:nvPr/>
            </p:nvSpPr>
            <p:spPr>
              <a:xfrm>
                <a:off x="5500580" y="4602788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C21D7E43-35C1-488A-8717-EA294FE26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580" y="4602788"/>
                <a:ext cx="1614908" cy="70788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8309F4CD-20B9-4017-9A63-CAE48E4AC64C}"/>
                  </a:ext>
                </a:extLst>
              </p:cNvPr>
              <p:cNvSpPr txBox="1"/>
              <p:nvPr/>
            </p:nvSpPr>
            <p:spPr>
              <a:xfrm>
                <a:off x="3640317" y="5650104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𝟐𝟔𝟔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8309F4CD-20B9-4017-9A63-CAE48E4AC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317" y="5650104"/>
                <a:ext cx="1614908" cy="70788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7CB1FFF3-E2D1-4638-A13E-F4C6058316BA}"/>
                  </a:ext>
                </a:extLst>
              </p:cNvPr>
              <p:cNvSpPr txBox="1"/>
              <p:nvPr/>
            </p:nvSpPr>
            <p:spPr>
              <a:xfrm>
                <a:off x="5203640" y="5593865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7CB1FFF3-E2D1-4638-A13E-F4C605831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640" y="5593865"/>
                <a:ext cx="1614908" cy="70788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63922F78-BD76-40B6-9DE4-A07A89CADBC6}"/>
                  </a:ext>
                </a:extLst>
              </p:cNvPr>
              <p:cNvSpPr txBox="1"/>
              <p:nvPr/>
            </p:nvSpPr>
            <p:spPr>
              <a:xfrm>
                <a:off x="6792972" y="5610560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63922F78-BD76-40B6-9DE4-A07A89CAD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972" y="5610560"/>
                <a:ext cx="1614908" cy="70788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9C32F508-E69E-45FB-B580-BF207EF97541}"/>
                  </a:ext>
                </a:extLst>
              </p:cNvPr>
              <p:cNvSpPr txBox="1"/>
              <p:nvPr/>
            </p:nvSpPr>
            <p:spPr>
              <a:xfrm>
                <a:off x="8812689" y="5593865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𝟓𝟑𝟒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9C32F508-E69E-45FB-B580-BF207EF97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2689" y="5593865"/>
                <a:ext cx="1614908" cy="707886"/>
              </a:xfrm>
              <a:prstGeom prst="rect">
                <a:avLst/>
              </a:prstGeom>
              <a:blipFill>
                <a:blip r:embed="rId22"/>
                <a:stretch>
                  <a:fillRect r="-1886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6F45D39E-68CC-4895-9004-99758455C1C0}"/>
                  </a:ext>
                </a:extLst>
              </p:cNvPr>
              <p:cNvSpPr txBox="1"/>
              <p:nvPr/>
            </p:nvSpPr>
            <p:spPr>
              <a:xfrm>
                <a:off x="7593750" y="3578321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6F45D39E-68CC-4895-9004-99758455C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750" y="3578321"/>
                <a:ext cx="1614908" cy="73096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90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1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135</TotalTime>
  <Words>653</Words>
  <Application>Microsoft Office PowerPoint</Application>
  <PresentationFormat>Panorámica</PresentationFormat>
  <Paragraphs>166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Cambria</vt:lpstr>
      <vt:lpstr>Cambria Math</vt:lpstr>
      <vt:lpstr>Comic Sans MS</vt:lpstr>
      <vt:lpstr>Tw Cen MT</vt:lpstr>
      <vt:lpstr>Wingdings</vt:lpstr>
      <vt:lpstr>Gota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SUAREZ CESPEDES</dc:creator>
  <cp:lastModifiedBy>DIEGO SUAREZ CESPEDES</cp:lastModifiedBy>
  <cp:revision>16</cp:revision>
  <dcterms:created xsi:type="dcterms:W3CDTF">2020-07-09T00:49:54Z</dcterms:created>
  <dcterms:modified xsi:type="dcterms:W3CDTF">2020-07-09T03:05:29Z</dcterms:modified>
</cp:coreProperties>
</file>