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7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67C2-8665-484E-9C6F-D33FA69E0FE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1CF5-CA33-4596-9AA3-E12383CB835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67C2-8665-484E-9C6F-D33FA69E0FE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1CF5-CA33-4596-9AA3-E12383CB835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67C2-8665-484E-9C6F-D33FA69E0FE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1CF5-CA33-4596-9AA3-E12383CB835E}" type="slidenum">
              <a:rPr lang="es-CL" smtClean="0"/>
              <a:t>‹Nº›</a:t>
            </a:fld>
            <a:endParaRPr lang="es-C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67C2-8665-484E-9C6F-D33FA69E0FE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1CF5-CA33-4596-9AA3-E12383CB835E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67C2-8665-484E-9C6F-D33FA69E0FE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1CF5-CA33-4596-9AA3-E12383CB835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67C2-8665-484E-9C6F-D33FA69E0FE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1CF5-CA33-4596-9AA3-E12383CB835E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67C2-8665-484E-9C6F-D33FA69E0FE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1CF5-CA33-4596-9AA3-E12383CB835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67C2-8665-484E-9C6F-D33FA69E0FE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1CF5-CA33-4596-9AA3-E12383CB835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67C2-8665-484E-9C6F-D33FA69E0FE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1CF5-CA33-4596-9AA3-E12383CB835E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67C2-8665-484E-9C6F-D33FA69E0FE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1CF5-CA33-4596-9AA3-E12383CB835E}" type="slidenum">
              <a:rPr lang="es-CL" smtClean="0"/>
              <a:t>‹Nº›</a:t>
            </a:fld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C67C2-8665-484E-9C6F-D33FA69E0FE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1CF5-CA33-4596-9AA3-E12383CB835E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8AC67C2-8665-484E-9C6F-D33FA69E0FE5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AE11CF5-CA33-4596-9AA3-E12383CB835E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13665" y="1412776"/>
            <a:ext cx="5650906" cy="46166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RESUMEN</a:t>
            </a:r>
          </a:p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CONTENIDOS</a:t>
            </a:r>
          </a:p>
          <a:p>
            <a:pPr algn="ctr"/>
            <a:endParaRPr lang="es-E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s-E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Quinto Año Básico</a:t>
            </a:r>
          </a:p>
          <a:p>
            <a:pPr algn="ctr"/>
            <a:endParaRPr lang="es-E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s-E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Julio 2020</a:t>
            </a:r>
          </a:p>
        </p:txBody>
      </p:sp>
    </p:spTree>
    <p:extLst>
      <p:ext uri="{BB962C8B-B14F-4D97-AF65-F5344CB8AC3E}">
        <p14:creationId xmlns:p14="http://schemas.microsoft.com/office/powerpoint/2010/main" val="1432148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472893" y="476672"/>
            <a:ext cx="44646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PROPIEDADES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70194" y="1700808"/>
            <a:ext cx="8520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ES POSIBLE HACER CIERTAS COSAS ESPECIALES EN ADICIONES Y MULTIPLICACIONES: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23528" y="3784845"/>
            <a:ext cx="104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ln>
                  <a:solidFill>
                    <a:sysClr val="windowText" lastClr="000000"/>
                  </a:solidFill>
                </a:ln>
              </a:rPr>
              <a:t>ADICIÓN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6937578" y="3762807"/>
            <a:ext cx="1908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ln>
                  <a:solidFill>
                    <a:sysClr val="windowText" lastClr="000000"/>
                  </a:solidFill>
                </a:ln>
              </a:rPr>
              <a:t>MULTIPLICACIÓN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3104405" y="2196725"/>
            <a:ext cx="2259683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dirty="0">
                <a:ln>
                  <a:solidFill>
                    <a:sysClr val="windowText" lastClr="000000"/>
                  </a:solidFill>
                </a:ln>
              </a:rPr>
              <a:t>CONMUTATIVA : Cambiar orden de números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3104405" y="3783552"/>
            <a:ext cx="2259683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dirty="0">
                <a:ln>
                  <a:solidFill>
                    <a:sysClr val="windowText" lastClr="000000"/>
                  </a:solidFill>
                </a:ln>
              </a:rPr>
              <a:t>ASOCIATIVA: Hacer pequeños grupos 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2908137" y="5229200"/>
            <a:ext cx="2652217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dirty="0">
                <a:ln>
                  <a:solidFill>
                    <a:sysClr val="windowText" lastClr="000000"/>
                  </a:solidFill>
                </a:ln>
              </a:rPr>
              <a:t>ELEMENTO NEUTRO: Número que al utilizarlo no modifica en el cálculo</a:t>
            </a:r>
          </a:p>
        </p:txBody>
      </p:sp>
      <p:cxnSp>
        <p:nvCxnSpPr>
          <p:cNvPr id="23" name="22 Conector recto de flecha"/>
          <p:cNvCxnSpPr/>
          <p:nvPr/>
        </p:nvCxnSpPr>
        <p:spPr>
          <a:xfrm flipV="1">
            <a:off x="1448262" y="2843056"/>
            <a:ext cx="1329182" cy="112645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1448262" y="3969511"/>
            <a:ext cx="132918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1448262" y="3969511"/>
            <a:ext cx="1272061" cy="17213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>
            <a:off x="5560354" y="2821018"/>
            <a:ext cx="1329182" cy="1126455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 flipV="1">
            <a:off x="5560354" y="3947473"/>
            <a:ext cx="1329182" cy="0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flipV="1">
            <a:off x="5560354" y="3947473"/>
            <a:ext cx="1272061" cy="1721354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6175716" y="5207162"/>
            <a:ext cx="2652217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dirty="0">
                <a:ln>
                  <a:solidFill>
                    <a:sysClr val="windowText" lastClr="000000"/>
                  </a:solidFill>
                </a:ln>
              </a:rPr>
              <a:t>CERO ABSORBENTE: Todo queda reducido a cero.</a:t>
            </a:r>
          </a:p>
        </p:txBody>
      </p:sp>
      <p:cxnSp>
        <p:nvCxnSpPr>
          <p:cNvPr id="34" name="33 Conector recto de flecha"/>
          <p:cNvCxnSpPr/>
          <p:nvPr/>
        </p:nvCxnSpPr>
        <p:spPr>
          <a:xfrm flipH="1" flipV="1">
            <a:off x="6847500" y="3947473"/>
            <a:ext cx="301703" cy="1259690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92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7" grpId="0"/>
      <p:bldP spid="18" grpId="0"/>
      <p:bldP spid="19" grpId="0" animBg="1"/>
      <p:bldP spid="20" grpId="0" animBg="1"/>
      <p:bldP spid="21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651155" y="260648"/>
            <a:ext cx="38416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PREGUNTAS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58451" y="1052736"/>
            <a:ext cx="7629013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742950" indent="-742950" algn="ctr">
              <a:buFont typeface="+mj-lt"/>
              <a:buAutoNum type="arabicPeriod"/>
            </a:pPr>
            <a:r>
              <a:rPr lang="es-ES" sz="3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Posición del número Subrayado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918374" y="3039924"/>
            <a:ext cx="4897495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742950" indent="-742950" algn="ctr">
              <a:buFont typeface="+mj-lt"/>
              <a:buAutoNum type="arabicPeriod" startAt="2"/>
            </a:pPr>
            <a:r>
              <a:rPr lang="es-ES" sz="3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Producto de 32 y 13</a:t>
            </a:r>
            <a:endParaRPr lang="es-ES" sz="3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-36512" y="4615388"/>
            <a:ext cx="8834929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 algn="ctr">
              <a:buFont typeface="+mj-lt"/>
              <a:buAutoNum type="arabicPeriod" startAt="3"/>
            </a:pPr>
            <a:r>
              <a:rPr lang="es-ES" sz="3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Cuál es el elemento neutro para la adición y la multiplicación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097883" y="1729844"/>
            <a:ext cx="2948243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 </a:t>
            </a:r>
            <a:r>
              <a:rPr lang="es-ES" sz="38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r>
              <a:rPr lang="es-ES" sz="3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84 933 453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636501" y="2247836"/>
            <a:ext cx="3951723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Centena de millón</a:t>
            </a:r>
            <a:endParaRPr lang="es-ES" sz="3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083215" y="3687996"/>
            <a:ext cx="867546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416</a:t>
            </a:r>
            <a:endParaRPr lang="es-ES" sz="3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79494" y="5877272"/>
            <a:ext cx="8024954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Cero para la adición y uno para la multiplicación</a:t>
            </a:r>
            <a:endParaRPr lang="es-ES" sz="3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68483" y="1052736"/>
            <a:ext cx="8307973" cy="194421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Rectángulo"/>
          <p:cNvSpPr/>
          <p:nvPr/>
        </p:nvSpPr>
        <p:spPr>
          <a:xfrm>
            <a:off x="368483" y="3053029"/>
            <a:ext cx="8307973" cy="15280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Rectángulo"/>
          <p:cNvSpPr/>
          <p:nvPr/>
        </p:nvSpPr>
        <p:spPr>
          <a:xfrm>
            <a:off x="368483" y="4653136"/>
            <a:ext cx="8307973" cy="177813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9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87805" y="332656"/>
            <a:ext cx="7256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NÚMEROS NATURALES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43515" y="1484784"/>
            <a:ext cx="3968445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5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Símbolo conjunto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53972" y="2996952"/>
            <a:ext cx="2955868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Recta numérica</a:t>
            </a:r>
            <a:endParaRPr lang="es-ES" sz="4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-34074" y="4895312"/>
            <a:ext cx="4531960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Dígitos y combinaciones</a:t>
            </a:r>
            <a:endParaRPr lang="es-ES" sz="4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7 Flecha derecha"/>
          <p:cNvSpPr/>
          <p:nvPr/>
        </p:nvSpPr>
        <p:spPr>
          <a:xfrm>
            <a:off x="3923928" y="1844824"/>
            <a:ext cx="1152128" cy="784830"/>
          </a:xfrm>
          <a:prstGeom prst="rightArrow">
            <a:avLst>
              <a:gd name="adj1" fmla="val 36088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Flecha derecha"/>
          <p:cNvSpPr/>
          <p:nvPr/>
        </p:nvSpPr>
        <p:spPr>
          <a:xfrm>
            <a:off x="3923928" y="5013176"/>
            <a:ext cx="1152128" cy="784830"/>
          </a:xfrm>
          <a:prstGeom prst="rightArrow">
            <a:avLst>
              <a:gd name="adj1" fmla="val 36088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"/>
          <p:cNvSpPr/>
          <p:nvPr/>
        </p:nvSpPr>
        <p:spPr>
          <a:xfrm>
            <a:off x="5775385" y="1273984"/>
            <a:ext cx="160492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lN</a:t>
            </a:r>
            <a:endParaRPr lang="es-ES" sz="12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AutoShape 2" descr="NUMEROS NATURALES Un conjunto es una &quot;colección de objetos“ - ppt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93" b="12171"/>
          <a:stretch/>
        </p:blipFill>
        <p:spPr bwMode="auto">
          <a:xfrm>
            <a:off x="4860032" y="3393921"/>
            <a:ext cx="4104456" cy="915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Flecha derecha"/>
          <p:cNvSpPr/>
          <p:nvPr/>
        </p:nvSpPr>
        <p:spPr>
          <a:xfrm>
            <a:off x="3923928" y="3343201"/>
            <a:ext cx="1152128" cy="784830"/>
          </a:xfrm>
          <a:prstGeom prst="rightArrow">
            <a:avLst>
              <a:gd name="adj1" fmla="val 36088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AutoShape 5" descr="Calculadora de dibujo Instituto de Tecnología de Massachusetts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11" r="20980"/>
          <a:stretch/>
        </p:blipFill>
        <p:spPr bwMode="auto">
          <a:xfrm>
            <a:off x="5860130" y="4323411"/>
            <a:ext cx="1520182" cy="2164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467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10" grpId="0" animBg="1"/>
      <p:bldP spid="11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2403" y="116632"/>
            <a:ext cx="763920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POSICIONES, VALORES Y </a:t>
            </a:r>
          </a:p>
          <a:p>
            <a:pPr algn="ctr"/>
            <a:r>
              <a:rPr lang="es-ES" sz="54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LECTURA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089808"/>
              </p:ext>
            </p:extLst>
          </p:nvPr>
        </p:nvGraphicFramePr>
        <p:xfrm>
          <a:off x="251524" y="2060848"/>
          <a:ext cx="8640960" cy="1109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21376"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U. MIL MILLON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C. MILLON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D. MILLON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U. MILLON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C.</a:t>
                      </a:r>
                      <a:r>
                        <a:rPr lang="es-CL" sz="1300" baseline="0" dirty="0"/>
                        <a:t> MIL</a:t>
                      </a:r>
                      <a:endParaRPr lang="es-C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D. MIL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U. MIL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CENTENA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DECENA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UNIDAD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44"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1 000 000 000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100 000 000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10 000 000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1 000 000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100 000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1</a:t>
                      </a:r>
                      <a:r>
                        <a:rPr lang="es-CL" sz="1300" baseline="0" dirty="0"/>
                        <a:t> 000</a:t>
                      </a:r>
                      <a:endParaRPr lang="es-C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3 Cerrar llave"/>
          <p:cNvSpPr/>
          <p:nvPr/>
        </p:nvSpPr>
        <p:spPr>
          <a:xfrm rot="5400000">
            <a:off x="7452320" y="2276872"/>
            <a:ext cx="360040" cy="23762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errar llave"/>
          <p:cNvSpPr/>
          <p:nvPr/>
        </p:nvSpPr>
        <p:spPr>
          <a:xfrm rot="5400000">
            <a:off x="4860032" y="2276872"/>
            <a:ext cx="360040" cy="23762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Cerrar llave"/>
          <p:cNvSpPr/>
          <p:nvPr/>
        </p:nvSpPr>
        <p:spPr>
          <a:xfrm rot="5400000">
            <a:off x="2339752" y="2276872"/>
            <a:ext cx="360040" cy="23762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Cerrar llave"/>
          <p:cNvSpPr/>
          <p:nvPr/>
        </p:nvSpPr>
        <p:spPr>
          <a:xfrm rot="5400000">
            <a:off x="501961" y="3031372"/>
            <a:ext cx="360041" cy="86726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CuadroTexto"/>
          <p:cNvSpPr txBox="1"/>
          <p:nvPr/>
        </p:nvSpPr>
        <p:spPr>
          <a:xfrm>
            <a:off x="6804248" y="3861048"/>
            <a:ext cx="181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POSICION BASE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37479" y="3861048"/>
            <a:ext cx="838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MILES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903619" y="3861048"/>
            <a:ext cx="1289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MILLONES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07504" y="3861048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COMBINA</a:t>
            </a:r>
          </a:p>
          <a:p>
            <a:pPr algn="ctr"/>
            <a:r>
              <a:rPr lang="es-CL" dirty="0"/>
              <a:t>Anteriores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799692" y="4509120"/>
            <a:ext cx="550861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Las posiciones pueden ser infinitas solamente que de aquí en adelante son combinación de las anteriores.</a:t>
            </a:r>
          </a:p>
        </p:txBody>
      </p:sp>
    </p:spTree>
    <p:extLst>
      <p:ext uri="{BB962C8B-B14F-4D97-AF65-F5344CB8AC3E}">
        <p14:creationId xmlns:p14="http://schemas.microsoft.com/office/powerpoint/2010/main" val="5276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35696" y="476672"/>
            <a:ext cx="5739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Lectura o Escritura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70194" y="1700808"/>
            <a:ext cx="2731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Teniendo claro lo anterior: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67544" y="2420888"/>
            <a:ext cx="4626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- Solo debemos conocer los números hasta el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67544" y="3059668"/>
            <a:ext cx="5320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- Con posiciones sobre el 999 comenzamos a agregar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436096" y="2132856"/>
            <a:ext cx="10262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4000" u="sng" dirty="0"/>
              <a:t>999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868144" y="2852936"/>
            <a:ext cx="24705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4000" u="sng" dirty="0"/>
              <a:t>posiciones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70194" y="3933056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Ejemplo: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11560" y="4509120"/>
            <a:ext cx="25763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4000" dirty="0"/>
              <a:t>38 394 849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474937" y="3933056"/>
            <a:ext cx="1557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Treinta y ocho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491880" y="4715852"/>
            <a:ext cx="2990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Trescientos noventa y cuatro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518642" y="5507940"/>
            <a:ext cx="3130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Ochocientos cuarenta y nueve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4896846" y="4270179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>
                <a:solidFill>
                  <a:srgbClr val="FF0000"/>
                </a:solidFill>
              </a:rPr>
              <a:t>Millones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433221" y="5032340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>
                <a:solidFill>
                  <a:srgbClr val="FF0000"/>
                </a:solidFill>
              </a:rPr>
              <a:t>Mil</a:t>
            </a:r>
          </a:p>
        </p:txBody>
      </p:sp>
    </p:spTree>
    <p:extLst>
      <p:ext uri="{BB962C8B-B14F-4D97-AF65-F5344CB8AC3E}">
        <p14:creationId xmlns:p14="http://schemas.microsoft.com/office/powerpoint/2010/main" val="5276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36375" y="273422"/>
            <a:ext cx="7671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ORDEN Y COMPARACIÓN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836565" y="993502"/>
            <a:ext cx="3509294" cy="12618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&gt; , &lt;  o =</a:t>
            </a:r>
          </a:p>
        </p:txBody>
      </p:sp>
      <p:sp>
        <p:nvSpPr>
          <p:cNvPr id="4" name="3 Rectángulo"/>
          <p:cNvSpPr/>
          <p:nvPr/>
        </p:nvSpPr>
        <p:spPr>
          <a:xfrm>
            <a:off x="-252536" y="2649106"/>
            <a:ext cx="963921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Todo se basa en su valor posicional</a:t>
            </a:r>
          </a:p>
        </p:txBody>
      </p:sp>
      <p:sp>
        <p:nvSpPr>
          <p:cNvPr id="5" name="4 Rectángulo"/>
          <p:cNvSpPr/>
          <p:nvPr/>
        </p:nvSpPr>
        <p:spPr>
          <a:xfrm>
            <a:off x="-252536" y="3356992"/>
            <a:ext cx="963921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6849 – 9384 – 3934 – 6382 – 63784 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55576" y="4293096"/>
            <a:ext cx="2232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63</a:t>
            </a:r>
            <a:r>
              <a:rPr lang="es-E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784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339752" y="4293096"/>
            <a:ext cx="2232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r>
              <a:rPr lang="es-E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384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779912" y="4365104"/>
            <a:ext cx="2232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68</a:t>
            </a:r>
            <a:r>
              <a:rPr lang="es-E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49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364088" y="4377298"/>
            <a:ext cx="2232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63</a:t>
            </a:r>
            <a:r>
              <a:rPr lang="es-E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82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6588224" y="4365104"/>
            <a:ext cx="2232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r>
              <a:rPr lang="es-E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934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2339752" y="4293096"/>
            <a:ext cx="720080" cy="7253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&gt;</a:t>
            </a:r>
            <a:endParaRPr lang="es-E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826447" y="4312646"/>
            <a:ext cx="720080" cy="7253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&gt;</a:t>
            </a:r>
            <a:endParaRPr lang="es-E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5364088" y="4338980"/>
            <a:ext cx="720080" cy="7253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&gt;</a:t>
            </a:r>
            <a:endParaRPr lang="es-E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6732240" y="4377298"/>
            <a:ext cx="720080" cy="7253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&gt;</a:t>
            </a:r>
            <a:endParaRPr lang="es-E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343662" y="5867980"/>
            <a:ext cx="625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LO MISMO APLICARÍA SI SOLO FUERAN SOLO DOS NÚMEROS</a:t>
            </a:r>
          </a:p>
        </p:txBody>
      </p:sp>
    </p:spTree>
    <p:extLst>
      <p:ext uri="{BB962C8B-B14F-4D97-AF65-F5344CB8AC3E}">
        <p14:creationId xmlns:p14="http://schemas.microsoft.com/office/powerpoint/2010/main" val="5276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40667" y="260648"/>
            <a:ext cx="76626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CÁLCULOS ARITMÉTICOS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225852" y="980728"/>
            <a:ext cx="4692310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Adición o suma</a:t>
            </a:r>
            <a:endParaRPr lang="es-ES" sz="3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s-ES" sz="3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(juntar)</a:t>
            </a:r>
            <a:endParaRPr lang="es-ES" sz="3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594790" y="3501008"/>
            <a:ext cx="40991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    85 456</a:t>
            </a:r>
          </a:p>
          <a:p>
            <a:pPr algn="ctr"/>
            <a:r>
              <a:rPr lang="es-ES" sz="54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+  483 930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682957" y="5169966"/>
            <a:ext cx="39228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  569 386</a:t>
            </a: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6693992" y="3645024"/>
            <a:ext cx="0" cy="122413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7011411" y="3744766"/>
            <a:ext cx="1305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ORDEN POR  LA UNIDAD</a:t>
            </a:r>
          </a:p>
        </p:txBody>
      </p:sp>
      <p:sp>
        <p:nvSpPr>
          <p:cNvPr id="9" name="8 Rectángulo"/>
          <p:cNvSpPr/>
          <p:nvPr/>
        </p:nvSpPr>
        <p:spPr>
          <a:xfrm>
            <a:off x="3492883" y="2932202"/>
            <a:ext cx="2890535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1  1     </a:t>
            </a:r>
          </a:p>
        </p:txBody>
      </p:sp>
      <p:sp>
        <p:nvSpPr>
          <p:cNvPr id="10" name="9 Elipse"/>
          <p:cNvSpPr/>
          <p:nvPr/>
        </p:nvSpPr>
        <p:spPr>
          <a:xfrm>
            <a:off x="3617917" y="2932202"/>
            <a:ext cx="594421" cy="78483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Elipse"/>
          <p:cNvSpPr/>
          <p:nvPr/>
        </p:nvSpPr>
        <p:spPr>
          <a:xfrm>
            <a:off x="4554021" y="2912088"/>
            <a:ext cx="594421" cy="78483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CuadroTexto"/>
          <p:cNvSpPr txBox="1"/>
          <p:nvPr/>
        </p:nvSpPr>
        <p:spPr>
          <a:xfrm>
            <a:off x="3843437" y="2627620"/>
            <a:ext cx="1305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RESERVAS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467922" y="3744766"/>
            <a:ext cx="183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SUMANDO 1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467922" y="4483430"/>
            <a:ext cx="183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SUMANDO 2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725838" y="5446965"/>
            <a:ext cx="183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SUMA</a:t>
            </a:r>
          </a:p>
        </p:txBody>
      </p:sp>
      <p:sp>
        <p:nvSpPr>
          <p:cNvPr id="16" name="15 Flecha derecha"/>
          <p:cNvSpPr/>
          <p:nvPr/>
        </p:nvSpPr>
        <p:spPr>
          <a:xfrm>
            <a:off x="1947989" y="3569825"/>
            <a:ext cx="1637827" cy="719214"/>
          </a:xfrm>
          <a:prstGeom prst="rightArrow">
            <a:avLst>
              <a:gd name="adj1" fmla="val 13317"/>
              <a:gd name="adj2" fmla="val 34819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Flecha derecha"/>
          <p:cNvSpPr/>
          <p:nvPr/>
        </p:nvSpPr>
        <p:spPr>
          <a:xfrm>
            <a:off x="1947989" y="4207487"/>
            <a:ext cx="1637827" cy="719214"/>
          </a:xfrm>
          <a:prstGeom prst="rightArrow">
            <a:avLst>
              <a:gd name="adj1" fmla="val 13317"/>
              <a:gd name="adj2" fmla="val 34819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Flecha derecha"/>
          <p:cNvSpPr/>
          <p:nvPr/>
        </p:nvSpPr>
        <p:spPr>
          <a:xfrm>
            <a:off x="1864043" y="5255334"/>
            <a:ext cx="1637827" cy="719214"/>
          </a:xfrm>
          <a:prstGeom prst="rightArrow">
            <a:avLst>
              <a:gd name="adj1" fmla="val 13317"/>
              <a:gd name="adj2" fmla="val 34819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76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8" grpId="0"/>
      <p:bldP spid="9" grpId="0"/>
      <p:bldP spid="10" grpId="0" animBg="1"/>
      <p:bldP spid="11" grpId="0" animBg="1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48833" y="275180"/>
            <a:ext cx="6112571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Sustracción o Resta </a:t>
            </a:r>
          </a:p>
          <a:p>
            <a:pPr algn="ctr"/>
            <a:r>
              <a:rPr lang="es-ES" sz="3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(quitar)</a:t>
            </a:r>
            <a:endParaRPr lang="es-ES" sz="3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297214" y="2803076"/>
            <a:ext cx="40462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  885 456</a:t>
            </a:r>
          </a:p>
          <a:p>
            <a:pPr algn="ctr"/>
            <a:r>
              <a:rPr lang="es-ES" sz="54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	-  483 930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521338" y="4472034"/>
            <a:ext cx="39228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  401 526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627079" y="2393094"/>
            <a:ext cx="2220480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  4   14  </a:t>
            </a:r>
          </a:p>
        </p:txBody>
      </p:sp>
      <p:sp>
        <p:nvSpPr>
          <p:cNvPr id="8" name="7 Elipse"/>
          <p:cNvSpPr/>
          <p:nvPr/>
        </p:nvSpPr>
        <p:spPr>
          <a:xfrm>
            <a:off x="4036010" y="2234270"/>
            <a:ext cx="594421" cy="78483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Elipse"/>
          <p:cNvSpPr/>
          <p:nvPr/>
        </p:nvSpPr>
        <p:spPr>
          <a:xfrm>
            <a:off x="4824416" y="2214156"/>
            <a:ext cx="594421" cy="78483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CuadroTexto"/>
          <p:cNvSpPr txBox="1"/>
          <p:nvPr/>
        </p:nvSpPr>
        <p:spPr>
          <a:xfrm>
            <a:off x="4027149" y="1844824"/>
            <a:ext cx="1305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PEDIR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43896" y="3046834"/>
            <a:ext cx="183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MINUENDO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43896" y="3785498"/>
            <a:ext cx="183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SUSTRAENDO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47578" y="4749033"/>
            <a:ext cx="183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DIFERENCIA</a:t>
            </a:r>
          </a:p>
        </p:txBody>
      </p:sp>
      <p:sp>
        <p:nvSpPr>
          <p:cNvPr id="14" name="13 Flecha derecha"/>
          <p:cNvSpPr/>
          <p:nvPr/>
        </p:nvSpPr>
        <p:spPr>
          <a:xfrm>
            <a:off x="1623963" y="2871893"/>
            <a:ext cx="1637827" cy="719214"/>
          </a:xfrm>
          <a:prstGeom prst="rightArrow">
            <a:avLst>
              <a:gd name="adj1" fmla="val 13317"/>
              <a:gd name="adj2" fmla="val 34819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Flecha derecha"/>
          <p:cNvSpPr/>
          <p:nvPr/>
        </p:nvSpPr>
        <p:spPr>
          <a:xfrm>
            <a:off x="1623963" y="3509555"/>
            <a:ext cx="1637827" cy="719214"/>
          </a:xfrm>
          <a:prstGeom prst="rightArrow">
            <a:avLst>
              <a:gd name="adj1" fmla="val 13317"/>
              <a:gd name="adj2" fmla="val 34819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Flecha derecha"/>
          <p:cNvSpPr/>
          <p:nvPr/>
        </p:nvSpPr>
        <p:spPr>
          <a:xfrm>
            <a:off x="1540017" y="4557402"/>
            <a:ext cx="1637827" cy="719214"/>
          </a:xfrm>
          <a:prstGeom prst="rightArrow">
            <a:avLst>
              <a:gd name="adj1" fmla="val 13317"/>
              <a:gd name="adj2" fmla="val 34819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CuadroTexto"/>
          <p:cNvSpPr txBox="1"/>
          <p:nvPr/>
        </p:nvSpPr>
        <p:spPr>
          <a:xfrm>
            <a:off x="6844322" y="3053940"/>
            <a:ext cx="1971221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Preguntas Lógica:</a:t>
            </a:r>
          </a:p>
          <a:p>
            <a:endParaRPr lang="es-CL" dirty="0"/>
          </a:p>
          <a:p>
            <a:r>
              <a:rPr lang="es-CL" dirty="0"/>
              <a:t>Tengo x me quitan n, puedo? Con cuanto me quedo?</a:t>
            </a:r>
          </a:p>
        </p:txBody>
      </p:sp>
      <p:sp>
        <p:nvSpPr>
          <p:cNvPr id="18" name="17 Arco"/>
          <p:cNvSpPr/>
          <p:nvPr/>
        </p:nvSpPr>
        <p:spPr>
          <a:xfrm>
            <a:off x="5766047" y="3194650"/>
            <a:ext cx="1006267" cy="971178"/>
          </a:xfrm>
          <a:prstGeom prst="arc">
            <a:avLst>
              <a:gd name="adj1" fmla="val 16200000"/>
              <a:gd name="adj2" fmla="val 4422059"/>
            </a:avLst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CuadroTexto"/>
          <p:cNvSpPr txBox="1"/>
          <p:nvPr/>
        </p:nvSpPr>
        <p:spPr>
          <a:xfrm>
            <a:off x="6849251" y="5059131"/>
            <a:ext cx="1971221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SI NO PUDIERA, PIDO AL COMPAÑERO SUPERIOR</a:t>
            </a:r>
          </a:p>
        </p:txBody>
      </p:sp>
      <p:cxnSp>
        <p:nvCxnSpPr>
          <p:cNvPr id="23" name="22 Conector recto de flecha"/>
          <p:cNvCxnSpPr/>
          <p:nvPr/>
        </p:nvCxnSpPr>
        <p:spPr>
          <a:xfrm>
            <a:off x="7852434" y="4587019"/>
            <a:ext cx="0" cy="37629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421756" y="1650361"/>
            <a:ext cx="197122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REQUISITO:</a:t>
            </a:r>
          </a:p>
        </p:txBody>
      </p:sp>
      <p:sp>
        <p:nvSpPr>
          <p:cNvPr id="40" name="39 CuadroTexto"/>
          <p:cNvSpPr txBox="1"/>
          <p:nvPr/>
        </p:nvSpPr>
        <p:spPr>
          <a:xfrm>
            <a:off x="944595" y="1990581"/>
            <a:ext cx="197122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PRIMER NÚMERO MAYOR O IGUAL</a:t>
            </a:r>
          </a:p>
        </p:txBody>
      </p:sp>
    </p:spTree>
    <p:extLst>
      <p:ext uri="{BB962C8B-B14F-4D97-AF65-F5344CB8AC3E}">
        <p14:creationId xmlns:p14="http://schemas.microsoft.com/office/powerpoint/2010/main" val="5276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8" grpId="0" animBg="1"/>
      <p:bldP spid="9" grpId="0" animBg="1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39" grpId="0" animBg="1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413071" y="489446"/>
            <a:ext cx="45464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Multiplicación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999553" y="2457178"/>
            <a:ext cx="33233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935</a:t>
            </a:r>
            <a:r>
              <a:rPr lang="es-E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∙ 67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827592" y="4665856"/>
            <a:ext cx="2600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62 645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203848" y="1412776"/>
            <a:ext cx="183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FACTOR 1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669676" y="6073923"/>
            <a:ext cx="183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PRODUCTO</a:t>
            </a:r>
          </a:p>
        </p:txBody>
      </p:sp>
      <p:sp>
        <p:nvSpPr>
          <p:cNvPr id="15" name="14 Flecha derecha"/>
          <p:cNvSpPr/>
          <p:nvPr/>
        </p:nvSpPr>
        <p:spPr>
          <a:xfrm rot="16200000">
            <a:off x="3132721" y="5530110"/>
            <a:ext cx="391925" cy="552531"/>
          </a:xfrm>
          <a:prstGeom prst="rightArrow">
            <a:avLst>
              <a:gd name="adj1" fmla="val 33077"/>
              <a:gd name="adj2" fmla="val 4874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Flecha derecha"/>
          <p:cNvSpPr/>
          <p:nvPr/>
        </p:nvSpPr>
        <p:spPr>
          <a:xfrm rot="5400000">
            <a:off x="3549116" y="1592492"/>
            <a:ext cx="411120" cy="813623"/>
          </a:xfrm>
          <a:prstGeom prst="rightArrow">
            <a:avLst>
              <a:gd name="adj1" fmla="val 13317"/>
              <a:gd name="adj2" fmla="val 34819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Rectángulo"/>
          <p:cNvSpPr/>
          <p:nvPr/>
        </p:nvSpPr>
        <p:spPr>
          <a:xfrm>
            <a:off x="2281194" y="3225750"/>
            <a:ext cx="2177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6 545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333972" y="1454373"/>
            <a:ext cx="183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FACTOR 2</a:t>
            </a:r>
          </a:p>
        </p:txBody>
      </p:sp>
      <p:sp>
        <p:nvSpPr>
          <p:cNvPr id="19" name="18 Flecha derecha"/>
          <p:cNvSpPr/>
          <p:nvPr/>
        </p:nvSpPr>
        <p:spPr>
          <a:xfrm rot="5400000">
            <a:off x="5636759" y="1580857"/>
            <a:ext cx="411120" cy="813623"/>
          </a:xfrm>
          <a:prstGeom prst="rightArrow">
            <a:avLst>
              <a:gd name="adj1" fmla="val 13317"/>
              <a:gd name="adj2" fmla="val 34819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21" name="20 Conector angular"/>
          <p:cNvCxnSpPr/>
          <p:nvPr/>
        </p:nvCxnSpPr>
        <p:spPr>
          <a:xfrm rot="10800000" flipV="1">
            <a:off x="4567948" y="3380507"/>
            <a:ext cx="1444213" cy="306907"/>
          </a:xfrm>
          <a:prstGeom prst="bentConnector3">
            <a:avLst>
              <a:gd name="adj1" fmla="val 86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angular"/>
          <p:cNvCxnSpPr/>
          <p:nvPr/>
        </p:nvCxnSpPr>
        <p:spPr>
          <a:xfrm rot="5400000">
            <a:off x="4471578" y="3554762"/>
            <a:ext cx="1153578" cy="774281"/>
          </a:xfrm>
          <a:prstGeom prst="bentConnector3">
            <a:avLst>
              <a:gd name="adj1" fmla="val 99689"/>
            </a:avLst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Rectángulo"/>
          <p:cNvSpPr/>
          <p:nvPr/>
        </p:nvSpPr>
        <p:spPr>
          <a:xfrm>
            <a:off x="1818737" y="3895888"/>
            <a:ext cx="2177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56 10</a:t>
            </a:r>
          </a:p>
        </p:txBody>
      </p:sp>
      <p:sp>
        <p:nvSpPr>
          <p:cNvPr id="44" name="43 Rectángulo"/>
          <p:cNvSpPr/>
          <p:nvPr/>
        </p:nvSpPr>
        <p:spPr>
          <a:xfrm>
            <a:off x="3838272" y="3888344"/>
            <a:ext cx="5517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*</a:t>
            </a:r>
          </a:p>
        </p:txBody>
      </p:sp>
      <p:sp>
        <p:nvSpPr>
          <p:cNvPr id="45" name="44 Rectángulo"/>
          <p:cNvSpPr/>
          <p:nvPr/>
        </p:nvSpPr>
        <p:spPr>
          <a:xfrm>
            <a:off x="1078558" y="3739271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+</a:t>
            </a:r>
          </a:p>
        </p:txBody>
      </p:sp>
      <p:sp>
        <p:nvSpPr>
          <p:cNvPr id="46" name="45 CuadroTexto"/>
          <p:cNvSpPr txBox="1"/>
          <p:nvPr/>
        </p:nvSpPr>
        <p:spPr>
          <a:xfrm>
            <a:off x="6732240" y="3333629"/>
            <a:ext cx="1971221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COMENZAR DE LA DERECHA (UNIDAD)</a:t>
            </a:r>
          </a:p>
        </p:txBody>
      </p:sp>
      <p:sp>
        <p:nvSpPr>
          <p:cNvPr id="47" name="46 CuadroTexto"/>
          <p:cNvSpPr txBox="1"/>
          <p:nvPr/>
        </p:nvSpPr>
        <p:spPr>
          <a:xfrm>
            <a:off x="6777243" y="5373216"/>
            <a:ext cx="197122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SABER LAS TABLAS HASTA 10</a:t>
            </a:r>
          </a:p>
        </p:txBody>
      </p:sp>
      <p:sp>
        <p:nvSpPr>
          <p:cNvPr id="48" name="47 CuadroTexto"/>
          <p:cNvSpPr txBox="1"/>
          <p:nvPr/>
        </p:nvSpPr>
        <p:spPr>
          <a:xfrm>
            <a:off x="6021771" y="5079008"/>
            <a:ext cx="197122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REQUISITO:</a:t>
            </a:r>
          </a:p>
        </p:txBody>
      </p:sp>
    </p:spTree>
    <p:extLst>
      <p:ext uri="{BB962C8B-B14F-4D97-AF65-F5344CB8AC3E}">
        <p14:creationId xmlns:p14="http://schemas.microsoft.com/office/powerpoint/2010/main" val="5276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1" grpId="0"/>
      <p:bldP spid="12" grpId="0"/>
      <p:bldP spid="15" grpId="0" animBg="1"/>
      <p:bldP spid="16" grpId="0" animBg="1"/>
      <p:bldP spid="17" grpId="0"/>
      <p:bldP spid="18" grpId="0"/>
      <p:bldP spid="19" grpId="0" animBg="1"/>
      <p:bldP spid="41" grpId="0"/>
      <p:bldP spid="44" grpId="0"/>
      <p:bldP spid="45" grpId="0"/>
      <p:bldP spid="46" grpId="0" animBg="1"/>
      <p:bldP spid="47" grpId="0" animBg="1"/>
      <p:bldP spid="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Rectángulo"/>
          <p:cNvSpPr/>
          <p:nvPr/>
        </p:nvSpPr>
        <p:spPr>
          <a:xfrm>
            <a:off x="3282523" y="260648"/>
            <a:ext cx="254749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División</a:t>
            </a:r>
          </a:p>
          <a:p>
            <a:pPr algn="ctr"/>
            <a:r>
              <a:rPr lang="es-E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</a:t>
            </a:r>
          </a:p>
        </p:txBody>
      </p:sp>
      <p:sp>
        <p:nvSpPr>
          <p:cNvPr id="22" name="21 Rectángulo"/>
          <p:cNvSpPr/>
          <p:nvPr/>
        </p:nvSpPr>
        <p:spPr>
          <a:xfrm>
            <a:off x="83488" y="2195292"/>
            <a:ext cx="53158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935839 ÷ 27 =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920224" y="1619508"/>
            <a:ext cx="183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DIVIDENDO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7062663" y="2492896"/>
            <a:ext cx="461665" cy="191853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CL" dirty="0"/>
              <a:t>NO SE PUEDE</a:t>
            </a:r>
          </a:p>
        </p:txBody>
      </p:sp>
      <p:sp>
        <p:nvSpPr>
          <p:cNvPr id="26" name="25 Flecha derecha"/>
          <p:cNvSpPr/>
          <p:nvPr/>
        </p:nvSpPr>
        <p:spPr>
          <a:xfrm>
            <a:off x="851720" y="6261862"/>
            <a:ext cx="391925" cy="552531"/>
          </a:xfrm>
          <a:prstGeom prst="rightArrow">
            <a:avLst>
              <a:gd name="adj1" fmla="val 33077"/>
              <a:gd name="adj2" fmla="val 4874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26 Flecha derecha"/>
          <p:cNvSpPr/>
          <p:nvPr/>
        </p:nvSpPr>
        <p:spPr>
          <a:xfrm rot="5400000">
            <a:off x="1265492" y="1726936"/>
            <a:ext cx="411120" cy="813623"/>
          </a:xfrm>
          <a:prstGeom prst="rightArrow">
            <a:avLst>
              <a:gd name="adj1" fmla="val 13317"/>
              <a:gd name="adj2" fmla="val 34819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27 Rectángulo"/>
          <p:cNvSpPr/>
          <p:nvPr/>
        </p:nvSpPr>
        <p:spPr>
          <a:xfrm>
            <a:off x="7485816" y="4293096"/>
            <a:ext cx="1694696" cy="24622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400" b="1" dirty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TABLA DIVISOR</a:t>
            </a:r>
          </a:p>
          <a:p>
            <a:pPr marL="914400" indent="-914400" algn="ctr">
              <a:buAutoNum type="arabicPeriod"/>
            </a:pPr>
            <a:r>
              <a:rPr lang="es-ES" sz="1400" b="1" dirty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27</a:t>
            </a:r>
          </a:p>
          <a:p>
            <a:pPr marL="914400" indent="-914400" algn="ctr">
              <a:buAutoNum type="arabicPeriod"/>
            </a:pPr>
            <a:r>
              <a:rPr lang="es-ES" sz="1400" b="1" dirty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54</a:t>
            </a:r>
          </a:p>
          <a:p>
            <a:pPr marL="914400" indent="-914400" algn="ctr">
              <a:buAutoNum type="arabicPeriod"/>
            </a:pPr>
            <a:r>
              <a:rPr lang="es-ES" sz="1400" b="1" cap="none" spc="0" dirty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81</a:t>
            </a:r>
          </a:p>
          <a:p>
            <a:pPr marL="914400" indent="-914400" algn="ctr">
              <a:buAutoNum type="arabicPeriod"/>
            </a:pPr>
            <a:r>
              <a:rPr lang="es-ES" sz="1400" b="1" dirty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108</a:t>
            </a:r>
          </a:p>
          <a:p>
            <a:pPr marL="914400" indent="-914400" algn="ctr">
              <a:buAutoNum type="arabicPeriod"/>
            </a:pPr>
            <a:r>
              <a:rPr lang="es-ES" sz="1400" b="1" cap="none" spc="0" dirty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135</a:t>
            </a:r>
          </a:p>
          <a:p>
            <a:pPr marL="914400" indent="-914400" algn="ctr">
              <a:buAutoNum type="arabicPeriod"/>
            </a:pPr>
            <a:r>
              <a:rPr lang="es-ES" sz="1400" b="1" dirty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162</a:t>
            </a:r>
          </a:p>
          <a:p>
            <a:pPr marL="914400" indent="-914400" algn="ctr">
              <a:buAutoNum type="arabicPeriod"/>
            </a:pPr>
            <a:r>
              <a:rPr lang="es-ES" sz="1400" b="1" cap="none" spc="0" dirty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189</a:t>
            </a:r>
          </a:p>
          <a:p>
            <a:pPr marL="914400" indent="-914400" algn="ctr">
              <a:buAutoNum type="arabicPeriod"/>
            </a:pPr>
            <a:r>
              <a:rPr lang="es-ES" sz="1400" b="1" dirty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216</a:t>
            </a:r>
          </a:p>
          <a:p>
            <a:pPr marL="914400" indent="-914400" algn="ctr">
              <a:buAutoNum type="arabicPeriod"/>
            </a:pPr>
            <a:r>
              <a:rPr lang="es-ES" sz="1400" b="1" cap="none" spc="0" dirty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243</a:t>
            </a:r>
          </a:p>
          <a:p>
            <a:pPr marL="914400" indent="-914400" algn="ctr">
              <a:buAutoNum type="arabicPeriod"/>
            </a:pPr>
            <a:r>
              <a:rPr lang="es-ES" sz="1400" b="1" dirty="0">
                <a:ln w="635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270</a:t>
            </a:r>
            <a:endParaRPr lang="es-ES" sz="1400" b="1" cap="none" spc="0" dirty="0">
              <a:ln w="635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584520" y="1588817"/>
            <a:ext cx="183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DIVISOR</a:t>
            </a:r>
          </a:p>
        </p:txBody>
      </p:sp>
      <p:sp>
        <p:nvSpPr>
          <p:cNvPr id="30" name="29 Flecha derecha"/>
          <p:cNvSpPr/>
          <p:nvPr/>
        </p:nvSpPr>
        <p:spPr>
          <a:xfrm rot="5400000">
            <a:off x="3887307" y="1715301"/>
            <a:ext cx="411120" cy="813623"/>
          </a:xfrm>
          <a:prstGeom prst="rightArrow">
            <a:avLst>
              <a:gd name="adj1" fmla="val 13317"/>
              <a:gd name="adj2" fmla="val 34819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31" name="30 Conector angular"/>
          <p:cNvCxnSpPr/>
          <p:nvPr/>
        </p:nvCxnSpPr>
        <p:spPr>
          <a:xfrm rot="10800000" flipV="1">
            <a:off x="1136248" y="2965168"/>
            <a:ext cx="4639268" cy="306908"/>
          </a:xfrm>
          <a:prstGeom prst="bentConnector3">
            <a:avLst>
              <a:gd name="adj1" fmla="val 284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329121" y="505977"/>
            <a:ext cx="197122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COMENZAR DE LA IZQUIERDA</a:t>
            </a:r>
          </a:p>
        </p:txBody>
      </p:sp>
      <p:sp>
        <p:nvSpPr>
          <p:cNvPr id="37" name="36 CuadroTexto"/>
          <p:cNvSpPr txBox="1"/>
          <p:nvPr/>
        </p:nvSpPr>
        <p:spPr>
          <a:xfrm>
            <a:off x="6682578" y="476683"/>
            <a:ext cx="1971221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Manejar operaciones anteriores</a:t>
            </a:r>
          </a:p>
        </p:txBody>
      </p:sp>
      <p:sp>
        <p:nvSpPr>
          <p:cNvPr id="38" name="37 CuadroTexto"/>
          <p:cNvSpPr txBox="1"/>
          <p:nvPr/>
        </p:nvSpPr>
        <p:spPr>
          <a:xfrm>
            <a:off x="6110719" y="136645"/>
            <a:ext cx="197122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REQUISITO: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3953059" y="908720"/>
            <a:ext cx="1339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(REPARTIR)</a:t>
            </a:r>
            <a:endParaRPr lang="es-CL" b="1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6108999" y="1581234"/>
            <a:ext cx="183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COCIENTE</a:t>
            </a:r>
          </a:p>
        </p:txBody>
      </p:sp>
      <p:sp>
        <p:nvSpPr>
          <p:cNvPr id="41" name="40 Flecha derecha"/>
          <p:cNvSpPr/>
          <p:nvPr/>
        </p:nvSpPr>
        <p:spPr>
          <a:xfrm rot="5400000">
            <a:off x="6411785" y="1715301"/>
            <a:ext cx="411120" cy="813623"/>
          </a:xfrm>
          <a:prstGeom prst="rightArrow">
            <a:avLst>
              <a:gd name="adj1" fmla="val 13317"/>
              <a:gd name="adj2" fmla="val 34819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409" y="2036714"/>
            <a:ext cx="2974975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8" name="47 Conector angular"/>
          <p:cNvCxnSpPr/>
          <p:nvPr/>
        </p:nvCxnSpPr>
        <p:spPr>
          <a:xfrm rot="10800000" flipV="1">
            <a:off x="1390836" y="3346103"/>
            <a:ext cx="4736311" cy="775538"/>
          </a:xfrm>
          <a:prstGeom prst="bentConnector3">
            <a:avLst>
              <a:gd name="adj1" fmla="val 438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angular"/>
          <p:cNvCxnSpPr>
            <a:endCxn id="56" idx="3"/>
          </p:cNvCxnSpPr>
          <p:nvPr/>
        </p:nvCxnSpPr>
        <p:spPr>
          <a:xfrm rot="10800000" flipV="1">
            <a:off x="1547664" y="3757859"/>
            <a:ext cx="4952342" cy="1328263"/>
          </a:xfrm>
          <a:prstGeom prst="bentConnector3">
            <a:avLst>
              <a:gd name="adj1" fmla="val -156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angular"/>
          <p:cNvCxnSpPr>
            <a:endCxn id="58" idx="3"/>
          </p:cNvCxnSpPr>
          <p:nvPr/>
        </p:nvCxnSpPr>
        <p:spPr>
          <a:xfrm rot="10800000" flipV="1">
            <a:off x="1820673" y="4187163"/>
            <a:ext cx="5081901" cy="1806686"/>
          </a:xfrm>
          <a:prstGeom prst="bentConnector3">
            <a:avLst>
              <a:gd name="adj1" fmla="val 49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angular"/>
          <p:cNvCxnSpPr/>
          <p:nvPr/>
        </p:nvCxnSpPr>
        <p:spPr>
          <a:xfrm rot="10800000" flipV="1">
            <a:off x="2300343" y="4617197"/>
            <a:ext cx="4982517" cy="1880707"/>
          </a:xfrm>
          <a:prstGeom prst="bentConnector3">
            <a:avLst>
              <a:gd name="adj1" fmla="val 148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Rectángulo"/>
          <p:cNvSpPr/>
          <p:nvPr/>
        </p:nvSpPr>
        <p:spPr>
          <a:xfrm>
            <a:off x="35496" y="2870066"/>
            <a:ext cx="1007006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-81</a:t>
            </a:r>
          </a:p>
        </p:txBody>
      </p:sp>
      <p:sp>
        <p:nvSpPr>
          <p:cNvPr id="53" name="52 Rectángulo"/>
          <p:cNvSpPr/>
          <p:nvPr/>
        </p:nvSpPr>
        <p:spPr>
          <a:xfrm>
            <a:off x="35496" y="3806170"/>
            <a:ext cx="1281120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-108</a:t>
            </a:r>
          </a:p>
        </p:txBody>
      </p:sp>
      <p:sp>
        <p:nvSpPr>
          <p:cNvPr id="54" name="53 Rectángulo"/>
          <p:cNvSpPr/>
          <p:nvPr/>
        </p:nvSpPr>
        <p:spPr>
          <a:xfrm>
            <a:off x="323528" y="3337541"/>
            <a:ext cx="1007007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12</a:t>
            </a:r>
            <a:r>
              <a:rPr lang="es-ES" sz="35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5</a:t>
            </a:r>
          </a:p>
        </p:txBody>
      </p:sp>
      <p:sp>
        <p:nvSpPr>
          <p:cNvPr id="55" name="54 Rectángulo"/>
          <p:cNvSpPr/>
          <p:nvPr/>
        </p:nvSpPr>
        <p:spPr>
          <a:xfrm>
            <a:off x="363603" y="4293165"/>
            <a:ext cx="1200971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17</a:t>
            </a:r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8</a:t>
            </a:r>
            <a:endParaRPr lang="es-ES" sz="3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56" name="55 Rectángulo"/>
          <p:cNvSpPr/>
          <p:nvPr/>
        </p:nvSpPr>
        <p:spPr>
          <a:xfrm>
            <a:off x="266544" y="4770652"/>
            <a:ext cx="1281120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-162</a:t>
            </a:r>
          </a:p>
        </p:txBody>
      </p:sp>
      <p:sp>
        <p:nvSpPr>
          <p:cNvPr id="57" name="56 Rectángulo"/>
          <p:cNvSpPr/>
          <p:nvPr/>
        </p:nvSpPr>
        <p:spPr>
          <a:xfrm>
            <a:off x="611560" y="5246330"/>
            <a:ext cx="1200971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16</a:t>
            </a:r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3</a:t>
            </a:r>
            <a:endParaRPr lang="es-ES" sz="3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58" name="57 Rectángulo"/>
          <p:cNvSpPr/>
          <p:nvPr/>
        </p:nvSpPr>
        <p:spPr>
          <a:xfrm>
            <a:off x="539552" y="5678378"/>
            <a:ext cx="1281120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u="sng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-162</a:t>
            </a:r>
          </a:p>
        </p:txBody>
      </p:sp>
      <p:sp>
        <p:nvSpPr>
          <p:cNvPr id="59" name="58 Rectángulo"/>
          <p:cNvSpPr/>
          <p:nvPr/>
        </p:nvSpPr>
        <p:spPr>
          <a:xfrm>
            <a:off x="1390835" y="6182434"/>
            <a:ext cx="732893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1</a:t>
            </a:r>
            <a:r>
              <a:rPr lang="es-ES" sz="35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9</a:t>
            </a:r>
          </a:p>
        </p:txBody>
      </p:sp>
      <p:sp>
        <p:nvSpPr>
          <p:cNvPr id="68" name="67 CuadroTexto"/>
          <p:cNvSpPr txBox="1"/>
          <p:nvPr/>
        </p:nvSpPr>
        <p:spPr>
          <a:xfrm>
            <a:off x="35496" y="6372036"/>
            <a:ext cx="17045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s-CL" dirty="0"/>
              <a:t>RESTO</a:t>
            </a:r>
          </a:p>
        </p:txBody>
      </p:sp>
    </p:spTree>
    <p:extLst>
      <p:ext uri="{BB962C8B-B14F-4D97-AF65-F5344CB8AC3E}">
        <p14:creationId xmlns:p14="http://schemas.microsoft.com/office/powerpoint/2010/main" val="5276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  <p:bldP spid="25" grpId="0"/>
      <p:bldP spid="26" grpId="0" animBg="1"/>
      <p:bldP spid="27" grpId="0" animBg="1"/>
      <p:bldP spid="28" grpId="0"/>
      <p:bldP spid="29" grpId="0"/>
      <p:bldP spid="30" grpId="0" animBg="1"/>
      <p:bldP spid="36" grpId="0" animBg="1"/>
      <p:bldP spid="37" grpId="0" animBg="1"/>
      <p:bldP spid="38" grpId="0" animBg="1"/>
      <p:bldP spid="20" grpId="0"/>
      <p:bldP spid="40" grpId="0"/>
      <p:bldP spid="41" grpId="0" animBg="1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1362</TotalTime>
  <Words>429</Words>
  <Application>Microsoft Office PowerPoint</Application>
  <PresentationFormat>Presentación en pantalla (4:3)</PresentationFormat>
  <Paragraphs>154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Candara</vt:lpstr>
      <vt:lpstr>Comic Sans MS</vt:lpstr>
      <vt:lpstr>Symbol</vt:lpstr>
      <vt:lpstr>Forma de onda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SUAREZ CESPEDES</dc:creator>
  <cp:lastModifiedBy>DIEGO SUAREZ CESPEDES</cp:lastModifiedBy>
  <cp:revision>15</cp:revision>
  <dcterms:created xsi:type="dcterms:W3CDTF">2020-07-08T01:20:38Z</dcterms:created>
  <dcterms:modified xsi:type="dcterms:W3CDTF">2020-07-09T00:50:21Z</dcterms:modified>
</cp:coreProperties>
</file>