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455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232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6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701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514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763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063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4859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680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30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96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87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71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957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43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802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68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CCD221-DC9C-48A7-A316-DA474914526C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8B3065-F444-493F-B622-EB0E8BFFCE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440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0E6E53A-6A49-4BAA-ADBC-21F11F52D3F4}"/>
              </a:ext>
            </a:extLst>
          </p:cNvPr>
          <p:cNvSpPr/>
          <p:nvPr/>
        </p:nvSpPr>
        <p:spPr>
          <a:xfrm>
            <a:off x="3259040" y="1011217"/>
            <a:ext cx="5673926" cy="46628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0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REPASO</a:t>
            </a:r>
          </a:p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Octavo Año Básico</a:t>
            </a:r>
          </a:p>
          <a:p>
            <a:pPr algn="ctr"/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3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Julio 2020</a:t>
            </a:r>
            <a:endParaRPr lang="es-E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80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BDF9DA3-ABDF-4088-A95A-95090AFBBA87}"/>
              </a:ext>
            </a:extLst>
          </p:cNvPr>
          <p:cNvSpPr/>
          <p:nvPr/>
        </p:nvSpPr>
        <p:spPr>
          <a:xfrm>
            <a:off x="2763674" y="122814"/>
            <a:ext cx="6184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Potencias Negativas: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3CA5A6F-116F-4A1C-A1C8-55282D741D98}"/>
              </a:ext>
            </a:extLst>
          </p:cNvPr>
          <p:cNvSpPr/>
          <p:nvPr/>
        </p:nvSpPr>
        <p:spPr>
          <a:xfrm>
            <a:off x="919189" y="1118436"/>
            <a:ext cx="508293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Potencias Negativas: Base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0DF901BB-C848-4DD6-B9D8-EBF0F4A4517F}"/>
                  </a:ext>
                </a:extLst>
              </p:cNvPr>
              <p:cNvSpPr/>
              <p:nvPr/>
            </p:nvSpPr>
            <p:spPr>
              <a:xfrm>
                <a:off x="819173" y="2145830"/>
                <a:ext cx="1456873" cy="6415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35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35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35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s-CL" sz="35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s-CL" sz="35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35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0DF901BB-C848-4DD6-B9D8-EBF0F4A45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73" y="2145830"/>
                <a:ext cx="1456873" cy="6415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D7C83BC4-2D67-48A4-ACC2-8306CCDAF32A}"/>
                  </a:ext>
                </a:extLst>
              </p:cNvPr>
              <p:cNvSpPr/>
              <p:nvPr/>
            </p:nvSpPr>
            <p:spPr>
              <a:xfrm>
                <a:off x="919189" y="4120278"/>
                <a:ext cx="1434431" cy="65107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35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35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35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s-CL" sz="35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s-CL" sz="35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500" b="1" i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D7C83BC4-2D67-48A4-ACC2-8306CCDAF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89" y="4120278"/>
                <a:ext cx="1434431" cy="6510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errar llave 31">
            <a:extLst>
              <a:ext uri="{FF2B5EF4-FFF2-40B4-BE49-F238E27FC236}">
                <a16:creationId xmlns:a16="http://schemas.microsoft.com/office/drawing/2014/main" id="{69AB6130-5B65-4F3D-AF13-B1F06695BA81}"/>
              </a:ext>
            </a:extLst>
          </p:cNvPr>
          <p:cNvSpPr/>
          <p:nvPr/>
        </p:nvSpPr>
        <p:spPr>
          <a:xfrm rot="5400000">
            <a:off x="2834436" y="2156474"/>
            <a:ext cx="404005" cy="159473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Cerrar llave 32">
            <a:extLst>
              <a:ext uri="{FF2B5EF4-FFF2-40B4-BE49-F238E27FC236}">
                <a16:creationId xmlns:a16="http://schemas.microsoft.com/office/drawing/2014/main" id="{97825273-F83B-4DE5-B2D7-55A816A4C133}"/>
              </a:ext>
            </a:extLst>
          </p:cNvPr>
          <p:cNvSpPr/>
          <p:nvPr/>
        </p:nvSpPr>
        <p:spPr>
          <a:xfrm rot="5400000">
            <a:off x="4694698" y="2156475"/>
            <a:ext cx="404005" cy="159473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4" name="Cerrar llave 33">
            <a:extLst>
              <a:ext uri="{FF2B5EF4-FFF2-40B4-BE49-F238E27FC236}">
                <a16:creationId xmlns:a16="http://schemas.microsoft.com/office/drawing/2014/main" id="{9CC568A5-1021-427D-A35E-D212D8074154}"/>
              </a:ext>
            </a:extLst>
          </p:cNvPr>
          <p:cNvSpPr/>
          <p:nvPr/>
        </p:nvSpPr>
        <p:spPr>
          <a:xfrm rot="5400000">
            <a:off x="2872747" y="4099748"/>
            <a:ext cx="404005" cy="159473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Cerrar llave 34">
            <a:extLst>
              <a:ext uri="{FF2B5EF4-FFF2-40B4-BE49-F238E27FC236}">
                <a16:creationId xmlns:a16="http://schemas.microsoft.com/office/drawing/2014/main" id="{7C1B616E-5BE2-4AFF-990F-06EAA7CD5D45}"/>
              </a:ext>
            </a:extLst>
          </p:cNvPr>
          <p:cNvSpPr/>
          <p:nvPr/>
        </p:nvSpPr>
        <p:spPr>
          <a:xfrm rot="5400000">
            <a:off x="4733009" y="4099749"/>
            <a:ext cx="404005" cy="159473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Cerrar llave 35">
            <a:extLst>
              <a:ext uri="{FF2B5EF4-FFF2-40B4-BE49-F238E27FC236}">
                <a16:creationId xmlns:a16="http://schemas.microsoft.com/office/drawing/2014/main" id="{F52837C0-E0AE-4A88-AEBA-56F84676A46F}"/>
              </a:ext>
            </a:extLst>
          </p:cNvPr>
          <p:cNvSpPr/>
          <p:nvPr/>
        </p:nvSpPr>
        <p:spPr>
          <a:xfrm rot="5400000">
            <a:off x="3806159" y="4773213"/>
            <a:ext cx="404005" cy="159473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errar llave 36">
            <a:extLst>
              <a:ext uri="{FF2B5EF4-FFF2-40B4-BE49-F238E27FC236}">
                <a16:creationId xmlns:a16="http://schemas.microsoft.com/office/drawing/2014/main" id="{25CDDCD1-101D-467B-BF1F-3CF849E7A4E3}"/>
              </a:ext>
            </a:extLst>
          </p:cNvPr>
          <p:cNvSpPr/>
          <p:nvPr/>
        </p:nvSpPr>
        <p:spPr>
          <a:xfrm rot="5400000">
            <a:off x="4863743" y="5382169"/>
            <a:ext cx="404005" cy="159473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A37E0F-5691-4013-89D6-AD03DC62CC1B}"/>
              </a:ext>
            </a:extLst>
          </p:cNvPr>
          <p:cNvSpPr txBox="1"/>
          <p:nvPr/>
        </p:nvSpPr>
        <p:spPr>
          <a:xfrm>
            <a:off x="2802311" y="3055509"/>
            <a:ext cx="4748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400" dirty="0"/>
              <a:t>+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9D17DE8-A4AB-40A7-B1FB-BEC881A5CDD9}"/>
              </a:ext>
            </a:extLst>
          </p:cNvPr>
          <p:cNvSpPr txBox="1"/>
          <p:nvPr/>
        </p:nvSpPr>
        <p:spPr>
          <a:xfrm>
            <a:off x="4646403" y="3063116"/>
            <a:ext cx="4748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400" dirty="0"/>
              <a:t>+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6234F8E-12F0-46E2-B580-A783D184807C}"/>
              </a:ext>
            </a:extLst>
          </p:cNvPr>
          <p:cNvSpPr txBox="1"/>
          <p:nvPr/>
        </p:nvSpPr>
        <p:spPr>
          <a:xfrm>
            <a:off x="2845430" y="4947927"/>
            <a:ext cx="4748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400" dirty="0"/>
              <a:t>+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E00313D-21E1-4FA9-8237-E7310F2DC998}"/>
              </a:ext>
            </a:extLst>
          </p:cNvPr>
          <p:cNvSpPr txBox="1"/>
          <p:nvPr/>
        </p:nvSpPr>
        <p:spPr>
          <a:xfrm>
            <a:off x="4689522" y="4955534"/>
            <a:ext cx="4748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400" dirty="0"/>
              <a:t>+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1491CFF-EF62-408A-B51C-8B9C972F8B06}"/>
              </a:ext>
            </a:extLst>
          </p:cNvPr>
          <p:cNvSpPr txBox="1"/>
          <p:nvPr/>
        </p:nvSpPr>
        <p:spPr>
          <a:xfrm>
            <a:off x="3888289" y="5567613"/>
            <a:ext cx="4748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400" dirty="0"/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198EFB8-9B6C-43B0-8EF5-3BD67DDEAD39}"/>
              </a:ext>
            </a:extLst>
          </p:cNvPr>
          <p:cNvSpPr txBox="1"/>
          <p:nvPr/>
        </p:nvSpPr>
        <p:spPr>
          <a:xfrm>
            <a:off x="6136740" y="4897117"/>
            <a:ext cx="402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400" dirty="0"/>
              <a:t>–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2F9E65D-BC08-4629-8935-25A3DFDD9E5C}"/>
              </a:ext>
            </a:extLst>
          </p:cNvPr>
          <p:cNvSpPr txBox="1"/>
          <p:nvPr/>
        </p:nvSpPr>
        <p:spPr>
          <a:xfrm>
            <a:off x="5693326" y="5451345"/>
            <a:ext cx="402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400" dirty="0"/>
              <a:t>–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160432D-2A06-4DAE-9C83-36820CB62FC2}"/>
              </a:ext>
            </a:extLst>
          </p:cNvPr>
          <p:cNvSpPr txBox="1"/>
          <p:nvPr/>
        </p:nvSpPr>
        <p:spPr>
          <a:xfrm>
            <a:off x="4864408" y="6242447"/>
            <a:ext cx="402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400" dirty="0"/>
              <a:t>–</a:t>
            </a:r>
          </a:p>
        </p:txBody>
      </p:sp>
      <p:sp>
        <p:nvSpPr>
          <p:cNvPr id="3" name="Bocadillo: rectángulo 2">
            <a:extLst>
              <a:ext uri="{FF2B5EF4-FFF2-40B4-BE49-F238E27FC236}">
                <a16:creationId xmlns:a16="http://schemas.microsoft.com/office/drawing/2014/main" id="{7C6BCA9A-4CA9-4D50-AC69-32FAFB82DCFE}"/>
              </a:ext>
            </a:extLst>
          </p:cNvPr>
          <p:cNvSpPr/>
          <p:nvPr/>
        </p:nvSpPr>
        <p:spPr>
          <a:xfrm>
            <a:off x="7832105" y="1457874"/>
            <a:ext cx="3812147" cy="2085165"/>
          </a:xfrm>
          <a:prstGeom prst="wedgeRectCallout">
            <a:avLst>
              <a:gd name="adj1" fmla="val -55630"/>
              <a:gd name="adj2" fmla="val 7361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Con esto: si la BASE es NEGATIVA…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Exponente par (parejas) positivo.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Exponente impar (uno solo) negativo.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709DCCC4-3311-47C3-8840-D9A006FA3F8D}"/>
                  </a:ext>
                </a:extLst>
              </p:cNvPr>
              <p:cNvSpPr txBox="1"/>
              <p:nvPr/>
            </p:nvSpPr>
            <p:spPr>
              <a:xfrm>
                <a:off x="1881179" y="2155826"/>
                <a:ext cx="3812147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∙−</m:t>
                      </m:r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∙−</m:t>
                      </m:r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∙−</m:t>
                      </m:r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709DCCC4-3311-47C3-8840-D9A006FA3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79" y="2155826"/>
                <a:ext cx="3812147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3344A73A-C529-4297-A933-D5E77405E285}"/>
                  </a:ext>
                </a:extLst>
              </p:cNvPr>
              <p:cNvSpPr txBox="1"/>
              <p:nvPr/>
            </p:nvSpPr>
            <p:spPr>
              <a:xfrm>
                <a:off x="5329686" y="2133178"/>
                <a:ext cx="1456873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𝟖𝟏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3344A73A-C529-4297-A933-D5E77405E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686" y="2133178"/>
                <a:ext cx="1456873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541B1BF2-0CCF-43C9-B4B5-C2B9FEA8BA7B}"/>
                  </a:ext>
                </a:extLst>
              </p:cNvPr>
              <p:cNvSpPr txBox="1"/>
              <p:nvPr/>
            </p:nvSpPr>
            <p:spPr>
              <a:xfrm>
                <a:off x="1219303" y="4158915"/>
                <a:ext cx="6098146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s-CL" sz="3500" b="1" i="1" u="none" strike="noStrike" kern="1200" cap="none" spc="0" normalizeH="0" baseline="0" noProof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∙−</m:t>
                      </m:r>
                      <m:r>
                        <a:rPr kumimoji="0" lang="es-CL" sz="3500" b="1" i="1" u="none" strike="noStrike" kern="1200" cap="none" spc="0" normalizeH="0" baseline="0" noProof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s-CL" sz="3500" b="1" i="1" u="none" strike="noStrike" kern="1200" cap="none" spc="0" normalizeH="0" baseline="0" noProof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∙−</m:t>
                      </m:r>
                      <m:r>
                        <a:rPr kumimoji="0" lang="es-CL" sz="3500" b="1" i="1" u="none" strike="noStrike" kern="1200" cap="none" spc="0" normalizeH="0" baseline="0" noProof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s-CL" sz="3500" b="1" i="1" u="none" strike="noStrike" kern="1200" cap="none" spc="0" normalizeH="0" baseline="0" noProof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∙−</m:t>
                      </m:r>
                      <m:r>
                        <a:rPr kumimoji="0" lang="es-CL" sz="3500" b="1" i="1" u="none" strike="noStrike" kern="1200" cap="none" spc="0" normalizeH="0" baseline="0" noProof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s-CL" sz="3500" b="1" i="1" u="none" strike="noStrike" kern="1200" cap="none" spc="0" normalizeH="0" baseline="0" noProof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∙−</m:t>
                      </m:r>
                      <m:r>
                        <a:rPr kumimoji="0" lang="es-CL" sz="3500" b="1" i="1" u="none" strike="noStrike" kern="1200" cap="none" spc="0" normalizeH="0" baseline="0" noProof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541B1BF2-0CCF-43C9-B4B5-C2B9FEA8B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03" y="4158915"/>
                <a:ext cx="6098146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22A02701-0434-4316-B2BA-EF9DEA559373}"/>
                  </a:ext>
                </a:extLst>
              </p:cNvPr>
              <p:cNvSpPr txBox="1"/>
              <p:nvPr/>
            </p:nvSpPr>
            <p:spPr>
              <a:xfrm>
                <a:off x="4252945" y="4153643"/>
                <a:ext cx="6098146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𝟐𝟒𝟑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22A02701-0434-4316-B2BA-EF9DEA559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45" y="4153643"/>
                <a:ext cx="6098146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7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" grpId="0"/>
      <p:bldP spid="38" grpId="0"/>
      <p:bldP spid="39" grpId="0"/>
      <p:bldP spid="40" grpId="0"/>
      <p:bldP spid="41" grpId="0"/>
      <p:bldP spid="43" grpId="0"/>
      <p:bldP spid="45" grpId="0"/>
      <p:bldP spid="3" grpId="0" build="p" animBg="1"/>
      <p:bldP spid="48" grpId="0"/>
      <p:bldP spid="51" grpId="0"/>
      <p:bldP spid="55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9AFFF662-E409-4B04-BCBE-C5D652307045}"/>
              </a:ext>
            </a:extLst>
          </p:cNvPr>
          <p:cNvSpPr/>
          <p:nvPr/>
        </p:nvSpPr>
        <p:spPr>
          <a:xfrm>
            <a:off x="651839" y="431907"/>
            <a:ext cx="615854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Potencias Negativas: Exponente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903EFF80-B758-478C-9FDE-4F3CCD7E8CF1}"/>
                  </a:ext>
                </a:extLst>
              </p:cNvPr>
              <p:cNvSpPr/>
              <p:nvPr/>
            </p:nvSpPr>
            <p:spPr>
              <a:xfrm>
                <a:off x="2645013" y="1334461"/>
                <a:ext cx="6901974" cy="6415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s-CL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s-CL" sz="35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35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¿poco funcional?</a:t>
                </a:r>
              </a:p>
            </p:txBody>
          </p:sp>
        </mc:Choice>
        <mc:Fallback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903EFF80-B758-478C-9FDE-4F3CCD7E8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013" y="1334461"/>
                <a:ext cx="6901974" cy="6415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F8F8B7D5-C889-465A-8ACF-760DDB514F85}"/>
                  </a:ext>
                </a:extLst>
              </p:cNvPr>
              <p:cNvSpPr/>
              <p:nvPr/>
            </p:nvSpPr>
            <p:spPr>
              <a:xfrm>
                <a:off x="2645013" y="2247659"/>
                <a:ext cx="6901974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𝒂𝒋𝒖𝒔𝒕𝒆</m:t>
                      </m:r>
                    </m:oMath>
                  </m:oMathPara>
                </a14:m>
                <a:endParaRPr lang="es-E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F8F8B7D5-C889-465A-8ACF-760DDB514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013" y="2247659"/>
                <a:ext cx="690197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ángulo 33">
            <a:extLst>
              <a:ext uri="{FF2B5EF4-FFF2-40B4-BE49-F238E27FC236}">
                <a16:creationId xmlns:a16="http://schemas.microsoft.com/office/drawing/2014/main" id="{DEF3B359-0B06-4638-A2CC-F22A829E733E}"/>
              </a:ext>
            </a:extLst>
          </p:cNvPr>
          <p:cNvSpPr/>
          <p:nvPr/>
        </p:nvSpPr>
        <p:spPr>
          <a:xfrm>
            <a:off x="4402979" y="3160857"/>
            <a:ext cx="3386042" cy="6415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RECÍPROCO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B4CE24F0-5565-4A94-8F4F-83DF154DE47F}"/>
              </a:ext>
            </a:extLst>
          </p:cNvPr>
          <p:cNvSpPr/>
          <p:nvPr/>
        </p:nvSpPr>
        <p:spPr>
          <a:xfrm>
            <a:off x="5731099" y="1976047"/>
            <a:ext cx="566670" cy="393666"/>
          </a:xfrm>
          <a:prstGeom prst="downArrow">
            <a:avLst>
              <a:gd name="adj1" fmla="val 31818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890135B6-9776-4988-9EE8-1919A42B1015}"/>
              </a:ext>
            </a:extLst>
          </p:cNvPr>
          <p:cNvSpPr/>
          <p:nvPr/>
        </p:nvSpPr>
        <p:spPr>
          <a:xfrm>
            <a:off x="5731099" y="2759691"/>
            <a:ext cx="566670" cy="393666"/>
          </a:xfrm>
          <a:prstGeom prst="downArrow">
            <a:avLst>
              <a:gd name="adj1" fmla="val 31818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errar llave 36">
            <a:extLst>
              <a:ext uri="{FF2B5EF4-FFF2-40B4-BE49-F238E27FC236}">
                <a16:creationId xmlns:a16="http://schemas.microsoft.com/office/drawing/2014/main" id="{CE85952A-B8EE-4B95-8FE7-5A182D618D40}"/>
              </a:ext>
            </a:extLst>
          </p:cNvPr>
          <p:cNvSpPr/>
          <p:nvPr/>
        </p:nvSpPr>
        <p:spPr>
          <a:xfrm rot="16200000" flipV="1">
            <a:off x="5812432" y="-154982"/>
            <a:ext cx="404005" cy="86948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1C9221FE-C880-4A81-BCE7-B1F88B62D8AA}"/>
              </a:ext>
            </a:extLst>
          </p:cNvPr>
          <p:cNvSpPr/>
          <p:nvPr/>
        </p:nvSpPr>
        <p:spPr>
          <a:xfrm>
            <a:off x="1110747" y="4261606"/>
            <a:ext cx="1112567" cy="6415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lN</a:t>
            </a:r>
            <a:endParaRPr lang="es-E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7C96816-0875-413A-9D55-5703B933D389}"/>
              </a:ext>
            </a:extLst>
          </p:cNvPr>
          <p:cNvSpPr/>
          <p:nvPr/>
        </p:nvSpPr>
        <p:spPr>
          <a:xfrm>
            <a:off x="4402979" y="4272250"/>
            <a:ext cx="3135455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Q: fracción </a:t>
            </a:r>
            <a:endParaRPr lang="es-E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E17E608-85B3-4068-B68A-D66038B43E02}"/>
              </a:ext>
            </a:extLst>
          </p:cNvPr>
          <p:cNvSpPr/>
          <p:nvPr/>
        </p:nvSpPr>
        <p:spPr>
          <a:xfrm>
            <a:off x="9067931" y="4272250"/>
            <a:ext cx="2587814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Q: decimal</a:t>
            </a:r>
            <a:endParaRPr lang="es-E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B73A9C34-73A5-43C5-B1F4-460F46B93126}"/>
                  </a:ext>
                </a:extLst>
              </p:cNvPr>
              <p:cNvSpPr/>
              <p:nvPr/>
            </p:nvSpPr>
            <p:spPr>
              <a:xfrm>
                <a:off x="613328" y="5230371"/>
                <a:ext cx="2107404" cy="8989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CL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s-CL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C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C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C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s-E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B73A9C34-73A5-43C5-B1F4-460F46B931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28" y="5230371"/>
                <a:ext cx="2107404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E9F32C6B-2835-4660-832C-A2BA109A4EFB}"/>
                  </a:ext>
                </a:extLst>
              </p:cNvPr>
              <p:cNvSpPr/>
              <p:nvPr/>
            </p:nvSpPr>
            <p:spPr>
              <a:xfrm>
                <a:off x="4960732" y="5208068"/>
                <a:ext cx="2107404" cy="90178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s-CL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C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C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C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s-E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E9F32C6B-2835-4660-832C-A2BA109A4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32" y="5208068"/>
                <a:ext cx="2107404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DB8628A7-87B5-4EB1-9E66-2F9AFE15153E}"/>
                  </a:ext>
                </a:extLst>
              </p:cNvPr>
              <p:cNvSpPr/>
              <p:nvPr/>
            </p:nvSpPr>
            <p:spPr>
              <a:xfrm>
                <a:off x="8075055" y="5230371"/>
                <a:ext cx="3953815" cy="91057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CL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s-CL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s-CL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s-CL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C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C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s-CL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C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s-E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DB8628A7-87B5-4EB1-9E66-2F9AFE151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55" y="5230371"/>
                <a:ext cx="3953815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 animBg="1"/>
      <p:bldP spid="2" grpId="0" animBg="1"/>
      <p:bldP spid="35" grpId="0" animBg="1"/>
      <p:bldP spid="37" grpId="0" animBg="1"/>
      <p:bldP spid="38" grpId="0" build="p"/>
      <p:bldP spid="39" grpId="0" build="p"/>
      <p:bldP spid="40" grpId="0" build="p"/>
      <p:bldP spid="41" grpId="0" build="p" animBg="1"/>
      <p:bldP spid="44" grpId="0" build="p" animBg="1"/>
      <p:bldP spid="4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AF77503-D617-4BB2-85A7-946DD89175A7}"/>
              </a:ext>
            </a:extLst>
          </p:cNvPr>
          <p:cNvSpPr/>
          <p:nvPr/>
        </p:nvSpPr>
        <p:spPr>
          <a:xfrm>
            <a:off x="783536" y="496302"/>
            <a:ext cx="751789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Potencias Negativas: Base y Exponente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514ECDE6-BC8E-4950-AB99-EE3C4489E56B}"/>
                  </a:ext>
                </a:extLst>
              </p:cNvPr>
              <p:cNvSpPr/>
              <p:nvPr/>
            </p:nvSpPr>
            <p:spPr>
              <a:xfrm>
                <a:off x="2088799" y="1349445"/>
                <a:ext cx="8014401" cy="11801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CL" sz="35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ES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s-CL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s-CL" sz="35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35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UNA REGLA NO ELIMINA A LA OTRA</a:t>
                </a:r>
              </a:p>
            </p:txBody>
          </p:sp>
        </mc:Choice>
        <mc:Fallback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514ECDE6-BC8E-4950-AB99-EE3C4489E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799" y="1349445"/>
                <a:ext cx="8014401" cy="11801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DA6F37E6-A8AE-424D-83C3-DA72BBB2DB8B}"/>
              </a:ext>
            </a:extLst>
          </p:cNvPr>
          <p:cNvSpPr/>
          <p:nvPr/>
        </p:nvSpPr>
        <p:spPr>
          <a:xfrm>
            <a:off x="528039" y="3215485"/>
            <a:ext cx="42500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Base Negativa: Resultado positivo o negativo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0E0B124-302D-49E1-861B-78E82393B957}"/>
              </a:ext>
            </a:extLst>
          </p:cNvPr>
          <p:cNvSpPr/>
          <p:nvPr/>
        </p:nvSpPr>
        <p:spPr>
          <a:xfrm>
            <a:off x="7066210" y="3215485"/>
            <a:ext cx="42500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Exponente Negativo: Uso de RECÍPROCO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9100E2E2-4341-4759-84AB-49E0F93F8400}"/>
                  </a:ext>
                </a:extLst>
              </p:cNvPr>
              <p:cNvSpPr txBox="1"/>
              <p:nvPr/>
            </p:nvSpPr>
            <p:spPr>
              <a:xfrm>
                <a:off x="278045" y="4391793"/>
                <a:ext cx="4137339" cy="641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s-ES" sz="35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s-CL" sz="35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  <m:sup>
                          <m:r>
                            <a:rPr kumimoji="0" lang="es-CL" sz="35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s-CL" sz="35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sup>
                      </m:sSup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s-CL" sz="3500" b="1" i="1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9100E2E2-4341-4759-84AB-49E0F93F8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45" y="4391793"/>
                <a:ext cx="4137339" cy="641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665280D-28F7-466C-A4C4-92E11E3BE085}"/>
                  </a:ext>
                </a:extLst>
              </p:cNvPr>
              <p:cNvSpPr txBox="1"/>
              <p:nvPr/>
            </p:nvSpPr>
            <p:spPr>
              <a:xfrm>
                <a:off x="6844611" y="4237428"/>
                <a:ext cx="5234117" cy="531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28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s-ES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kumimoji="0" lang="es-CL" sz="28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665280D-28F7-466C-A4C4-92E11E3BE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11" y="4237428"/>
                <a:ext cx="5234117" cy="531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o 25">
            <a:extLst>
              <a:ext uri="{FF2B5EF4-FFF2-40B4-BE49-F238E27FC236}">
                <a16:creationId xmlns:a16="http://schemas.microsoft.com/office/drawing/2014/main" id="{62CE4FD7-B872-4F4D-B4A5-5EB1B37B6401}"/>
              </a:ext>
            </a:extLst>
          </p:cNvPr>
          <p:cNvGrpSpPr/>
          <p:nvPr/>
        </p:nvGrpSpPr>
        <p:grpSpPr>
          <a:xfrm>
            <a:off x="5241164" y="3172412"/>
            <a:ext cx="1690890" cy="1406089"/>
            <a:chOff x="5241164" y="3172412"/>
            <a:chExt cx="1690890" cy="14060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51E8B6C9-19EF-4C7D-AB06-BB8963A757E0}"/>
                    </a:ext>
                  </a:extLst>
                </p:cNvPr>
                <p:cNvSpPr txBox="1"/>
                <p:nvPr/>
              </p:nvSpPr>
              <p:spPr>
                <a:xfrm>
                  <a:off x="5306096" y="3554664"/>
                  <a:ext cx="1625958" cy="641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s-CL" sz="3500" b="1" i="1" u="none" strike="noStrike" kern="1200" cap="none" spc="0" normalizeH="0" baseline="0" noProof="0" smtClean="0">
                            <a:ln w="9525">
                              <a:solidFill>
                                <a:prstClr val="white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outerShdw blurRad="12700" dist="38100" dir="2700000" algn="tl" rotWithShape="0">
                                <a:prstClr val="white">
                                  <a:lumMod val="5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s-ES" sz="3500" b="1" i="1" u="none" strike="noStrike" kern="1200" cap="none" spc="0" normalizeH="0" baseline="0" noProof="0" smtClean="0">
                                <a:ln w="9525">
                                  <a:solidFill>
                                    <a:prstClr val="white"/>
                                  </a:solidFill>
                                  <a:prstDash val="solid"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 rotWithShape="0">
                                    <a:prstClr val="white">
                                      <a:lumMod val="5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s-CL" sz="3500" b="1" i="1" u="none" strike="noStrike" kern="1200" cap="none" spc="0" normalizeH="0" baseline="0" noProof="0" smtClean="0">
                                <a:ln w="9525">
                                  <a:solidFill>
                                    <a:prstClr val="white"/>
                                  </a:solidFill>
                                  <a:prstDash val="solid"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 rotWithShape="0">
                                    <a:prstClr val="white">
                                      <a:lumMod val="5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  <m:sup>
                            <m:r>
                              <a:rPr kumimoji="0" lang="es-CL" sz="3500" b="1" i="1" u="none" strike="noStrike" kern="1200" cap="none" spc="0" normalizeH="0" baseline="0" noProof="0" smtClean="0">
                                <a:ln w="9525">
                                  <a:solidFill>
                                    <a:prstClr val="white"/>
                                  </a:solidFill>
                                  <a:prstDash val="solid"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 rotWithShape="0">
                                    <a:prstClr val="white">
                                      <a:lumMod val="5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s-CL" sz="3500" b="1" i="1" u="none" strike="noStrike" kern="1200" cap="none" spc="0" normalizeH="0" baseline="0" noProof="0" smtClean="0">
                                <a:ln w="9525">
                                  <a:solidFill>
                                    <a:prstClr val="white"/>
                                  </a:solidFill>
                                  <a:prstDash val="solid"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 rotWithShape="0">
                                    <a:prstClr val="white">
                                      <a:lumMod val="5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s-CL" dirty="0"/>
                </a:p>
              </p:txBody>
            </p:sp>
          </mc:Choice>
          <mc:Fallback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51E8B6C9-19EF-4C7D-AB06-BB8963A757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6096" y="3554664"/>
                  <a:ext cx="1625958" cy="6415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F37BCF30-DF40-4A01-8E74-AD7FE6CA4F88}"/>
                </a:ext>
              </a:extLst>
            </p:cNvPr>
            <p:cNvSpPr/>
            <p:nvPr/>
          </p:nvSpPr>
          <p:spPr>
            <a:xfrm>
              <a:off x="5241164" y="3172412"/>
              <a:ext cx="1632396" cy="140608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CC04B15C-E71F-4D6C-BB2F-B02765AC810F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5400000">
            <a:off x="4031605" y="1151089"/>
            <a:ext cx="685845" cy="3442947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69082C7B-5D96-41C3-AB08-D69DCBC538E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16200000" flipH="1">
            <a:off x="7300690" y="1324950"/>
            <a:ext cx="685845" cy="309522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17D55A5E-4BDD-4DE6-B334-B0ACC6B6E9F9}"/>
              </a:ext>
            </a:extLst>
          </p:cNvPr>
          <p:cNvSpPr/>
          <p:nvPr/>
        </p:nvSpPr>
        <p:spPr>
          <a:xfrm>
            <a:off x="5279801" y="5325476"/>
            <a:ext cx="1632396" cy="1406089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FINAL</a:t>
            </a:r>
          </a:p>
          <a:p>
            <a:pPr algn="ctr"/>
            <a:r>
              <a:rPr lang="es-CL" sz="2400" u="sng" dirty="0"/>
              <a:t>1</a:t>
            </a:r>
          </a:p>
          <a:p>
            <a:pPr algn="ctr"/>
            <a:r>
              <a:rPr lang="es-CL" sz="2400" dirty="0"/>
              <a:t>81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8687B48D-A3D6-48F0-BA9B-67F0C0B03B0F}"/>
              </a:ext>
            </a:extLst>
          </p:cNvPr>
          <p:cNvSpPr/>
          <p:nvPr/>
        </p:nvSpPr>
        <p:spPr>
          <a:xfrm>
            <a:off x="5835740" y="4696667"/>
            <a:ext cx="566670" cy="523420"/>
          </a:xfrm>
          <a:prstGeom prst="downArrow">
            <a:avLst>
              <a:gd name="adj1" fmla="val 31818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8B0048B-F5AA-4D78-BAE0-63E3A69E4C64}"/>
                  </a:ext>
                </a:extLst>
              </p:cNvPr>
              <p:cNvSpPr txBox="1"/>
              <p:nvPr/>
            </p:nvSpPr>
            <p:spPr>
              <a:xfrm>
                <a:off x="345852" y="4877958"/>
                <a:ext cx="6096000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CL" sz="3500" b="1" i="1" u="none" strike="noStrike" kern="1200" cap="none" spc="0" normalizeH="0" baseline="0" noProof="0" smtClean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𝒓𝒆𝒔𝒖𝒍𝒕𝒂𝒅𝒐</m:t>
                    </m:r>
                    <m:r>
                      <a:rPr kumimoji="0" lang="es-CL" sz="3500" b="1" i="1" u="none" strike="noStrike" kern="1200" cap="none" spc="0" normalizeH="0" baseline="0" noProof="0" smtClean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s-CL" sz="3500" b="1" i="1" u="none" strike="noStrike" kern="1200" cap="none" spc="0" normalizeH="0" baseline="0" noProof="0" smtClean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𝒑𝒐𝒔𝒊𝒕𝒊𝒗𝒐</m:t>
                    </m:r>
                  </m:oMath>
                </a14:m>
                <a:r>
                  <a:rPr kumimoji="0" lang="es-ES" sz="35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prstClr val="black"/>
                    </a:solidFill>
                    <a:effectLst>
                      <a:outerShdw blurRad="12700" dist="38100" dir="2700000" algn="tl" rotWithShape="0">
                        <a:prstClr val="white">
                          <a:lumMod val="50000"/>
                        </a:prstClr>
                      </a:outerShdw>
                    </a:effectLst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endParaRPr kumimoji="0" lang="es-C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8B0048B-F5AA-4D78-BAE0-63E3A69E4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52" y="4877958"/>
                <a:ext cx="6096000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C4C0EDD-F6D9-4919-8F59-3B853C13F5C7}"/>
                  </a:ext>
                </a:extLst>
              </p:cNvPr>
              <p:cNvSpPr txBox="1"/>
              <p:nvPr/>
            </p:nvSpPr>
            <p:spPr>
              <a:xfrm>
                <a:off x="5426698" y="4816349"/>
                <a:ext cx="6208294" cy="1155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s-CL" sz="2800" b="1" i="1" u="none" strike="noStrike" kern="1200" cap="none" spc="0" normalizeH="0" baseline="0" noProof="0" smtClean="0">
                                  <a:ln w="9525">
                                    <a:solidFill>
                                      <a:prstClr val="white"/>
                                    </a:solidFill>
                                    <a:prstDash val="solid"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12700" dist="38100" dir="2700000" algn="tl" rotWithShape="0">
                                      <a:prstClr val="white">
                                        <a:lumMod val="5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C4C0EDD-F6D9-4919-8F59-3B853C13F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98" y="4816349"/>
                <a:ext cx="6208294" cy="11554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BF523B95-7926-42D4-9242-BA3BC4DE8E98}"/>
                  </a:ext>
                </a:extLst>
              </p:cNvPr>
              <p:cNvSpPr txBox="1"/>
              <p:nvPr/>
            </p:nvSpPr>
            <p:spPr>
              <a:xfrm>
                <a:off x="6844611" y="4752486"/>
                <a:ext cx="6472988" cy="1155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28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s-CL" sz="2800" b="1" i="1" u="none" strike="noStrike" kern="1200" cap="none" spc="0" normalizeH="0" baseline="0" noProof="0" smtClean="0">
                                  <a:ln w="9525">
                                    <a:solidFill>
                                      <a:prstClr val="white"/>
                                    </a:solidFill>
                                    <a:prstDash val="solid"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12700" dist="38100" dir="2700000" algn="tl" rotWithShape="0">
                                      <a:prstClr val="white">
                                        <a:lumMod val="5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sup>
                      </m:sSup>
                      <m:r>
                        <a:rPr kumimoji="0" lang="es-CL" sz="28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BF523B95-7926-42D4-9242-BA3BC4DE8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11" y="4752486"/>
                <a:ext cx="6472988" cy="11554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8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6" grpId="0"/>
      <p:bldP spid="17" grpId="0"/>
      <p:bldP spid="25" grpId="0" animBg="1"/>
      <p:bldP spid="27" grpId="0" animBg="1"/>
      <p:bldP spid="31" grpId="0"/>
      <p:bldP spid="35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62FEF308-147E-48E6-B0A3-B2C2C344F663}"/>
                  </a:ext>
                </a:extLst>
              </p:cNvPr>
              <p:cNvSpPr/>
              <p:nvPr/>
            </p:nvSpPr>
            <p:spPr>
              <a:xfrm>
                <a:off x="2088799" y="525195"/>
                <a:ext cx="8014401" cy="11801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CL" sz="35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ES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s-CL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CL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s-CL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sz="35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s-CL" sz="35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35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UNA REGLA NO ELIMINA A LA OTRA</a:t>
                </a:r>
              </a:p>
            </p:txBody>
          </p:sp>
        </mc:Choice>
        <mc:Fallback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62FEF308-147E-48E6-B0A3-B2C2C344F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799" y="525195"/>
                <a:ext cx="8014401" cy="11801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31B08BAB-9E53-443B-B0AC-D727320E4BE3}"/>
              </a:ext>
            </a:extLst>
          </p:cNvPr>
          <p:cNvSpPr/>
          <p:nvPr/>
        </p:nvSpPr>
        <p:spPr>
          <a:xfrm>
            <a:off x="528039" y="2391235"/>
            <a:ext cx="42500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Base Negativa: Resultado positivo o negativo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4812FC4-F207-4230-B4E1-D4B7A57479EF}"/>
              </a:ext>
            </a:extLst>
          </p:cNvPr>
          <p:cNvSpPr/>
          <p:nvPr/>
        </p:nvSpPr>
        <p:spPr>
          <a:xfrm>
            <a:off x="7066210" y="2391235"/>
            <a:ext cx="42500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Exponente Negativo: Uso de RECÍPROCO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4B47566-8929-4CF7-B965-315A8D89ED8A}"/>
                  </a:ext>
                </a:extLst>
              </p:cNvPr>
              <p:cNvSpPr txBox="1"/>
              <p:nvPr/>
            </p:nvSpPr>
            <p:spPr>
              <a:xfrm>
                <a:off x="278045" y="3567543"/>
                <a:ext cx="4500022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s-ES" sz="35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s-CL" sz="35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s-CL" sz="35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s-CL" sz="35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  <m:sup>
                          <m:r>
                            <a:rPr kumimoji="0" lang="es-CL" sz="35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s-CL" sz="35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sup>
                      </m:sSup>
                      <m:r>
                        <a:rPr kumimoji="0" lang="es-CL" sz="35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s-CL" sz="3500" b="1" i="1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4B47566-8929-4CF7-B965-315A8D89E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45" y="3567543"/>
                <a:ext cx="4500022" cy="640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D2C8D83-CA40-4CD2-9408-BF1EB3E27609}"/>
                  </a:ext>
                </a:extLst>
              </p:cNvPr>
              <p:cNvSpPr txBox="1"/>
              <p:nvPr/>
            </p:nvSpPr>
            <p:spPr>
              <a:xfrm>
                <a:off x="6517083" y="3563073"/>
                <a:ext cx="5234117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s-ES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kumimoji="0" lang="es-CL" sz="28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s-CL" sz="2800" b="1" i="1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D2C8D83-CA40-4CD2-9408-BF1EB3E27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83" y="3563073"/>
                <a:ext cx="5234117" cy="530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>
            <a:extLst>
              <a:ext uri="{FF2B5EF4-FFF2-40B4-BE49-F238E27FC236}">
                <a16:creationId xmlns:a16="http://schemas.microsoft.com/office/drawing/2014/main" id="{C212BD76-69A6-4B81-A649-67F91C0B47A1}"/>
              </a:ext>
            </a:extLst>
          </p:cNvPr>
          <p:cNvGrpSpPr/>
          <p:nvPr/>
        </p:nvGrpSpPr>
        <p:grpSpPr>
          <a:xfrm>
            <a:off x="5217016" y="2348162"/>
            <a:ext cx="1656544" cy="1406089"/>
            <a:chOff x="5217016" y="3172412"/>
            <a:chExt cx="1656544" cy="14060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DE300B83-6335-4BC6-9904-3BCB2AA1B436}"/>
                    </a:ext>
                  </a:extLst>
                </p:cNvPr>
                <p:cNvSpPr txBox="1"/>
                <p:nvPr/>
              </p:nvSpPr>
              <p:spPr>
                <a:xfrm>
                  <a:off x="5217016" y="3528006"/>
                  <a:ext cx="1625958" cy="641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s-CL" sz="3500" b="1" i="1" u="none" strike="noStrike" kern="1200" cap="none" spc="0" normalizeH="0" baseline="0" noProof="0" smtClean="0">
                            <a:ln w="9525">
                              <a:solidFill>
                                <a:prstClr val="white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outerShdw blurRad="12700" dist="38100" dir="2700000" algn="tl" rotWithShape="0">
                                <a:prstClr val="white">
                                  <a:lumMod val="5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s-ES" sz="3500" b="1" i="1" u="none" strike="noStrike" kern="1200" cap="none" spc="0" normalizeH="0" baseline="0" noProof="0" smtClean="0">
                                <a:ln w="9525">
                                  <a:solidFill>
                                    <a:prstClr val="white"/>
                                  </a:solidFill>
                                  <a:prstDash val="solid"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 rotWithShape="0">
                                    <a:prstClr val="white">
                                      <a:lumMod val="5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s-CL" sz="3500" b="1" i="1" u="none" strike="noStrike" kern="1200" cap="none" spc="0" normalizeH="0" baseline="0" noProof="0" smtClean="0">
                                <a:ln w="9525">
                                  <a:solidFill>
                                    <a:prstClr val="white"/>
                                  </a:solidFill>
                                  <a:prstDash val="solid"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 rotWithShape="0">
                                    <a:prstClr val="white">
                                      <a:lumMod val="5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  <m:r>
                              <a:rPr kumimoji="0" lang="es-CL" sz="3500" b="1" i="1" u="none" strike="noStrike" kern="1200" cap="none" spc="0" normalizeH="0" baseline="0" noProof="0" smtClean="0">
                                <a:ln w="9525">
                                  <a:solidFill>
                                    <a:prstClr val="white"/>
                                  </a:solidFill>
                                  <a:prstDash val="solid"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 rotWithShape="0">
                                    <a:prstClr val="white">
                                      <a:lumMod val="5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CL" sz="3500" b="1" i="1" u="none" strike="noStrike" kern="1200" cap="none" spc="0" normalizeH="0" baseline="0" noProof="0" smtClean="0">
                                <a:ln w="9525">
                                  <a:solidFill>
                                    <a:prstClr val="white"/>
                                  </a:solidFill>
                                  <a:prstDash val="solid"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 rotWithShape="0">
                                    <a:prstClr val="white">
                                      <a:lumMod val="5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  <m:sup>
                            <m:r>
                              <a:rPr kumimoji="0" lang="es-CL" sz="3500" b="1" i="1" u="none" strike="noStrike" kern="1200" cap="none" spc="0" normalizeH="0" baseline="0" noProof="0" smtClean="0">
                                <a:ln w="9525">
                                  <a:solidFill>
                                    <a:prstClr val="white"/>
                                  </a:solidFill>
                                  <a:prstDash val="solid"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 rotWithShape="0">
                                    <a:prstClr val="white">
                                      <a:lumMod val="5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s-CL" sz="3500" b="1" i="1" u="none" strike="noStrike" kern="1200" cap="none" spc="0" normalizeH="0" baseline="0" noProof="0" smtClean="0">
                                <a:ln w="9525">
                                  <a:solidFill>
                                    <a:prstClr val="white"/>
                                  </a:solidFill>
                                  <a:prstDash val="solid"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12700" dist="38100" dir="2700000" algn="tl" rotWithShape="0">
                                    <a:prstClr val="white">
                                      <a:lumMod val="5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𝟕</m:t>
                            </m:r>
                          </m:sup>
                        </m:sSup>
                      </m:oMath>
                    </m:oMathPara>
                  </a14:m>
                  <a:endParaRPr lang="es-CL" dirty="0"/>
                </a:p>
              </p:txBody>
            </p:sp>
          </mc:Choice>
          <mc:Fallback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DE300B83-6335-4BC6-9904-3BCB2AA1B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016" y="3528006"/>
                  <a:ext cx="1625958" cy="6415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742E4C-3DFB-44D7-AC87-39C105BE3C86}"/>
                </a:ext>
              </a:extLst>
            </p:cNvPr>
            <p:cNvSpPr/>
            <p:nvPr/>
          </p:nvSpPr>
          <p:spPr>
            <a:xfrm>
              <a:off x="5241164" y="3172412"/>
              <a:ext cx="1632396" cy="140608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080C4F06-A9BB-4560-85A9-DC6A5C3DF699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rot="5400000">
            <a:off x="4031605" y="326839"/>
            <a:ext cx="685845" cy="3442947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FFC394D0-DFC5-4591-ABA9-DBAE6183C79C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rot="16200000" flipH="1">
            <a:off x="7300690" y="500700"/>
            <a:ext cx="685845" cy="309522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1A918DD9-22C4-4C40-8DB7-535F557B76A1}"/>
              </a:ext>
            </a:extLst>
          </p:cNvPr>
          <p:cNvSpPr/>
          <p:nvPr/>
        </p:nvSpPr>
        <p:spPr>
          <a:xfrm>
            <a:off x="5279801" y="4501226"/>
            <a:ext cx="1632396" cy="1406089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FINAL:</a:t>
            </a:r>
          </a:p>
          <a:p>
            <a:pPr algn="ctr"/>
            <a:r>
              <a:rPr lang="es-CL" sz="2400" dirty="0"/>
              <a:t>-78125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75CA13CF-49A4-485F-B6F7-DE98789A6EAE}"/>
              </a:ext>
            </a:extLst>
          </p:cNvPr>
          <p:cNvSpPr/>
          <p:nvPr/>
        </p:nvSpPr>
        <p:spPr>
          <a:xfrm>
            <a:off x="5835740" y="3872417"/>
            <a:ext cx="566670" cy="523420"/>
          </a:xfrm>
          <a:prstGeom prst="downArrow">
            <a:avLst>
              <a:gd name="adj1" fmla="val 31818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508A627-82BE-41B0-8AB7-7033E7F8BEE6}"/>
                  </a:ext>
                </a:extLst>
              </p:cNvPr>
              <p:cNvSpPr txBox="1"/>
              <p:nvPr/>
            </p:nvSpPr>
            <p:spPr>
              <a:xfrm>
                <a:off x="398020" y="4185755"/>
                <a:ext cx="490888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CL" sz="3500" b="1" i="1" u="none" strike="noStrike" kern="1200" cap="none" spc="0" normalizeH="0" baseline="0" noProof="0" smtClean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𝒓𝒆𝒔𝒖𝒍𝒕𝒂𝒅𝒐</m:t>
                    </m:r>
                    <m:r>
                      <a:rPr kumimoji="0" lang="es-CL" sz="3500" b="1" i="1" u="none" strike="noStrike" kern="1200" cap="none" spc="0" normalizeH="0" baseline="0" noProof="0" smtClean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s-CL" sz="3500" b="1" i="1" u="none" strike="noStrike" kern="1200" cap="none" spc="0" normalizeH="0" baseline="0" noProof="0" smtClean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𝒏𝒆𝒈𝒂𝒕𝒊𝒗𝒐</m:t>
                    </m:r>
                  </m:oMath>
                </a14:m>
                <a:r>
                  <a:rPr kumimoji="0" lang="es-ES" sz="35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prstClr val="black"/>
                    </a:solidFill>
                    <a:effectLst>
                      <a:outerShdw blurRad="12700" dist="38100" dir="2700000" algn="tl" rotWithShape="0">
                        <a:prstClr val="white">
                          <a:lumMod val="50000"/>
                        </a:prstClr>
                      </a:outerShdw>
                    </a:effectLst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endParaRPr kumimoji="0" lang="es-C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508A627-82BE-41B0-8AB7-7033E7F8B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20" y="4185755"/>
                <a:ext cx="4908884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A813E1C-2E07-47D7-ABE5-1E7284D224ED}"/>
                  </a:ext>
                </a:extLst>
              </p:cNvPr>
              <p:cNvSpPr txBox="1"/>
              <p:nvPr/>
            </p:nvSpPr>
            <p:spPr>
              <a:xfrm>
                <a:off x="7969869" y="4149688"/>
                <a:ext cx="1632397" cy="1154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s-CL" sz="2800" b="1" i="1" u="none" strike="noStrike" kern="1200" cap="none" spc="0" normalizeH="0" baseline="0" noProof="0" smtClean="0">
                                  <a:ln w="9525">
                                    <a:solidFill>
                                      <a:prstClr val="white"/>
                                    </a:solidFill>
                                    <a:prstDash val="solid"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12700" dist="38100" dir="2700000" algn="tl" rotWithShape="0">
                                      <a:prstClr val="white">
                                        <a:lumMod val="5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kumimoji="0" lang="es-CL" sz="2800" b="1" i="1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A813E1C-2E07-47D7-ABE5-1E7284D22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69" y="4149688"/>
                <a:ext cx="1632397" cy="11545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31E32FE6-6F23-4792-81D4-84253B2DCE1F}"/>
                  </a:ext>
                </a:extLst>
              </p:cNvPr>
              <p:cNvSpPr txBox="1"/>
              <p:nvPr/>
            </p:nvSpPr>
            <p:spPr>
              <a:xfrm>
                <a:off x="9026635" y="4134127"/>
                <a:ext cx="1266425" cy="1154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28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s-CL" sz="2800" b="1" i="1" u="none" strike="noStrike" kern="1200" cap="none" spc="0" normalizeH="0" baseline="0" noProof="0" smtClean="0">
                                  <a:ln w="9525">
                                    <a:solidFill>
                                      <a:prstClr val="white"/>
                                    </a:solidFill>
                                    <a:prstDash val="solid"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12700" dist="38100" dir="2700000" algn="tl" rotWithShape="0">
                                      <a:prstClr val="white">
                                        <a:lumMod val="5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s-CL" sz="28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s-CL" sz="28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31E32FE6-6F23-4792-81D4-84253B2DC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635" y="4134127"/>
                <a:ext cx="1266425" cy="1154547"/>
              </a:xfrm>
              <a:prstGeom prst="rect">
                <a:avLst/>
              </a:prstGeom>
              <a:blipFill>
                <a:blip r:embed="rId8"/>
                <a:stretch>
                  <a:fillRect r="-48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B1166287-5FDB-476D-B6D0-77942043AE26}"/>
                  </a:ext>
                </a:extLst>
              </p:cNvPr>
              <p:cNvSpPr txBox="1"/>
              <p:nvPr/>
            </p:nvSpPr>
            <p:spPr>
              <a:xfrm>
                <a:off x="8244740" y="5521568"/>
                <a:ext cx="18929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28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s-CL" sz="28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𝟕𝟖𝟏𝟐𝟓</m:t>
                      </m:r>
                    </m:oMath>
                  </m:oMathPara>
                </a14:m>
                <a:endParaRPr kumimoji="0" lang="es-C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B1166287-5FDB-476D-B6D0-77942043A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740" y="5521568"/>
                <a:ext cx="18929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6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 animBg="1"/>
      <p:bldP spid="13" grpId="0" animBg="1"/>
      <p:bldP spid="17" grpId="0"/>
      <p:bldP spid="21" grpId="0"/>
      <p:bldP spid="2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73441F0-CD7F-46CD-838D-4081D41414B6}"/>
              </a:ext>
            </a:extLst>
          </p:cNvPr>
          <p:cNvSpPr/>
          <p:nvPr/>
        </p:nvSpPr>
        <p:spPr>
          <a:xfrm>
            <a:off x="3881999" y="122814"/>
            <a:ext cx="394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PREGUNTAS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Wingdings" panose="05000000000000000000" pitchFamily="2" charset="2"/>
              </a:rPr>
              <a:t>: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0C4E32C-E456-499B-AFD9-C5D4CC51DDFD}"/>
              </a:ext>
            </a:extLst>
          </p:cNvPr>
          <p:cNvSpPr/>
          <p:nvPr/>
        </p:nvSpPr>
        <p:spPr>
          <a:xfrm>
            <a:off x="656637" y="956207"/>
            <a:ext cx="10869957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Cuál sería el RECÍPROCO final de: “0,125”</a:t>
            </a:r>
          </a:p>
          <a:p>
            <a:pPr marL="514350" indent="-514350">
              <a:buAutoNum type="arabicPeriod"/>
            </a:pPr>
            <a:endParaRPr lang="es-E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14350" indent="-514350">
              <a:buAutoNum type="arabicPeriod"/>
            </a:pPr>
            <a:endParaRPr lang="es-E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5DA28A6-BEE2-4084-99DA-F74F9F564A92}"/>
              </a:ext>
            </a:extLst>
          </p:cNvPr>
          <p:cNvSpPr/>
          <p:nvPr/>
        </p:nvSpPr>
        <p:spPr>
          <a:xfrm>
            <a:off x="656637" y="2514551"/>
            <a:ext cx="10869957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Cuál es el valor final de: (- 2 ¾ )</a:t>
            </a:r>
            <a:r>
              <a:rPr lang="es-ES" sz="30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-3</a:t>
            </a:r>
            <a:endParaRPr lang="es-CL" sz="3000" b="1" baseline="300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s-E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11D03DE-F578-472E-9EC0-A8F9D7DA72AE}"/>
                  </a:ext>
                </a:extLst>
              </p:cNvPr>
              <p:cNvSpPr/>
              <p:nvPr/>
            </p:nvSpPr>
            <p:spPr>
              <a:xfrm>
                <a:off x="640093" y="4240317"/>
                <a:ext cx="10869957" cy="210140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s-ES" sz="30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3. Cuál es el valor final de: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3000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30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3000" b="1" i="1">
                                    <a:ln w="9525">
                                      <a:solidFill>
                                        <a:schemeClr val="bg1"/>
                                      </a:solidFill>
                                      <a:prstDash val="solid"/>
                                    </a:ln>
                                    <a:effectLst>
                                      <a:outerShdw blurRad="12700" dist="38100" dir="2700000" algn="tl" rotWithShape="0">
                                        <a:schemeClr val="bg1">
                                          <a:lumMod val="5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sz="3000" b="1" i="1">
                                    <a:ln w="9525">
                                      <a:solidFill>
                                        <a:schemeClr val="bg1"/>
                                      </a:solidFill>
                                      <a:prstDash val="solid"/>
                                    </a:ln>
                                    <a:effectLst>
                                      <a:outerShdw blurRad="12700" dist="38100" dir="2700000" algn="tl" rotWithShape="0">
                                        <a:schemeClr val="bg1">
                                          <a:lumMod val="5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𝟕𝟖</m:t>
                                </m:r>
                              </m:e>
                              <m:sup>
                                <m:r>
                                  <a:rPr lang="es-CL" sz="3000" b="1" i="1">
                                    <a:ln w="9525">
                                      <a:solidFill>
                                        <a:schemeClr val="bg1"/>
                                      </a:solidFill>
                                      <a:prstDash val="solid"/>
                                    </a:ln>
                                    <a:effectLst>
                                      <a:outerShdw blurRad="12700" dist="38100" dir="2700000" algn="tl" rotWithShape="0">
                                        <a:schemeClr val="bg1">
                                          <a:lumMod val="5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s-CL" sz="30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L" sz="30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d>
                      </m:e>
                      <m:sup>
                        <m:r>
                          <a:rPr lang="es-CL" sz="3000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s-CL" sz="3000" b="1" i="1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ES" sz="3000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30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30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s-CL" sz="30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s-CL" sz="3000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CL" sz="30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30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s-CL" sz="30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s-ES" sz="30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?</a:t>
                </a:r>
              </a:p>
              <a:p>
                <a:endParaRPr lang="es-ES" sz="3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  <a:p>
                <a:r>
                  <a:rPr lang="es-ES" sz="30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</a:p>
              <a:p>
                <a:endParaRPr lang="es-ES" sz="3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11D03DE-F578-472E-9EC0-A8F9D7DA7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93" y="4240317"/>
                <a:ext cx="10869957" cy="21014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>
            <a:extLst>
              <a:ext uri="{FF2B5EF4-FFF2-40B4-BE49-F238E27FC236}">
                <a16:creationId xmlns:a16="http://schemas.microsoft.com/office/drawing/2014/main" id="{52316E91-200F-4A34-B688-CA3DF24A86D8}"/>
              </a:ext>
            </a:extLst>
          </p:cNvPr>
          <p:cNvSpPr/>
          <p:nvPr/>
        </p:nvSpPr>
        <p:spPr>
          <a:xfrm>
            <a:off x="4346407" y="1505199"/>
            <a:ext cx="2266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R// 1/8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A36856D-69BA-4403-8183-646D7D6A0286}"/>
              </a:ext>
            </a:extLst>
          </p:cNvPr>
          <p:cNvSpPr/>
          <p:nvPr/>
        </p:nvSpPr>
        <p:spPr>
          <a:xfrm>
            <a:off x="3658578" y="3158541"/>
            <a:ext cx="3951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R// -64/1331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5D8AB9F-475A-49E1-BA69-75C6BCE14051}"/>
                  </a:ext>
                </a:extLst>
              </p:cNvPr>
              <p:cNvSpPr/>
              <p:nvPr/>
            </p:nvSpPr>
            <p:spPr>
              <a:xfrm>
                <a:off x="4724069" y="5344864"/>
                <a:ext cx="233589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R//</a:t>
                </a:r>
                <a14:m>
                  <m:oMath xmlns:m="http://schemas.openxmlformats.org/officeDocument/2006/math">
                    <m:r>
                      <a:rPr lang="es-CL" sz="54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𝟗𝟎𝟏</m:t>
                    </m:r>
                  </m:oMath>
                </a14:m>
                <a:endParaRPr lang="es-E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35D8AB9F-475A-49E1-BA69-75C6BCE14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69" y="5344864"/>
                <a:ext cx="233589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4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13A7C84-A4BC-4CAD-8607-5D702F9D5557}"/>
              </a:ext>
            </a:extLst>
          </p:cNvPr>
          <p:cNvSpPr/>
          <p:nvPr/>
        </p:nvSpPr>
        <p:spPr>
          <a:xfrm>
            <a:off x="2853609" y="189406"/>
            <a:ext cx="648478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0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POTENCIAS</a:t>
            </a:r>
            <a:endParaRPr lang="es-ES" sz="1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F7A1862-800A-482D-BC3B-D4DF77795697}"/>
              </a:ext>
            </a:extLst>
          </p:cNvPr>
          <p:cNvSpPr/>
          <p:nvPr/>
        </p:nvSpPr>
        <p:spPr>
          <a:xfrm>
            <a:off x="2049755" y="2411748"/>
            <a:ext cx="2637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FORMA: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CD19A9A-2A92-41E2-81B3-5440F80520C0}"/>
              </a:ext>
            </a:extLst>
          </p:cNvPr>
          <p:cNvSpPr/>
          <p:nvPr/>
        </p:nvSpPr>
        <p:spPr>
          <a:xfrm>
            <a:off x="660749" y="5050772"/>
            <a:ext cx="3046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LECTURA: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DF7E2DC-1668-4999-90B2-04F85D241ED0}"/>
              </a:ext>
            </a:extLst>
          </p:cNvPr>
          <p:cNvGrpSpPr/>
          <p:nvPr/>
        </p:nvGrpSpPr>
        <p:grpSpPr>
          <a:xfrm>
            <a:off x="6326000" y="1288364"/>
            <a:ext cx="2697142" cy="3170099"/>
            <a:chOff x="6326000" y="1288364"/>
            <a:chExt cx="2697142" cy="317009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20ADB01-F8CF-4205-AB11-07ABBBAD5F8E}"/>
                </a:ext>
              </a:extLst>
            </p:cNvPr>
            <p:cNvSpPr/>
            <p:nvPr/>
          </p:nvSpPr>
          <p:spPr>
            <a:xfrm>
              <a:off x="6326000" y="1288364"/>
              <a:ext cx="1609735" cy="31700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mic Sans MS" panose="030F0702030302020204" pitchFamily="66" charset="0"/>
                </a:rPr>
                <a:t>a</a:t>
              </a:r>
              <a:endParaRPr lang="es-ES" sz="2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434965B-CE34-4347-9CD0-BD721FC4D6AC}"/>
                </a:ext>
              </a:extLst>
            </p:cNvPr>
            <p:cNvSpPr txBox="1"/>
            <p:nvPr/>
          </p:nvSpPr>
          <p:spPr>
            <a:xfrm>
              <a:off x="7838183" y="1551607"/>
              <a:ext cx="118495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9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mic Sans MS" panose="030F0702030302020204" pitchFamily="66" charset="0"/>
                </a:rPr>
                <a:t>n</a:t>
              </a:r>
              <a:endParaRPr lang="es-CL" dirty="0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F612812-C5CB-4D71-929F-159A4033518F}"/>
              </a:ext>
            </a:extLst>
          </p:cNvPr>
          <p:cNvSpPr/>
          <p:nvPr/>
        </p:nvSpPr>
        <p:spPr>
          <a:xfrm>
            <a:off x="4042443" y="4514256"/>
            <a:ext cx="763641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Toda potencia se puede leer como “ELEVADO A” </a:t>
            </a:r>
          </a:p>
          <a:p>
            <a:r>
              <a:rPr lang="es-ES" sz="3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Cuando sea 2 será “al cuadrado”</a:t>
            </a:r>
          </a:p>
          <a:p>
            <a:r>
              <a:rPr lang="es-ES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Cuando sea 3 será “al cubo”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257D577-CBA1-4CFE-9334-A1E4FE923878}"/>
              </a:ext>
            </a:extLst>
          </p:cNvPr>
          <p:cNvSpPr/>
          <p:nvPr/>
        </p:nvSpPr>
        <p:spPr>
          <a:xfrm>
            <a:off x="5356027" y="3304600"/>
            <a:ext cx="160973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Base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63F7019-CCC4-4052-BD9E-8443083CADE8}"/>
              </a:ext>
            </a:extLst>
          </p:cNvPr>
          <p:cNvSpPr/>
          <p:nvPr/>
        </p:nvSpPr>
        <p:spPr>
          <a:xfrm>
            <a:off x="8877207" y="2083865"/>
            <a:ext cx="263827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Exponente</a:t>
            </a:r>
            <a:endParaRPr lang="es-E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 build="p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D92B450-3496-4750-9B28-BE0DDBFEC5E8}"/>
              </a:ext>
            </a:extLst>
          </p:cNvPr>
          <p:cNvSpPr/>
          <p:nvPr/>
        </p:nvSpPr>
        <p:spPr>
          <a:xfrm>
            <a:off x="496900" y="374605"/>
            <a:ext cx="4330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DESARROLLO: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7FBC8C2-E3E6-4DC6-AB7E-C2B77B019580}"/>
              </a:ext>
            </a:extLst>
          </p:cNvPr>
          <p:cNvSpPr/>
          <p:nvPr/>
        </p:nvSpPr>
        <p:spPr>
          <a:xfrm>
            <a:off x="872770" y="1169172"/>
            <a:ext cx="108223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Toda potencia se resuelve reiterando multiplicativamente la base tantas veces indique el exponente.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3E3A4F-05B7-4D20-A745-FD61A75F43EC}"/>
              </a:ext>
            </a:extLst>
          </p:cNvPr>
          <p:cNvGrpSpPr/>
          <p:nvPr/>
        </p:nvGrpSpPr>
        <p:grpSpPr>
          <a:xfrm>
            <a:off x="872770" y="1503067"/>
            <a:ext cx="2697142" cy="3170099"/>
            <a:chOff x="6326000" y="1288364"/>
            <a:chExt cx="2697142" cy="3170099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C4873185-1688-4F9B-80B5-C09736562CF2}"/>
                </a:ext>
              </a:extLst>
            </p:cNvPr>
            <p:cNvSpPr/>
            <p:nvPr/>
          </p:nvSpPr>
          <p:spPr>
            <a:xfrm>
              <a:off x="6326000" y="1288364"/>
              <a:ext cx="1609735" cy="31700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mic Sans MS" panose="030F0702030302020204" pitchFamily="66" charset="0"/>
                </a:rPr>
                <a:t>a</a:t>
              </a:r>
              <a:endParaRPr lang="es-ES" sz="2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723F0F2-6788-4A71-8526-8BA651ABFFCD}"/>
                </a:ext>
              </a:extLst>
            </p:cNvPr>
            <p:cNvSpPr txBox="1"/>
            <p:nvPr/>
          </p:nvSpPr>
          <p:spPr>
            <a:xfrm>
              <a:off x="7838183" y="1551607"/>
              <a:ext cx="118495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9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mic Sans MS" panose="030F0702030302020204" pitchFamily="66" charset="0"/>
                </a:rPr>
                <a:t>n</a:t>
              </a:r>
              <a:endParaRPr lang="es-CL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EAC2A053-4FF1-4F76-90AB-567A1E2BF34E}"/>
              </a:ext>
            </a:extLst>
          </p:cNvPr>
          <p:cNvSpPr/>
          <p:nvPr/>
        </p:nvSpPr>
        <p:spPr>
          <a:xfrm>
            <a:off x="3385421" y="2874305"/>
            <a:ext cx="6319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     a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⦁ a ⦁ a ⦁ a ⦁ a …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8165EB54-95B3-43D8-882A-5550CB269B86}"/>
              </a:ext>
            </a:extLst>
          </p:cNvPr>
          <p:cNvSpPr/>
          <p:nvPr/>
        </p:nvSpPr>
        <p:spPr>
          <a:xfrm rot="5400000">
            <a:off x="6892024" y="1296261"/>
            <a:ext cx="432161" cy="519334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E394BF-47A5-4A36-9639-8D9189784CA1}"/>
              </a:ext>
            </a:extLst>
          </p:cNvPr>
          <p:cNvSpPr/>
          <p:nvPr/>
        </p:nvSpPr>
        <p:spPr>
          <a:xfrm>
            <a:off x="5850730" y="3895636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 veces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6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C3410E6-C430-4E91-8F0F-3870576D8A09}"/>
              </a:ext>
            </a:extLst>
          </p:cNvPr>
          <p:cNvSpPr/>
          <p:nvPr/>
        </p:nvSpPr>
        <p:spPr>
          <a:xfrm>
            <a:off x="496900" y="374605"/>
            <a:ext cx="4330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DESARROLLO: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E038177-F86B-46B9-A7C0-0D6CAC6CDD08}"/>
              </a:ext>
            </a:extLst>
          </p:cNvPr>
          <p:cNvSpPr/>
          <p:nvPr/>
        </p:nvSpPr>
        <p:spPr>
          <a:xfrm>
            <a:off x="872770" y="1852076"/>
            <a:ext cx="284270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Conjunto </a:t>
            </a:r>
            <a:r>
              <a:rPr lang="es-E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lN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C61D600-DC3E-44B3-841D-B622F78E5FB9}"/>
              </a:ext>
            </a:extLst>
          </p:cNvPr>
          <p:cNvSpPr/>
          <p:nvPr/>
        </p:nvSpPr>
        <p:spPr>
          <a:xfrm>
            <a:off x="872770" y="3324828"/>
            <a:ext cx="35603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Conjunto Q: Decimales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C34BE83-DAFD-4622-AEF0-E85C8664733B}"/>
              </a:ext>
            </a:extLst>
          </p:cNvPr>
          <p:cNvSpPr/>
          <p:nvPr/>
        </p:nvSpPr>
        <p:spPr>
          <a:xfrm>
            <a:off x="872770" y="5072606"/>
            <a:ext cx="35603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Conjunto Q: Fracciones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5BE8C7E-98F5-432F-91DF-DCC785534AD9}"/>
                  </a:ext>
                </a:extLst>
              </p:cNvPr>
              <p:cNvSpPr txBox="1"/>
              <p:nvPr/>
            </p:nvSpPr>
            <p:spPr>
              <a:xfrm>
                <a:off x="3587643" y="1865118"/>
                <a:ext cx="8160760" cy="840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5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s-CL" sz="5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s-CL" sz="5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s-CL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∙4∙4∙4∙4=1024</m:t>
                      </m:r>
                    </m:oMath>
                  </m:oMathPara>
                </a14:m>
                <a:endParaRPr lang="es-CL" sz="54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5BE8C7E-98F5-432F-91DF-DCC785534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643" y="1865118"/>
                <a:ext cx="8160760" cy="8403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A9CEA9C-83F4-4120-8D00-BD50F43A86C1}"/>
                  </a:ext>
                </a:extLst>
              </p:cNvPr>
              <p:cNvSpPr txBox="1"/>
              <p:nvPr/>
            </p:nvSpPr>
            <p:spPr>
              <a:xfrm>
                <a:off x="3441869" y="3437591"/>
                <a:ext cx="6288516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4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4500" b="0" i="1" smtClean="0">
                              <a:latin typeface="Cambria Math" panose="02040503050406030204" pitchFamily="18" charset="0"/>
                            </a:rPr>
                            <m:t>0,02</m:t>
                          </m:r>
                        </m:e>
                        <m:sup>
                          <m:r>
                            <a:rPr lang="es-CL" sz="4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CL" sz="4500" b="0" i="1" smtClean="0">
                          <a:latin typeface="Cambria Math" panose="02040503050406030204" pitchFamily="18" charset="0"/>
                        </a:rPr>
                        <m:t>=0,02</m:t>
                      </m:r>
                      <m:r>
                        <a:rPr lang="es-CL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∙0,02∙0,02</m:t>
                      </m:r>
                    </m:oMath>
                  </m:oMathPara>
                </a14:m>
                <a:endParaRPr lang="es-CL" sz="45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A9CEA9C-83F4-4120-8D00-BD50F43A8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869" y="3437591"/>
                <a:ext cx="6288516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D396A46-FAD4-42DF-BC6D-6067CB1756E9}"/>
                  </a:ext>
                </a:extLst>
              </p:cNvPr>
              <p:cNvSpPr txBox="1"/>
              <p:nvPr/>
            </p:nvSpPr>
            <p:spPr>
              <a:xfrm>
                <a:off x="9779902" y="3441047"/>
                <a:ext cx="2308324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4500" b="0" dirty="0"/>
                  <a:t>=</a:t>
                </a:r>
                <a14:m>
                  <m:oMath xmlns:m="http://schemas.openxmlformats.org/officeDocument/2006/math">
                    <m:r>
                      <a:rPr lang="es-CL" sz="4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45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CL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</m:t>
                    </m:r>
                  </m:oMath>
                </a14:m>
                <a:endParaRPr lang="es-CL" sz="45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s-CL" sz="45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D396A46-FAD4-42DF-BC6D-6067CB175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902" y="3441047"/>
                <a:ext cx="2308324" cy="1384995"/>
              </a:xfrm>
              <a:prstGeom prst="rect">
                <a:avLst/>
              </a:prstGeom>
              <a:blipFill>
                <a:blip r:embed="rId4"/>
                <a:stretch>
                  <a:fillRect l="-15040" t="-1228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7C4F1F8-0EFE-40FB-8D95-2F579417A6E3}"/>
              </a:ext>
            </a:extLst>
          </p:cNvPr>
          <p:cNvCxnSpPr/>
          <p:nvPr/>
        </p:nvCxnSpPr>
        <p:spPr>
          <a:xfrm flipH="1">
            <a:off x="8507896" y="4486265"/>
            <a:ext cx="16035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5C8842D-CFAE-4289-A79F-CB5FCF015729}"/>
                  </a:ext>
                </a:extLst>
              </p:cNvPr>
              <p:cNvSpPr txBox="1"/>
              <p:nvPr/>
            </p:nvSpPr>
            <p:spPr>
              <a:xfrm>
                <a:off x="4077975" y="5055322"/>
                <a:ext cx="1554400" cy="13143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3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L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L" sz="3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L" sz="35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s-CL" sz="3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CL" sz="3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CL" sz="35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5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5C8842D-CFAE-4289-A79F-CB5FCF015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75" y="5055322"/>
                <a:ext cx="1554400" cy="131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AF3F802-B7CA-414D-B54F-0C0116369E28}"/>
                  </a:ext>
                </a:extLst>
              </p:cNvPr>
              <p:cNvSpPr txBox="1"/>
              <p:nvPr/>
            </p:nvSpPr>
            <p:spPr>
              <a:xfrm>
                <a:off x="3379010" y="4041212"/>
                <a:ext cx="6130636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=0,000008</m:t>
                      </m:r>
                    </m:oMath>
                  </m:oMathPara>
                </a14:m>
                <a:endParaRPr kumimoji="0" lang="es-CL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AF3F802-B7CA-414D-B54F-0C0116369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010" y="4041212"/>
                <a:ext cx="6130636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D3838CCF-65D6-4DB9-87AA-03B2E459A4AD}"/>
                  </a:ext>
                </a:extLst>
              </p:cNvPr>
              <p:cNvSpPr txBox="1"/>
              <p:nvPr/>
            </p:nvSpPr>
            <p:spPr>
              <a:xfrm>
                <a:off x="4201391" y="5124749"/>
                <a:ext cx="6130636" cy="11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s-CL" sz="3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s-CL" sz="3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s-CL" sz="3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s-CL" sz="3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D3838CCF-65D6-4DB9-87AA-03B2E459A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391" y="5124749"/>
                <a:ext cx="6130636" cy="11042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29160E32-36AF-433A-BF56-D0D6E455C96A}"/>
                  </a:ext>
                </a:extLst>
              </p:cNvPr>
              <p:cNvSpPr txBox="1"/>
              <p:nvPr/>
            </p:nvSpPr>
            <p:spPr>
              <a:xfrm>
                <a:off x="5922486" y="5116030"/>
                <a:ext cx="6130636" cy="11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81</m:t>
                          </m:r>
                        </m:num>
                        <m:den>
                          <m:r>
                            <a:rPr kumimoji="0" lang="es-CL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29160E32-36AF-433A-BF56-D0D6E455C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486" y="5116030"/>
                <a:ext cx="6130636" cy="11042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1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/>
      <p:bldP spid="15" grpId="0"/>
      <p:bldP spid="1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162EB3D-850F-4313-9B5B-7CAA1EFC572E}"/>
              </a:ext>
            </a:extLst>
          </p:cNvPr>
          <p:cNvSpPr/>
          <p:nvPr/>
        </p:nvSpPr>
        <p:spPr>
          <a:xfrm>
            <a:off x="682981" y="374605"/>
            <a:ext cx="523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Casos Especiales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Wingdings" panose="05000000000000000000" pitchFamily="2" charset="2"/>
              </a:rPr>
              <a:t>: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B408F2D-7094-4FDE-8D69-D2DD2E7D1B98}"/>
              </a:ext>
            </a:extLst>
          </p:cNvPr>
          <p:cNvSpPr/>
          <p:nvPr/>
        </p:nvSpPr>
        <p:spPr>
          <a:xfrm>
            <a:off x="872770" y="1653296"/>
            <a:ext cx="1015303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Potencias con Fracciones que no tengan paréntesis, solo afecta al número más cercano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D286540-10D9-4086-BEE3-8E1A44560C4D}"/>
              </a:ext>
            </a:extLst>
          </p:cNvPr>
          <p:cNvSpPr/>
          <p:nvPr/>
        </p:nvSpPr>
        <p:spPr>
          <a:xfrm>
            <a:off x="872770" y="3866408"/>
            <a:ext cx="1015303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Potencias de 10, el exponente indica cuantos ceros le corresponde al resultado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FBDDCD7-C3D9-4ADD-9FC7-BF12CF31A01C}"/>
                  </a:ext>
                </a:extLst>
              </p:cNvPr>
              <p:cNvSpPr txBox="1"/>
              <p:nvPr/>
            </p:nvSpPr>
            <p:spPr>
              <a:xfrm>
                <a:off x="4077975" y="5055322"/>
                <a:ext cx="1287853" cy="538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3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35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CL" sz="3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CL" sz="35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5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FBDDCD7-C3D9-4ADD-9FC7-BF12CF31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75" y="5055322"/>
                <a:ext cx="1287853" cy="5386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0B8EAEA-CE6C-4424-81B7-F5110B939199}"/>
                  </a:ext>
                </a:extLst>
              </p:cNvPr>
              <p:cNvSpPr txBox="1"/>
              <p:nvPr/>
            </p:nvSpPr>
            <p:spPr>
              <a:xfrm>
                <a:off x="1177570" y="2771749"/>
                <a:ext cx="890692" cy="9643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s-C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s-CL" sz="3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  <m:sup>
                          <m:r>
                            <a:rPr lang="es-CL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C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0B8EAEA-CE6C-4424-81B7-F5110B939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70" y="2771749"/>
                <a:ext cx="890692" cy="964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E48D908-3F9B-4066-A1FC-5848AD38E7B9}"/>
                  </a:ext>
                </a:extLst>
              </p:cNvPr>
              <p:cNvSpPr txBox="1"/>
              <p:nvPr/>
            </p:nvSpPr>
            <p:spPr>
              <a:xfrm>
                <a:off x="7021777" y="2799315"/>
                <a:ext cx="1068562" cy="965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s-C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C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sz="30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s-CL" sz="3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  <m:sup>
                          <m:r>
                            <a:rPr lang="es-CL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s-C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E48D908-3F9B-4066-A1FC-5848AD38E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777" y="2799315"/>
                <a:ext cx="1068562" cy="965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FCE9044-FEB9-4FC1-B69E-709AD16549EA}"/>
                  </a:ext>
                </a:extLst>
              </p:cNvPr>
              <p:cNvSpPr txBox="1"/>
              <p:nvPr/>
            </p:nvSpPr>
            <p:spPr>
              <a:xfrm>
                <a:off x="1992193" y="2826473"/>
                <a:ext cx="2373745" cy="967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∙5∙5∙5</m:t>
                          </m:r>
                        </m:num>
                        <m:den>
                          <m:r>
                            <a:rPr lang="es-CL" sz="3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FCE9044-FEB9-4FC1-B69E-709AD1654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193" y="2826473"/>
                <a:ext cx="2373745" cy="9673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08C89E-422C-4229-BBF5-2A9D6D5732CF}"/>
                  </a:ext>
                </a:extLst>
              </p:cNvPr>
              <p:cNvSpPr txBox="1"/>
              <p:nvPr/>
            </p:nvSpPr>
            <p:spPr>
              <a:xfrm>
                <a:off x="4063995" y="2812401"/>
                <a:ext cx="1199143" cy="967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</m:num>
                        <m:den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08C89E-422C-4229-BBF5-2A9D6D573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5" y="2812401"/>
                <a:ext cx="1199143" cy="9673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CD7E067-E43F-477A-A00E-C2D350C5934C}"/>
                  </a:ext>
                </a:extLst>
              </p:cNvPr>
              <p:cNvSpPr txBox="1"/>
              <p:nvPr/>
            </p:nvSpPr>
            <p:spPr>
              <a:xfrm>
                <a:off x="7838097" y="2841544"/>
                <a:ext cx="3095453" cy="959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∙3∙3∙3∙3</m:t>
                          </m:r>
                        </m:num>
                        <m:den>
                          <m:r>
                            <a:rPr lang="es-CL" sz="3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∙9∙9</m:t>
                          </m:r>
                        </m:den>
                      </m:f>
                      <m:r>
                        <a:rPr lang="es-C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CD7E067-E43F-477A-A00E-C2D350C59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097" y="2841544"/>
                <a:ext cx="3095453" cy="959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5E56CE7-528F-418A-876E-3C5037CDD069}"/>
                  </a:ext>
                </a:extLst>
              </p:cNvPr>
              <p:cNvSpPr txBox="1"/>
              <p:nvPr/>
            </p:nvSpPr>
            <p:spPr>
              <a:xfrm>
                <a:off x="10550727" y="2826473"/>
                <a:ext cx="1199143" cy="959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243</m:t>
                          </m:r>
                        </m:num>
                        <m:den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729</m:t>
                          </m:r>
                        </m:den>
                      </m:f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5E56CE7-528F-418A-876E-3C5037CDD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727" y="2826473"/>
                <a:ext cx="1199143" cy="959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1C079D-7911-4D53-8A4A-FD9A3A02FBE8}"/>
                  </a:ext>
                </a:extLst>
              </p:cNvPr>
              <p:cNvSpPr txBox="1"/>
              <p:nvPr/>
            </p:nvSpPr>
            <p:spPr>
              <a:xfrm>
                <a:off x="5152300" y="5054038"/>
                <a:ext cx="293207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s-C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∙10∙10∙10</m:t>
                      </m:r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1C079D-7911-4D53-8A4A-FD9A3A02F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00" y="5054038"/>
                <a:ext cx="2932076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85938F3C-C4BA-424E-A6CA-4FFB083E851E}"/>
                  </a:ext>
                </a:extLst>
              </p:cNvPr>
              <p:cNvSpPr txBox="1"/>
              <p:nvPr/>
            </p:nvSpPr>
            <p:spPr>
              <a:xfrm>
                <a:off x="5653870" y="5063430"/>
                <a:ext cx="609600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=10000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85938F3C-C4BA-424E-A6CA-4FFB083E8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870" y="5063430"/>
                <a:ext cx="609600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errar llave 24">
            <a:extLst>
              <a:ext uri="{FF2B5EF4-FFF2-40B4-BE49-F238E27FC236}">
                <a16:creationId xmlns:a16="http://schemas.microsoft.com/office/drawing/2014/main" id="{44293DCC-C311-4C40-84AB-64B1E367B272}"/>
              </a:ext>
            </a:extLst>
          </p:cNvPr>
          <p:cNvSpPr/>
          <p:nvPr/>
        </p:nvSpPr>
        <p:spPr>
          <a:xfrm rot="5400000">
            <a:off x="8784839" y="5082780"/>
            <a:ext cx="263237" cy="108808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5E46899-5ABF-4EB5-B07A-298EC9CF9F9D}"/>
              </a:ext>
            </a:extLst>
          </p:cNvPr>
          <p:cNvSpPr/>
          <p:nvPr/>
        </p:nvSpPr>
        <p:spPr>
          <a:xfrm>
            <a:off x="8114242" y="5808052"/>
            <a:ext cx="166351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4 ceros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4" grpId="0"/>
      <p:bldP spid="16" grpId="0"/>
      <p:bldP spid="18" grpId="0"/>
      <p:bldP spid="24" grpId="0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AAD0558-58E0-4788-97B1-C99664AF2266}"/>
                  </a:ext>
                </a:extLst>
              </p:cNvPr>
              <p:cNvSpPr txBox="1"/>
              <p:nvPr/>
            </p:nvSpPr>
            <p:spPr>
              <a:xfrm>
                <a:off x="955828" y="2463928"/>
                <a:ext cx="1068562" cy="965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s-CL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CL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sz="30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s-CL" sz="3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  <m:sup>
                          <m:r>
                            <a:rPr lang="es-CL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s-C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AAD0558-58E0-4788-97B1-C99664AF2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28" y="2463928"/>
                <a:ext cx="1068562" cy="9650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D7701E4D-F600-4E5A-89E3-1A967AD5CE1F}"/>
              </a:ext>
            </a:extLst>
          </p:cNvPr>
          <p:cNvSpPr/>
          <p:nvPr/>
        </p:nvSpPr>
        <p:spPr>
          <a:xfrm>
            <a:off x="550798" y="736842"/>
            <a:ext cx="1015303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Como siempre, si es posible se simplifica y mientras antes se realice mejor: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CF72956-64BB-4B90-965C-0A8A9484F57E}"/>
                  </a:ext>
                </a:extLst>
              </p:cNvPr>
              <p:cNvSpPr txBox="1"/>
              <p:nvPr/>
            </p:nvSpPr>
            <p:spPr>
              <a:xfrm>
                <a:off x="332708" y="2498429"/>
                <a:ext cx="6098146" cy="959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∙3∙3∙3∙3</m:t>
                          </m:r>
                        </m:num>
                        <m:den>
                          <m:r>
                            <a:rPr lang="es-CL" sz="3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∙9∙9</m:t>
                          </m:r>
                        </m:den>
                      </m:f>
                      <m:r>
                        <a:rPr lang="es-C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CF72956-64BB-4B90-965C-0A8A9484F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08" y="2498429"/>
                <a:ext cx="6098146" cy="959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5D25DCD-4040-477E-88BA-15C744D6FD14}"/>
                  </a:ext>
                </a:extLst>
              </p:cNvPr>
              <p:cNvSpPr txBox="1"/>
              <p:nvPr/>
            </p:nvSpPr>
            <p:spPr>
              <a:xfrm>
                <a:off x="4597755" y="2485550"/>
                <a:ext cx="1498245" cy="959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243</m:t>
                          </m:r>
                        </m:num>
                        <m:den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729</m:t>
                          </m:r>
                        </m:den>
                      </m:f>
                      <m:r>
                        <a:rPr lang="es-C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5D25DCD-4040-477E-88BA-15C744D6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755" y="2485550"/>
                <a:ext cx="1498245" cy="959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8734D6A-D631-47E1-94CF-BB796A21B8EB}"/>
                  </a:ext>
                </a:extLst>
              </p:cNvPr>
              <p:cNvSpPr txBox="1"/>
              <p:nvPr/>
            </p:nvSpPr>
            <p:spPr>
              <a:xfrm>
                <a:off x="5757930" y="2480025"/>
                <a:ext cx="1498245" cy="959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61</m:t>
                          </m:r>
                        </m:num>
                        <m:den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243</m:t>
                          </m:r>
                        </m:den>
                      </m:f>
                      <m:r>
                        <a:rPr lang="es-C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8734D6A-D631-47E1-94CF-BB796A21B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930" y="2480025"/>
                <a:ext cx="1498245" cy="959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96F7278C-92C9-4CD5-8A28-D03EC6494DEC}"/>
              </a:ext>
            </a:extLst>
          </p:cNvPr>
          <p:cNvSpPr txBox="1"/>
          <p:nvPr/>
        </p:nvSpPr>
        <p:spPr>
          <a:xfrm>
            <a:off x="5383908" y="2176388"/>
            <a:ext cx="9777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000" dirty="0">
                <a:solidFill>
                  <a:srgbClr val="FF0000"/>
                </a:solidFill>
              </a:rPr>
              <a:t>:3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F3DAD71-BD44-40CD-BA6A-92669ABC0FA8}"/>
                  </a:ext>
                </a:extLst>
              </p:cNvPr>
              <p:cNvSpPr txBox="1"/>
              <p:nvPr/>
            </p:nvSpPr>
            <p:spPr>
              <a:xfrm>
                <a:off x="2506290" y="4525382"/>
                <a:ext cx="3366478" cy="959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∙3∙3∙3∙3</m:t>
                          </m:r>
                        </m:num>
                        <m:den>
                          <m:r>
                            <a:rPr lang="es-CL" sz="3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∙9∙9</m:t>
                          </m:r>
                        </m:den>
                      </m:f>
                      <m:r>
                        <a:rPr lang="es-CL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F3DAD71-BD44-40CD-BA6A-92669ABC0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290" y="4525382"/>
                <a:ext cx="3366478" cy="959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A175F466-0491-47E8-8BFF-55BC50039E88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rot="16200000" flipH="1">
            <a:off x="3252022" y="3587874"/>
            <a:ext cx="1067267" cy="80774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B860D09-6234-4AB5-8CBB-B94D37FC4E8F}"/>
              </a:ext>
            </a:extLst>
          </p:cNvPr>
          <p:cNvCxnSpPr/>
          <p:nvPr/>
        </p:nvCxnSpPr>
        <p:spPr>
          <a:xfrm flipH="1">
            <a:off x="2871988" y="4597998"/>
            <a:ext cx="257578" cy="3299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DDAD37-9294-4313-9C36-DC43BCC62C44}"/>
              </a:ext>
            </a:extLst>
          </p:cNvPr>
          <p:cNvCxnSpPr/>
          <p:nvPr/>
        </p:nvCxnSpPr>
        <p:spPr>
          <a:xfrm flipH="1">
            <a:off x="3366475" y="4597997"/>
            <a:ext cx="257578" cy="3299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AD27CF3-57B5-46A0-9191-783D4BA3CA38}"/>
              </a:ext>
            </a:extLst>
          </p:cNvPr>
          <p:cNvCxnSpPr/>
          <p:nvPr/>
        </p:nvCxnSpPr>
        <p:spPr>
          <a:xfrm flipH="1">
            <a:off x="3381781" y="5152905"/>
            <a:ext cx="257578" cy="3299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475C34F-ABCE-4158-BEBB-F28F64397A22}"/>
              </a:ext>
            </a:extLst>
          </p:cNvPr>
          <p:cNvCxnSpPr/>
          <p:nvPr/>
        </p:nvCxnSpPr>
        <p:spPr>
          <a:xfrm flipH="1">
            <a:off x="4311720" y="4597996"/>
            <a:ext cx="257578" cy="3299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55AD641-0BE8-4744-897F-DEFC08E78360}"/>
              </a:ext>
            </a:extLst>
          </p:cNvPr>
          <p:cNvCxnSpPr/>
          <p:nvPr/>
        </p:nvCxnSpPr>
        <p:spPr>
          <a:xfrm flipH="1">
            <a:off x="3860962" y="5103715"/>
            <a:ext cx="257578" cy="3299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75CD5D3C-5E9D-4930-A079-768E478D852C}"/>
                  </a:ext>
                </a:extLst>
              </p:cNvPr>
              <p:cNvSpPr txBox="1"/>
              <p:nvPr/>
            </p:nvSpPr>
            <p:spPr>
              <a:xfrm>
                <a:off x="5360554" y="4526434"/>
                <a:ext cx="1498245" cy="959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s-CL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75CD5D3C-5E9D-4930-A079-768E478D8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54" y="4526434"/>
                <a:ext cx="1498245" cy="959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F8141BFB-FCC5-4A96-A3E0-477023794B91}"/>
                  </a:ext>
                </a:extLst>
              </p:cNvPr>
              <p:cNvSpPr txBox="1"/>
              <p:nvPr/>
            </p:nvSpPr>
            <p:spPr>
              <a:xfrm>
                <a:off x="6015197" y="4544838"/>
                <a:ext cx="1498245" cy="959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F8141BFB-FCC5-4A96-A3E0-477023794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197" y="4544838"/>
                <a:ext cx="1498245" cy="959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F6C57DEF-7489-498E-B91A-E6E99A495A37}"/>
              </a:ext>
            </a:extLst>
          </p:cNvPr>
          <p:cNvSpPr txBox="1"/>
          <p:nvPr/>
        </p:nvSpPr>
        <p:spPr>
          <a:xfrm>
            <a:off x="5969420" y="4267839"/>
            <a:ext cx="9777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000" dirty="0">
                <a:solidFill>
                  <a:srgbClr val="FF0000"/>
                </a:solidFill>
              </a:rPr>
              <a:t>:3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C0176C4-5787-40A4-9550-9A14C45316DB}"/>
              </a:ext>
            </a:extLst>
          </p:cNvPr>
          <p:cNvSpPr txBox="1"/>
          <p:nvPr/>
        </p:nvSpPr>
        <p:spPr>
          <a:xfrm>
            <a:off x="6409120" y="2185776"/>
            <a:ext cx="9777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000" dirty="0">
                <a:solidFill>
                  <a:srgbClr val="FF0000"/>
                </a:solidFill>
              </a:rPr>
              <a:t>:61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8644AAE6-BF17-4AD1-9A23-ABACF35D6D31}"/>
                  </a:ext>
                </a:extLst>
              </p:cNvPr>
              <p:cNvSpPr txBox="1"/>
              <p:nvPr/>
            </p:nvSpPr>
            <p:spPr>
              <a:xfrm>
                <a:off x="6554544" y="2480025"/>
                <a:ext cx="1498245" cy="959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CL" sz="3000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8644AAE6-BF17-4AD1-9A23-ABACF35D6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544" y="2480025"/>
                <a:ext cx="1498245" cy="9596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A0B710F-F45F-43F0-8EEB-477265207FE6}"/>
              </a:ext>
            </a:extLst>
          </p:cNvPr>
          <p:cNvCxnSpPr/>
          <p:nvPr/>
        </p:nvCxnSpPr>
        <p:spPr>
          <a:xfrm flipH="1">
            <a:off x="3839097" y="4559148"/>
            <a:ext cx="257578" cy="3299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E222E9D-6BA8-40D5-B0B0-30C0F2FF3D9A}"/>
              </a:ext>
            </a:extLst>
          </p:cNvPr>
          <p:cNvSpPr/>
          <p:nvPr/>
        </p:nvSpPr>
        <p:spPr>
          <a:xfrm>
            <a:off x="8395824" y="4720582"/>
            <a:ext cx="23080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Mucho más simple!!!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0" grpId="0"/>
      <p:bldP spid="11" grpId="0"/>
      <p:bldP spid="22" grpId="0"/>
      <p:bldP spid="23" grpId="0"/>
      <p:bldP spid="24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96811C2-073A-494B-A66E-0CBF9512ABBA}"/>
              </a:ext>
            </a:extLst>
          </p:cNvPr>
          <p:cNvSpPr/>
          <p:nvPr/>
        </p:nvSpPr>
        <p:spPr>
          <a:xfrm>
            <a:off x="513900" y="374605"/>
            <a:ext cx="556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Reglas Generales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Wingdings" panose="05000000000000000000" pitchFamily="2" charset="2"/>
              </a:rPr>
              <a:t>: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2765567-8998-4D6B-A526-0232BA2E4549}"/>
              </a:ext>
            </a:extLst>
          </p:cNvPr>
          <p:cNvSpPr/>
          <p:nvPr/>
        </p:nvSpPr>
        <p:spPr>
          <a:xfrm>
            <a:off x="743981" y="1279805"/>
            <a:ext cx="65325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No se puede voltear base con exponente, resultado distinto.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35BC3B-C8A6-487B-965A-F05E260EFF09}"/>
              </a:ext>
            </a:extLst>
          </p:cNvPr>
          <p:cNvSpPr txBox="1"/>
          <p:nvPr/>
        </p:nvSpPr>
        <p:spPr>
          <a:xfrm>
            <a:off x="743981" y="2203135"/>
            <a:ext cx="60981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 se puede multiplicar base por exponente, resultado distinto.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321468-930D-4602-9A11-D9973277C577}"/>
              </a:ext>
            </a:extLst>
          </p:cNvPr>
          <p:cNvSpPr txBox="1"/>
          <p:nvPr/>
        </p:nvSpPr>
        <p:spPr>
          <a:xfrm>
            <a:off x="743981" y="3200110"/>
            <a:ext cx="60981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Toda potencia con base cero, resultado cero.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A2229B-A761-4B31-BED4-1BCCE275443E}"/>
              </a:ext>
            </a:extLst>
          </p:cNvPr>
          <p:cNvSpPr txBox="1"/>
          <p:nvPr/>
        </p:nvSpPr>
        <p:spPr>
          <a:xfrm>
            <a:off x="743981" y="3809120"/>
            <a:ext cx="60981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Toda potencia con base uno, resultado uno.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0771A0-45CD-4924-85F4-3DA0A8A7FA2B}"/>
              </a:ext>
            </a:extLst>
          </p:cNvPr>
          <p:cNvSpPr txBox="1"/>
          <p:nvPr/>
        </p:nvSpPr>
        <p:spPr>
          <a:xfrm>
            <a:off x="743981" y="5030384"/>
            <a:ext cx="60981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Todo exponente cero da resultado uno.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C2E1225-9B92-4EEC-A591-A72548D1A0CE}"/>
              </a:ext>
            </a:extLst>
          </p:cNvPr>
          <p:cNvSpPr txBox="1"/>
          <p:nvPr/>
        </p:nvSpPr>
        <p:spPr>
          <a:xfrm>
            <a:off x="743981" y="5809677"/>
            <a:ext cx="60981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Toda exponente uno da resultado el valor base.</a:t>
            </a:r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AEEFD9D3-3628-485E-B877-977D5EEBFDCA}"/>
              </a:ext>
            </a:extLst>
          </p:cNvPr>
          <p:cNvSpPr/>
          <p:nvPr/>
        </p:nvSpPr>
        <p:spPr>
          <a:xfrm>
            <a:off x="7160654" y="1220661"/>
            <a:ext cx="1081825" cy="414955"/>
          </a:xfrm>
          <a:prstGeom prst="rightArrow">
            <a:avLst>
              <a:gd name="adj1" fmla="val 37585"/>
              <a:gd name="adj2" fmla="val 8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D30FE4AA-51A8-48C5-A107-3532597543A8}"/>
              </a:ext>
            </a:extLst>
          </p:cNvPr>
          <p:cNvSpPr/>
          <p:nvPr/>
        </p:nvSpPr>
        <p:spPr>
          <a:xfrm>
            <a:off x="7160653" y="2233027"/>
            <a:ext cx="1081825" cy="414955"/>
          </a:xfrm>
          <a:prstGeom prst="rightArrow">
            <a:avLst>
              <a:gd name="adj1" fmla="val 37585"/>
              <a:gd name="adj2" fmla="val 8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B795A3A7-F723-48E7-A76E-BF82FEB7B290}"/>
              </a:ext>
            </a:extLst>
          </p:cNvPr>
          <p:cNvSpPr/>
          <p:nvPr/>
        </p:nvSpPr>
        <p:spPr>
          <a:xfrm>
            <a:off x="7160653" y="3223541"/>
            <a:ext cx="1081825" cy="414955"/>
          </a:xfrm>
          <a:prstGeom prst="rightArrow">
            <a:avLst>
              <a:gd name="adj1" fmla="val 37585"/>
              <a:gd name="adj2" fmla="val 8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3E8EE673-6B05-4499-AD1A-25D5DDBE485A}"/>
              </a:ext>
            </a:extLst>
          </p:cNvPr>
          <p:cNvSpPr/>
          <p:nvPr/>
        </p:nvSpPr>
        <p:spPr>
          <a:xfrm>
            <a:off x="7160654" y="4104995"/>
            <a:ext cx="1081825" cy="414955"/>
          </a:xfrm>
          <a:prstGeom prst="rightArrow">
            <a:avLst>
              <a:gd name="adj1" fmla="val 37585"/>
              <a:gd name="adj2" fmla="val 8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A9F12ADD-0285-405F-978E-F5A9DF1CF505}"/>
              </a:ext>
            </a:extLst>
          </p:cNvPr>
          <p:cNvSpPr/>
          <p:nvPr/>
        </p:nvSpPr>
        <p:spPr>
          <a:xfrm>
            <a:off x="7160653" y="5117361"/>
            <a:ext cx="1081825" cy="414955"/>
          </a:xfrm>
          <a:prstGeom prst="rightArrow">
            <a:avLst>
              <a:gd name="adj1" fmla="val 37585"/>
              <a:gd name="adj2" fmla="val 8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C3BDD2DC-F68A-41E5-8406-A4AC617DA0AD}"/>
              </a:ext>
            </a:extLst>
          </p:cNvPr>
          <p:cNvSpPr/>
          <p:nvPr/>
        </p:nvSpPr>
        <p:spPr>
          <a:xfrm>
            <a:off x="7160653" y="6107875"/>
            <a:ext cx="1081825" cy="414955"/>
          </a:xfrm>
          <a:prstGeom prst="rightArrow">
            <a:avLst>
              <a:gd name="adj1" fmla="val 37585"/>
              <a:gd name="adj2" fmla="val 8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FAE524B-70F4-4579-9A83-882D4E5AF83A}"/>
                  </a:ext>
                </a:extLst>
              </p:cNvPr>
              <p:cNvSpPr/>
              <p:nvPr/>
            </p:nvSpPr>
            <p:spPr>
              <a:xfrm>
                <a:off x="8242478" y="1033222"/>
                <a:ext cx="3722711" cy="7898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s-ES" sz="22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𝟏𝟐𝟓</m:t>
                      </m:r>
                    </m:oMath>
                  </m:oMathPara>
                </a14:m>
                <a:endParaRPr lang="es-CL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2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2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s-CL" sz="22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𝟐𝟒𝟑</m:t>
                      </m:r>
                    </m:oMath>
                  </m:oMathPara>
                </a14:m>
                <a:endParaRPr lang="es-ES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FAE524B-70F4-4579-9A83-882D4E5AF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78" y="1033222"/>
                <a:ext cx="3722711" cy="789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4B4E8DFE-9E45-430B-A7E5-10FA8351ADC6}"/>
                  </a:ext>
                </a:extLst>
              </p:cNvPr>
              <p:cNvSpPr/>
              <p:nvPr/>
            </p:nvSpPr>
            <p:spPr>
              <a:xfrm>
                <a:off x="8242478" y="2038951"/>
                <a:ext cx="3722711" cy="8061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s-ES" sz="22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𝟏𝟐𝟓</m:t>
                      </m:r>
                    </m:oMath>
                  </m:oMathPara>
                </a14:m>
                <a:endParaRPr lang="es-CL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s-ES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4B4E8DFE-9E45-430B-A7E5-10FA8351A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78" y="2038951"/>
                <a:ext cx="3722711" cy="806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930A4609-DF6F-4559-8011-8034FA66F5EF}"/>
                  </a:ext>
                </a:extLst>
              </p:cNvPr>
              <p:cNvSpPr/>
              <p:nvPr/>
            </p:nvSpPr>
            <p:spPr>
              <a:xfrm>
                <a:off x="8242478" y="3204997"/>
                <a:ext cx="3722711" cy="4385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ES" sz="2200" b="1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s-CL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930A4609-DF6F-4559-8011-8034FA66F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78" y="3204997"/>
                <a:ext cx="3722711" cy="438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12C5C6E5-3319-4614-B2A6-4C43E81078DA}"/>
                  </a:ext>
                </a:extLst>
              </p:cNvPr>
              <p:cNvSpPr/>
              <p:nvPr/>
            </p:nvSpPr>
            <p:spPr>
              <a:xfrm>
                <a:off x="8242478" y="3965023"/>
                <a:ext cx="3722711" cy="77713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CL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12C5C6E5-3319-4614-B2A6-4C43E8107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78" y="3965023"/>
                <a:ext cx="3722711" cy="777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552EA682-C4C6-4CEB-ACA2-73BE1658F927}"/>
                  </a:ext>
                </a:extLst>
              </p:cNvPr>
              <p:cNvSpPr/>
              <p:nvPr/>
            </p:nvSpPr>
            <p:spPr>
              <a:xfrm>
                <a:off x="8242478" y="5117361"/>
                <a:ext cx="3722711" cy="4385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𝟏𝟐𝟑</m:t>
                          </m:r>
                        </m:e>
                        <m:sup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CL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552EA682-C4C6-4CEB-ACA2-73BE1658F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78" y="5117361"/>
                <a:ext cx="3722711" cy="4385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56B4E0C6-7E60-4D81-9910-EE3B20F13541}"/>
                  </a:ext>
                </a:extLst>
              </p:cNvPr>
              <p:cNvSpPr/>
              <p:nvPr/>
            </p:nvSpPr>
            <p:spPr>
              <a:xfrm>
                <a:off x="8242477" y="6086344"/>
                <a:ext cx="3722711" cy="4385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𝟖𝟒𝟗𝟒𝟖𝟔</m:t>
                          </m:r>
                        </m:e>
                        <m:sup>
                          <m:r>
                            <a:rPr lang="es-CL" sz="22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s-CL" sz="2200" b="1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200" b="1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𝟖𝟒𝟗𝟒𝟖𝟔</m:t>
                      </m:r>
                    </m:oMath>
                  </m:oMathPara>
                </a14:m>
                <a:endParaRPr lang="es-CL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56B4E0C6-7E60-4D81-9910-EE3B20F135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77" y="6086344"/>
                <a:ext cx="3722711" cy="4385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5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7" grpId="0"/>
      <p:bldP spid="21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3D535FF-7869-4490-9EFF-98156391679A}"/>
              </a:ext>
            </a:extLst>
          </p:cNvPr>
          <p:cNvSpPr/>
          <p:nvPr/>
        </p:nvSpPr>
        <p:spPr>
          <a:xfrm>
            <a:off x="556776" y="374605"/>
            <a:ext cx="10572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Potencias en Ejercicios Combinados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Wingdings" panose="05000000000000000000" pitchFamily="2" charset="2"/>
              </a:rPr>
              <a:t>: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3CB477E-A774-411B-9674-F25E81857080}"/>
              </a:ext>
            </a:extLst>
          </p:cNvPr>
          <p:cNvSpPr/>
          <p:nvPr/>
        </p:nvSpPr>
        <p:spPr>
          <a:xfrm>
            <a:off x="3482855" y="1355265"/>
            <a:ext cx="117211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</a:t>
            </a:r>
          </a:p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</a:t>
            </a:r>
          </a:p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</a:t>
            </a:r>
          </a:p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344B71D-072C-4CED-AAEA-5211F15B5453}"/>
              </a:ext>
            </a:extLst>
          </p:cNvPr>
          <p:cNvSpPr/>
          <p:nvPr/>
        </p:nvSpPr>
        <p:spPr>
          <a:xfrm>
            <a:off x="4968725" y="1405082"/>
            <a:ext cx="420179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Paréntesis 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Potencias</a:t>
            </a:r>
          </a:p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Multiplicación</a:t>
            </a:r>
          </a:p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División</a:t>
            </a:r>
          </a:p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Adición</a:t>
            </a:r>
          </a:p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Sustracción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AE48F189-FB9C-4834-A784-4B8DBED124C5}"/>
              </a:ext>
            </a:extLst>
          </p:cNvPr>
          <p:cNvSpPr/>
          <p:nvPr/>
        </p:nvSpPr>
        <p:spPr>
          <a:xfrm>
            <a:off x="2941982" y="3154017"/>
            <a:ext cx="371061" cy="15505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962BC298-ABD0-4656-8EB9-D272FBE7DFC4}"/>
              </a:ext>
            </a:extLst>
          </p:cNvPr>
          <p:cNvSpPr/>
          <p:nvPr/>
        </p:nvSpPr>
        <p:spPr>
          <a:xfrm>
            <a:off x="2941981" y="4883073"/>
            <a:ext cx="371061" cy="15505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3B4AA6-EA11-4E29-B34E-2F87311E9721}"/>
              </a:ext>
            </a:extLst>
          </p:cNvPr>
          <p:cNvSpPr txBox="1"/>
          <p:nvPr/>
        </p:nvSpPr>
        <p:spPr>
          <a:xfrm>
            <a:off x="425926" y="3340423"/>
            <a:ext cx="28208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Igual importancia, resolver por </a:t>
            </a:r>
            <a:r>
              <a:rPr kumimoji="0" lang="es-ES" sz="2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aparci</a:t>
            </a:r>
            <a:r>
              <a:rPr lang="es-ES" sz="2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omic Sans MS" panose="030F0702030302020204" pitchFamily="66" charset="0"/>
              </a:rPr>
              <a:t>ón</a:t>
            </a:r>
            <a:r>
              <a:rPr kumimoji="0" lang="es-ES" sz="2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64BA3E-2D50-4CD5-84F2-14E2791EBC16}"/>
              </a:ext>
            </a:extLst>
          </p:cNvPr>
          <p:cNvSpPr txBox="1"/>
          <p:nvPr/>
        </p:nvSpPr>
        <p:spPr>
          <a:xfrm>
            <a:off x="503605" y="5161369"/>
            <a:ext cx="28208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Igual importancia, resolver por </a:t>
            </a:r>
            <a:r>
              <a:rPr kumimoji="0" lang="es-ES" sz="2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aparci</a:t>
            </a:r>
            <a:r>
              <a:rPr lang="es-ES" sz="2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omic Sans MS" panose="030F0702030302020204" pitchFamily="66" charset="0"/>
              </a:rPr>
              <a:t>ón</a:t>
            </a:r>
            <a:r>
              <a:rPr kumimoji="0" lang="es-ES" sz="2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1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7" grpId="0" animBg="1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59F6195-13B0-465C-80ED-04DD1CDCB11F}"/>
              </a:ext>
            </a:extLst>
          </p:cNvPr>
          <p:cNvSpPr/>
          <p:nvPr/>
        </p:nvSpPr>
        <p:spPr>
          <a:xfrm>
            <a:off x="570028" y="122814"/>
            <a:ext cx="10572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Potencias en Ejercicios Combinados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Wingdings" panose="05000000000000000000" pitchFamily="2" charset="2"/>
              </a:rPr>
              <a:t>: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858CDF9-782F-4435-B76D-74F49C4E8E48}"/>
                  </a:ext>
                </a:extLst>
              </p:cNvPr>
              <p:cNvSpPr txBox="1"/>
              <p:nvPr/>
            </p:nvSpPr>
            <p:spPr>
              <a:xfrm>
                <a:off x="1313818" y="1061049"/>
                <a:ext cx="8492787" cy="933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s-ES" sz="40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s-ES" sz="4000" b="1" i="1" u="none" strike="noStrike" kern="1200" cap="none" spc="0" normalizeH="0" baseline="0" noProof="0" smtClean="0">
                                  <a:ln w="9525">
                                    <a:solidFill>
                                      <a:prstClr val="white"/>
                                    </a:solidFill>
                                    <a:prstDash val="solid"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12700" dist="38100" dir="2700000" algn="tl" rotWithShape="0">
                                      <a:prstClr val="white">
                                        <a:lumMod val="5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s-CL" sz="4000" b="1" i="1" u="none" strike="noStrike" kern="1200" cap="none" spc="0" normalizeH="0" baseline="0" noProof="0" smtClean="0">
                                  <a:ln w="9525">
                                    <a:solidFill>
                                      <a:prstClr val="white"/>
                                    </a:solidFill>
                                    <a:prstDash val="solid"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12700" dist="38100" dir="2700000" algn="tl" rotWithShape="0">
                                      <a:prstClr val="white">
                                        <a:lumMod val="5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kumimoji="0" lang="es-CL" sz="4000" b="1" i="1" u="none" strike="noStrike" kern="1200" cap="none" spc="0" normalizeH="0" baseline="0" noProof="0" smtClean="0">
                                  <a:ln w="9525">
                                    <a:solidFill>
                                      <a:prstClr val="white"/>
                                    </a:solidFill>
                                    <a:prstDash val="solid"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12700" dist="38100" dir="2700000" algn="tl" rotWithShape="0">
                                      <a:prstClr val="white">
                                        <a:lumMod val="5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kumimoji="0" lang="es-CL" sz="40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s-CL" sz="40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s-CL" sz="40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s-CL" sz="4000" b="1" i="1" u="none" strike="noStrike" kern="1200" cap="none" spc="0" normalizeH="0" baseline="0" noProof="0" smtClean="0">
                                  <a:ln w="9525">
                                    <a:solidFill>
                                      <a:prstClr val="white"/>
                                    </a:solidFill>
                                    <a:prstDash val="solid"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12700" dist="38100" dir="2700000" algn="tl" rotWithShape="0">
                                      <a:prstClr val="white">
                                        <a:lumMod val="5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s-CL" sz="4000" b="1" i="1" u="none" strike="noStrike" kern="1200" cap="none" spc="0" normalizeH="0" baseline="0" noProof="0" smtClean="0">
                                  <a:ln w="9525">
                                    <a:solidFill>
                                      <a:prstClr val="white"/>
                                    </a:solidFill>
                                    <a:prstDash val="solid"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12700" dist="38100" dir="2700000" algn="tl" rotWithShape="0">
                                      <a:prstClr val="white">
                                        <a:lumMod val="5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𝟐𝟗</m:t>
                              </m:r>
                              <m:r>
                                <a:rPr kumimoji="0" lang="es-CL" sz="4000" b="1" i="1" u="none" strike="noStrike" kern="1200" cap="none" spc="0" normalizeH="0" baseline="0" noProof="0" smtClean="0">
                                  <a:ln w="9525">
                                    <a:solidFill>
                                      <a:prstClr val="white"/>
                                    </a:solidFill>
                                    <a:prstDash val="solid"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12700" dist="38100" dir="2700000" algn="tl" rotWithShape="0">
                                      <a:prstClr val="white">
                                        <a:lumMod val="5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s-CL" sz="40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CL" sz="40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s-CL" sz="4000" b="1" i="1" u="none" strike="noStrike" kern="1200" cap="none" spc="0" normalizeH="0" baseline="0" noProof="0" smtClean="0">
                                      <a:ln w="9525">
                                        <a:solidFill>
                                          <a:prstClr val="white"/>
                                        </a:solidFill>
                                        <a:prstDash val="solid"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12700" dist="38100" dir="2700000" algn="tl" rotWithShape="0">
                                          <a:prstClr val="white">
                                            <a:lumMod val="5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s-CL" sz="40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kumimoji="0" lang="es-CL" sz="40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s-CL" sz="40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kumimoji="0" lang="es-CL" sz="40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858CDF9-782F-4435-B76D-74F49C4E8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18" y="1061049"/>
                <a:ext cx="8492787" cy="933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errar llave 5">
            <a:extLst>
              <a:ext uri="{FF2B5EF4-FFF2-40B4-BE49-F238E27FC236}">
                <a16:creationId xmlns:a16="http://schemas.microsoft.com/office/drawing/2014/main" id="{0CB286E4-D0FD-4C2F-A4A8-08872F18592D}"/>
              </a:ext>
            </a:extLst>
          </p:cNvPr>
          <p:cNvSpPr/>
          <p:nvPr/>
        </p:nvSpPr>
        <p:spPr>
          <a:xfrm rot="5400000">
            <a:off x="3479611" y="2402101"/>
            <a:ext cx="404005" cy="186026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59932BF-A7B6-4F98-91CC-3A6D5EFE88BD}"/>
              </a:ext>
            </a:extLst>
          </p:cNvPr>
          <p:cNvCxnSpPr/>
          <p:nvPr/>
        </p:nvCxnSpPr>
        <p:spPr>
          <a:xfrm>
            <a:off x="2928730" y="1994638"/>
            <a:ext cx="0" cy="404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E54B057-8568-4570-B240-E357E66346C1}"/>
              </a:ext>
            </a:extLst>
          </p:cNvPr>
          <p:cNvCxnSpPr/>
          <p:nvPr/>
        </p:nvCxnSpPr>
        <p:spPr>
          <a:xfrm>
            <a:off x="6970643" y="1994638"/>
            <a:ext cx="0" cy="404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819D847-FCF7-471C-9B80-87D600F1CEC1}"/>
              </a:ext>
            </a:extLst>
          </p:cNvPr>
          <p:cNvCxnSpPr/>
          <p:nvPr/>
        </p:nvCxnSpPr>
        <p:spPr>
          <a:xfrm>
            <a:off x="8428382" y="1994637"/>
            <a:ext cx="0" cy="404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6F17DCFD-51DB-453F-AC07-32F4F921FE61}"/>
              </a:ext>
            </a:extLst>
          </p:cNvPr>
          <p:cNvSpPr/>
          <p:nvPr/>
        </p:nvSpPr>
        <p:spPr>
          <a:xfrm rot="5400000">
            <a:off x="6288339" y="2429388"/>
            <a:ext cx="404005" cy="186026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E468D07-2BAC-465A-902B-6F210C083C09}"/>
              </a:ext>
            </a:extLst>
          </p:cNvPr>
          <p:cNvCxnSpPr/>
          <p:nvPr/>
        </p:nvCxnSpPr>
        <p:spPr>
          <a:xfrm>
            <a:off x="6490341" y="4314638"/>
            <a:ext cx="0" cy="404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6B47C3DB-40A5-4B6D-9182-9E7A5AB42894}"/>
              </a:ext>
            </a:extLst>
          </p:cNvPr>
          <p:cNvSpPr/>
          <p:nvPr/>
        </p:nvSpPr>
        <p:spPr>
          <a:xfrm rot="5400000">
            <a:off x="7036163" y="4410960"/>
            <a:ext cx="404005" cy="186026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722F75D-106A-4FF4-B701-DEB7AD58FBA3}"/>
                  </a:ext>
                </a:extLst>
              </p:cNvPr>
              <p:cNvSpPr txBox="1"/>
              <p:nvPr/>
            </p:nvSpPr>
            <p:spPr>
              <a:xfrm>
                <a:off x="2121276" y="2449630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𝟐𝟓𝟔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722F75D-106A-4FF4-B701-DEB7AD58F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276" y="2449630"/>
                <a:ext cx="161490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764A430-BA15-4CDA-AC89-0373FDD6B22B}"/>
                  </a:ext>
                </a:extLst>
              </p:cNvPr>
              <p:cNvSpPr txBox="1"/>
              <p:nvPr/>
            </p:nvSpPr>
            <p:spPr>
              <a:xfrm>
                <a:off x="6163189" y="2415908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764A430-BA15-4CDA-AC89-0373FDD6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189" y="2415908"/>
                <a:ext cx="161490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E31B9AA-F9B8-416C-A225-F32FABCFF878}"/>
                  </a:ext>
                </a:extLst>
              </p:cNvPr>
              <p:cNvSpPr txBox="1"/>
              <p:nvPr/>
            </p:nvSpPr>
            <p:spPr>
              <a:xfrm>
                <a:off x="7620928" y="2398642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E31B9AA-F9B8-416C-A225-F32FABCFF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928" y="2398642"/>
                <a:ext cx="161490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4856CDF-E9AF-475F-9113-D4F4C640CAE1}"/>
                  </a:ext>
                </a:extLst>
              </p:cNvPr>
              <p:cNvSpPr txBox="1"/>
              <p:nvPr/>
            </p:nvSpPr>
            <p:spPr>
              <a:xfrm>
                <a:off x="3334778" y="2449630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4856CDF-E9AF-475F-9113-D4F4C640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778" y="2449630"/>
                <a:ext cx="161490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C316B96-FB6E-44DE-9BED-E9196E9AEC7A}"/>
                  </a:ext>
                </a:extLst>
              </p:cNvPr>
              <p:cNvSpPr txBox="1"/>
              <p:nvPr/>
            </p:nvSpPr>
            <p:spPr>
              <a:xfrm>
                <a:off x="5090697" y="2433173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𝟐𝟗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C316B96-FB6E-44DE-9BED-E9196E9AE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97" y="2433173"/>
                <a:ext cx="1614908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E839CE95-A877-4999-B032-8DEC35DDE22A}"/>
                  </a:ext>
                </a:extLst>
              </p:cNvPr>
              <p:cNvSpPr txBox="1"/>
              <p:nvPr/>
            </p:nvSpPr>
            <p:spPr>
              <a:xfrm>
                <a:off x="1937144" y="2396850"/>
                <a:ext cx="687554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s-CL" sz="4000" b="1" i="1" u="none" strike="noStrike" kern="1200" cap="none" spc="0" normalizeH="0" baseline="0" noProof="0" smtClean="0">
                            <a:ln w="9525">
                              <a:solidFill>
                                <a:prstClr val="white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outerShdw blurRad="12700" dist="38100" dir="2700000" algn="tl" rotWithShape="0">
                                <a:prstClr val="white">
                                  <a:lumMod val="5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s-CL" sz="4000" b="1" i="1" u="none" strike="noStrike" kern="1200" cap="none" spc="0" normalizeH="0" baseline="0" noProof="0" smtClean="0">
                            <a:ln w="9525">
                              <a:solidFill>
                                <a:prstClr val="white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outerShdw blurRad="12700" dist="38100" dir="2700000" algn="tl" rotWithShape="0">
                                <a:prstClr val="white">
                                  <a:lumMod val="5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           +      </m:t>
                        </m:r>
                      </m:e>
                    </m:d>
                    <m:r>
                      <a:rPr kumimoji="0" lang="es-CL" sz="4000" b="1" i="1" u="none" strike="noStrike" kern="1200" cap="none" spc="0" normalizeH="0" baseline="0" noProof="0" smtClean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kumimoji="0" lang="es-CL" sz="4000" b="1" i="1" u="none" strike="noStrike" kern="1200" cap="none" spc="0" normalizeH="0" baseline="0" noProof="0" smtClean="0">
                            <a:ln w="9525">
                              <a:solidFill>
                                <a:prstClr val="white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outerShdw blurRad="12700" dist="38100" dir="2700000" algn="tl" rotWithShape="0">
                                <a:prstClr val="white">
                                  <a:lumMod val="5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s-CL" sz="4000" b="1" i="1" u="none" strike="noStrike" kern="1200" cap="none" spc="0" normalizeH="0" baseline="0" noProof="0" smtClean="0">
                            <a:ln w="9525">
                              <a:solidFill>
                                <a:prstClr val="white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outerShdw blurRad="12700" dist="38100" dir="2700000" algn="tl" rotWithShape="0">
                                <a:prstClr val="white">
                                  <a:lumMod val="5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      −      </m:t>
                        </m:r>
                      </m:e>
                    </m:d>
                    <m:r>
                      <a:rPr kumimoji="0" lang="es-CL" sz="4000" b="1" i="1" u="none" strike="noStrike" kern="1200" cap="none" spc="0" normalizeH="0" baseline="0" noProof="0" smtClean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s-CL" sz="4000" b="1" i="1" u="none" strike="noStrike" kern="1200" cap="none" spc="0" normalizeH="0" baseline="0" noProof="0" smtClean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kumimoji="0" lang="es-E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prstClr val="black"/>
                    </a:solidFill>
                    <a:effectLst>
                      <a:outerShdw blurRad="12700" dist="38100" dir="2700000" algn="tl" rotWithShape="0">
                        <a:prstClr val="white">
                          <a:lumMod val="50000"/>
                        </a:prstClr>
                      </a:outerShdw>
                    </a:effectLst>
                    <a:uLnTx/>
                    <a:uFillTx/>
                    <a:latin typeface="Comic Sans MS" panose="030F0702030302020204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E839CE95-A877-4999-B032-8DEC35DDE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144" y="2396850"/>
                <a:ext cx="687554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AAA63455-D994-45AA-8CD2-B4E4F90BE989}"/>
                  </a:ext>
                </a:extLst>
              </p:cNvPr>
              <p:cNvSpPr txBox="1"/>
              <p:nvPr/>
            </p:nvSpPr>
            <p:spPr>
              <a:xfrm>
                <a:off x="2832863" y="3634560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𝟐𝟔𝟔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AAA63455-D994-45AA-8CD2-B4E4F90BE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863" y="3634560"/>
                <a:ext cx="161490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7CFDCE2-4AD4-45A6-9067-7CF25815AC35}"/>
                  </a:ext>
                </a:extLst>
              </p:cNvPr>
              <p:cNvSpPr txBox="1"/>
              <p:nvPr/>
            </p:nvSpPr>
            <p:spPr>
              <a:xfrm>
                <a:off x="5682887" y="3583669"/>
                <a:ext cx="1614908" cy="730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s-CL" sz="40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s-CL" sz="40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kumimoji="0" lang="es-CL" sz="4000" b="1" i="1" u="none" strike="noStrike" kern="1200" cap="none" spc="0" normalizeH="0" baseline="0" noProof="0" smtClean="0">
                              <a:ln w="9525">
                                <a:solidFill>
                                  <a:prstClr val="white"/>
                                </a:solidFill>
                                <a:prstDash val="solid"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12700" dist="38100" dir="2700000" algn="tl" rotWithShape="0">
                                  <a:prstClr val="white">
                                    <a:lumMod val="5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7CFDCE2-4AD4-45A6-9067-7CF25815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887" y="3583669"/>
                <a:ext cx="1614908" cy="7309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03250C07-9021-4CAF-8119-A7FC5A07AD5B}"/>
                  </a:ext>
                </a:extLst>
              </p:cNvPr>
              <p:cNvSpPr txBox="1"/>
              <p:nvPr/>
            </p:nvSpPr>
            <p:spPr>
              <a:xfrm>
                <a:off x="6792972" y="2258357"/>
                <a:ext cx="161490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3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0" lang="es-ES" sz="3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03250C07-9021-4CAF-8119-A7FC5A0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972" y="2258357"/>
                <a:ext cx="1614908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22BC126E-F87B-4B94-91A5-72417703CFCE}"/>
                  </a:ext>
                </a:extLst>
              </p:cNvPr>
              <p:cNvSpPr txBox="1"/>
              <p:nvPr/>
            </p:nvSpPr>
            <p:spPr>
              <a:xfrm>
                <a:off x="6641381" y="3605816"/>
                <a:ext cx="1614908" cy="730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22BC126E-F87B-4B94-91A5-72417703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81" y="3605816"/>
                <a:ext cx="1614908" cy="7309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64B8CE7-3D07-49CF-92A0-3C6D5CCFD6DB}"/>
                  </a:ext>
                </a:extLst>
              </p:cNvPr>
              <p:cNvSpPr txBox="1"/>
              <p:nvPr/>
            </p:nvSpPr>
            <p:spPr>
              <a:xfrm>
                <a:off x="4396186" y="3578321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64B8CE7-3D07-49CF-92A0-3C6D5CCFD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186" y="3578321"/>
                <a:ext cx="161490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61D7389-FBCA-4DD9-92C9-186935CFF99A}"/>
                  </a:ext>
                </a:extLst>
              </p:cNvPr>
              <p:cNvSpPr txBox="1"/>
              <p:nvPr/>
            </p:nvSpPr>
            <p:spPr>
              <a:xfrm>
                <a:off x="2917769" y="4642332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𝟐𝟔𝟔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61D7389-FBCA-4DD9-92C9-186935CFF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769" y="4642332"/>
                <a:ext cx="161490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1EAE8A9-001C-4A13-8705-26272B2A3113}"/>
                  </a:ext>
                </a:extLst>
              </p:cNvPr>
              <p:cNvSpPr txBox="1"/>
              <p:nvPr/>
            </p:nvSpPr>
            <p:spPr>
              <a:xfrm>
                <a:off x="4481092" y="4586093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1EAE8A9-001C-4A13-8705-26272B2A3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92" y="4586093"/>
                <a:ext cx="161490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07E77A34-5771-4670-B54F-EDE3E4008754}"/>
                  </a:ext>
                </a:extLst>
              </p:cNvPr>
              <p:cNvSpPr txBox="1"/>
              <p:nvPr/>
            </p:nvSpPr>
            <p:spPr>
              <a:xfrm>
                <a:off x="7539050" y="4543397"/>
                <a:ext cx="1614908" cy="730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07E77A34-5771-4670-B54F-EDE3E4008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050" y="4543397"/>
                <a:ext cx="1614908" cy="7309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A5C0075-D9C5-45AC-86E6-20551A3010F0}"/>
                  </a:ext>
                </a:extLst>
              </p:cNvPr>
              <p:cNvSpPr txBox="1"/>
              <p:nvPr/>
            </p:nvSpPr>
            <p:spPr>
              <a:xfrm>
                <a:off x="6628249" y="4531479"/>
                <a:ext cx="1614908" cy="730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A5C0075-D9C5-45AC-86E6-20551A30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249" y="4531479"/>
                <a:ext cx="1614908" cy="73096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C21D7E43-35C1-488A-8717-EA294FE268D9}"/>
                  </a:ext>
                </a:extLst>
              </p:cNvPr>
              <p:cNvSpPr txBox="1"/>
              <p:nvPr/>
            </p:nvSpPr>
            <p:spPr>
              <a:xfrm>
                <a:off x="5500580" y="4602788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C21D7E43-35C1-488A-8717-EA294FE26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580" y="4602788"/>
                <a:ext cx="1614908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8309F4CD-20B9-4017-9A63-CAE48E4AC64C}"/>
                  </a:ext>
                </a:extLst>
              </p:cNvPr>
              <p:cNvSpPr txBox="1"/>
              <p:nvPr/>
            </p:nvSpPr>
            <p:spPr>
              <a:xfrm>
                <a:off x="3640317" y="5650104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𝟐𝟔𝟔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8309F4CD-20B9-4017-9A63-CAE48E4AC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317" y="5650104"/>
                <a:ext cx="1614908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7CB1FFF3-E2D1-4638-A13E-F4C6058316BA}"/>
                  </a:ext>
                </a:extLst>
              </p:cNvPr>
              <p:cNvSpPr txBox="1"/>
              <p:nvPr/>
            </p:nvSpPr>
            <p:spPr>
              <a:xfrm>
                <a:off x="5203640" y="5593865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7CB1FFF3-E2D1-4638-A13E-F4C605831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640" y="5593865"/>
                <a:ext cx="1614908" cy="707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63922F78-BD76-40B6-9DE4-A07A89CADBC6}"/>
                  </a:ext>
                </a:extLst>
              </p:cNvPr>
              <p:cNvSpPr txBox="1"/>
              <p:nvPr/>
            </p:nvSpPr>
            <p:spPr>
              <a:xfrm>
                <a:off x="6792972" y="5610560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𝟖𝟎𝟎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63922F78-BD76-40B6-9DE4-A07A89CAD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972" y="5610560"/>
                <a:ext cx="1614908" cy="7078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9C32F508-E69E-45FB-B580-BF207EF97541}"/>
                  </a:ext>
                </a:extLst>
              </p:cNvPr>
              <p:cNvSpPr txBox="1"/>
              <p:nvPr/>
            </p:nvSpPr>
            <p:spPr>
              <a:xfrm>
                <a:off x="8812689" y="5593865"/>
                <a:ext cx="16149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𝟓𝟑𝟒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9C32F508-E69E-45FB-B580-BF207EF97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89" y="5593865"/>
                <a:ext cx="1614908" cy="707886"/>
              </a:xfrm>
              <a:prstGeom prst="rect">
                <a:avLst/>
              </a:prstGeom>
              <a:blipFill>
                <a:blip r:embed="rId22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6F45D39E-68CC-4895-9004-99758455C1C0}"/>
                  </a:ext>
                </a:extLst>
              </p:cNvPr>
              <p:cNvSpPr txBox="1"/>
              <p:nvPr/>
            </p:nvSpPr>
            <p:spPr>
              <a:xfrm>
                <a:off x="7593750" y="3578321"/>
                <a:ext cx="1614908" cy="730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L" sz="4000" b="1" i="1" u="none" strike="noStrike" kern="1200" cap="none" spc="0" normalizeH="0" baseline="0" noProof="0" smtClean="0">
                          <a:ln w="9525">
                            <a:solidFill>
                              <a:prstClr val="white"/>
                            </a:solidFill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outerShdw blurRad="12700" dist="38100" dir="2700000" algn="tl" rotWithShape="0">
                              <a:prstClr val="white">
                                <a:lumMod val="5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kumimoji="0" lang="es-E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6F45D39E-68CC-4895-9004-99758455C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750" y="3578321"/>
                <a:ext cx="1614908" cy="73096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9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204</TotalTime>
  <Words>651</Words>
  <Application>Microsoft Office PowerPoint</Application>
  <PresentationFormat>Panorámica</PresentationFormat>
  <Paragraphs>180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Cambria</vt:lpstr>
      <vt:lpstr>Cambria Math</vt:lpstr>
      <vt:lpstr>Comic Sans MS</vt:lpstr>
      <vt:lpstr>Tw Cen MT</vt:lpstr>
      <vt:lpstr>Wingdings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SUAREZ CESPEDES</dc:creator>
  <cp:lastModifiedBy>DIEGO SUAREZ CESPEDES</cp:lastModifiedBy>
  <cp:revision>24</cp:revision>
  <dcterms:created xsi:type="dcterms:W3CDTF">2020-07-09T00:49:54Z</dcterms:created>
  <dcterms:modified xsi:type="dcterms:W3CDTF">2020-07-09T16:23:30Z</dcterms:modified>
</cp:coreProperties>
</file>