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7" r:id="rId2"/>
    <p:sldId id="256" r:id="rId3"/>
    <p:sldId id="298" r:id="rId4"/>
    <p:sldId id="329" r:id="rId5"/>
    <p:sldId id="279" r:id="rId6"/>
    <p:sldId id="325" r:id="rId7"/>
    <p:sldId id="315" r:id="rId8"/>
    <p:sldId id="299" r:id="rId9"/>
    <p:sldId id="300" r:id="rId10"/>
    <p:sldId id="278" r:id="rId11"/>
    <p:sldId id="305" r:id="rId12"/>
    <p:sldId id="301" r:id="rId13"/>
    <p:sldId id="264" r:id="rId14"/>
    <p:sldId id="286" r:id="rId15"/>
    <p:sldId id="312" r:id="rId16"/>
    <p:sldId id="283" r:id="rId17"/>
    <p:sldId id="282" r:id="rId18"/>
    <p:sldId id="314" r:id="rId19"/>
    <p:sldId id="330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49" autoAdjust="0"/>
  </p:normalViewPr>
  <p:slideViewPr>
    <p:cSldViewPr>
      <p:cViewPr varScale="1">
        <p:scale>
          <a:sx n="81" d="100"/>
          <a:sy n="81" d="100"/>
        </p:scale>
        <p:origin x="150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4" d="100"/>
        <a:sy n="11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4BB-A752-4E5B-9E8F-6ABC1D639981}" type="datetimeFigureOut">
              <a:rPr lang="es-ES" smtClean="0"/>
              <a:t>10/07/2020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DA663-7DFD-4B7F-A751-B192FFF06E12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DA663-7DFD-4B7F-A751-B192FFF06E12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511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A25F-1237-4769-85BC-F71CC239FDF5}" type="datetimeFigureOut">
              <a:rPr lang="es-ES" smtClean="0"/>
              <a:t>10/07/2020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C486-7C38-4642-BB0F-7846959EB8E9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A25F-1237-4769-85BC-F71CC239FDF5}" type="datetimeFigureOut">
              <a:rPr lang="es-ES" smtClean="0"/>
              <a:t>10/07/2020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C486-7C38-4642-BB0F-7846959EB8E9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A25F-1237-4769-85BC-F71CC239FDF5}" type="datetimeFigureOut">
              <a:rPr lang="es-ES" smtClean="0"/>
              <a:t>10/07/2020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C486-7C38-4642-BB0F-7846959EB8E9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A25F-1237-4769-85BC-F71CC239FDF5}" type="datetimeFigureOut">
              <a:rPr lang="es-ES" smtClean="0"/>
              <a:t>10/07/2020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C486-7C38-4642-BB0F-7846959EB8E9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A25F-1237-4769-85BC-F71CC239FDF5}" type="datetimeFigureOut">
              <a:rPr lang="es-ES" smtClean="0"/>
              <a:t>10/07/2020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C486-7C38-4642-BB0F-7846959EB8E9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A25F-1237-4769-85BC-F71CC239FDF5}" type="datetimeFigureOut">
              <a:rPr lang="es-ES" smtClean="0"/>
              <a:t>10/07/2020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C486-7C38-4642-BB0F-7846959EB8E9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A25F-1237-4769-85BC-F71CC239FDF5}" type="datetimeFigureOut">
              <a:rPr lang="es-ES" smtClean="0"/>
              <a:t>10/07/2020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C486-7C38-4642-BB0F-7846959EB8E9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A25F-1237-4769-85BC-F71CC239FDF5}" type="datetimeFigureOut">
              <a:rPr lang="es-ES" smtClean="0"/>
              <a:t>10/07/2020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C486-7C38-4642-BB0F-7846959EB8E9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A25F-1237-4769-85BC-F71CC239FDF5}" type="datetimeFigureOut">
              <a:rPr lang="es-ES" smtClean="0"/>
              <a:t>10/07/2020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C486-7C38-4642-BB0F-7846959EB8E9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A25F-1237-4769-85BC-F71CC239FDF5}" type="datetimeFigureOut">
              <a:rPr lang="es-ES" smtClean="0"/>
              <a:t>10/07/2020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C486-7C38-4642-BB0F-7846959EB8E9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A25F-1237-4769-85BC-F71CC239FDF5}" type="datetimeFigureOut">
              <a:rPr lang="es-ES" smtClean="0"/>
              <a:t>10/07/2020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C486-7C38-4642-BB0F-7846959EB8E9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9A25F-1237-4769-85BC-F71CC239FDF5}" type="datetimeFigureOut">
              <a:rPr lang="es-ES" smtClean="0"/>
              <a:t>10/07/2020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1C486-7C38-4642-BB0F-7846959EB8E9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rr5YzcbPd4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Literatura y Estética - Biblioteca Santiago Severin">
            <a:extLst>
              <a:ext uri="{FF2B5EF4-FFF2-40B4-BE49-F238E27FC236}">
                <a16:creationId xmlns:a16="http://schemas.microsoft.com/office/drawing/2014/main" id="{F28D3015-4EF1-48B0-B553-C06C333E18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5" r="18657"/>
          <a:stretch/>
        </p:blipFill>
        <p:spPr bwMode="auto">
          <a:xfrm>
            <a:off x="3347864" y="10"/>
            <a:ext cx="57961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78320" y="548680"/>
            <a:ext cx="2578608" cy="1124712"/>
          </a:xfrm>
        </p:spPr>
        <p:txBody>
          <a:bodyPr anchor="b">
            <a:normAutofit/>
          </a:bodyPr>
          <a:lstStyle/>
          <a:p>
            <a:r>
              <a:rPr lang="es-ES" sz="2400" b="1" dirty="0"/>
              <a:t>LENGUA Y LITERATURA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278320" y="2718054"/>
            <a:ext cx="4509704" cy="320725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b="1" dirty="0"/>
              <a:t>OA 2: </a:t>
            </a:r>
            <a:r>
              <a:rPr lang="es-ES" sz="2000" dirty="0"/>
              <a:t>Reflexionar sobre el efecto estético de las obras leídas, evaluando:</a:t>
            </a:r>
          </a:p>
          <a:p>
            <a:r>
              <a:rPr lang="es-ES" sz="2000" dirty="0"/>
              <a:t> Cómo la obra dialoga con las experiencias personales del lector y sus puntos de vista sobre diversas problemáticas del ser humano (afectos, dilemas éticos, conflictos, etc.).</a:t>
            </a:r>
          </a:p>
          <a:p>
            <a:endParaRPr lang="es-ES" sz="2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00F6FF2D-DC67-4779-A0B1-B8784B2C2F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16852"/>
              </p:ext>
            </p:extLst>
          </p:nvPr>
        </p:nvGraphicFramePr>
        <p:xfrm>
          <a:off x="361950" y="949324"/>
          <a:ext cx="8420100" cy="5745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7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3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81">
                <a:tc>
                  <a:txBody>
                    <a:bodyPr/>
                    <a:lstStyle/>
                    <a:p>
                      <a:r>
                        <a:rPr lang="es-CL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S Reference Sans Serif" panose="020B0604030504040204" pitchFamily="34" charset="0"/>
                          <a:cs typeface="Calibri" pitchFamily="34" charset="0"/>
                        </a:rPr>
                        <a:t>FUNCIÓN</a:t>
                      </a:r>
                      <a:r>
                        <a:rPr lang="es-CL" sz="1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S Reference Sans Serif" panose="020B0604030504040204" pitchFamily="34" charset="0"/>
                          <a:cs typeface="Calibri" pitchFamily="34" charset="0"/>
                        </a:rPr>
                        <a:t> </a:t>
                      </a:r>
                      <a:endParaRPr lang="es-ES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S Reference Sans Serif" panose="020B0604030504040204" pitchFamily="34" charset="0"/>
                        <a:cs typeface="Calibri" pitchFamily="34" charset="0"/>
                      </a:endParaRPr>
                    </a:p>
                  </a:txBody>
                  <a:tcPr marL="68585" marR="68585" marT="34296" marB="34296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S Reference Sans Serif" panose="020B0604030504040204" pitchFamily="34" charset="0"/>
                          <a:cs typeface="Calibri" pitchFamily="34" charset="0"/>
                        </a:rPr>
                        <a:t>DESCRIPCIÓN </a:t>
                      </a:r>
                      <a:endParaRPr lang="es-ES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S Reference Sans Serif" panose="020B0604030504040204" pitchFamily="34" charset="0"/>
                        <a:cs typeface="Calibri" pitchFamily="34" charset="0"/>
                      </a:endParaRPr>
                    </a:p>
                  </a:txBody>
                  <a:tcPr marL="68585" marR="68585" marT="34296" marB="34296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148">
                <a:tc>
                  <a:txBody>
                    <a:bodyPr/>
                    <a:lstStyle/>
                    <a:p>
                      <a:r>
                        <a:rPr lang="es-CL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S Reference Sans Serif" panose="020B0604030504040204" pitchFamily="34" charset="0"/>
                          <a:cs typeface="Calibri" pitchFamily="34" charset="0"/>
                        </a:rPr>
                        <a:t>ESTÉTICA </a:t>
                      </a:r>
                      <a:endParaRPr lang="es-ES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S Reference Sans Serif" panose="020B0604030504040204" pitchFamily="34" charset="0"/>
                        <a:cs typeface="Calibri" pitchFamily="34" charset="0"/>
                      </a:endParaRPr>
                    </a:p>
                  </a:txBody>
                  <a:tcPr marL="68585" marR="68585" marT="34296" marB="34296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S Reference Sans Serif" panose="020B0604030504040204" pitchFamily="34" charset="0"/>
                          <a:cs typeface="Calibri" pitchFamily="34" charset="0"/>
                        </a:rPr>
                        <a:t>La obra literaria utiliza el lenguaje para crear una obra de arte, donde forma y contenido se conjugan para presentar un texto que, gracias a su belleza, causa placer estético. </a:t>
                      </a:r>
                      <a:r>
                        <a:rPr lang="es-ES" sz="1400" dirty="0">
                          <a:solidFill>
                            <a:srgbClr val="C00000"/>
                          </a:solidFill>
                          <a:latin typeface="MS Reference Sans Serif" panose="020B0604030504040204" pitchFamily="34" charset="0"/>
                          <a:cs typeface="Calibri" pitchFamily="34" charset="0"/>
                        </a:rPr>
                        <a:t>Ej. Crónica de una muerte anunciada de G. García Márquez</a:t>
                      </a:r>
                    </a:p>
                  </a:txBody>
                  <a:tcPr marL="68585" marR="68585" marT="34296" marB="34296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925">
                <a:tc>
                  <a:txBody>
                    <a:bodyPr/>
                    <a:lstStyle/>
                    <a:p>
                      <a:r>
                        <a:rPr lang="es-CL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S Reference Sans Serif" panose="020B0604030504040204" pitchFamily="34" charset="0"/>
                          <a:cs typeface="Calibri" pitchFamily="34" charset="0"/>
                        </a:rPr>
                        <a:t>COGNOSCITIVA</a:t>
                      </a:r>
                      <a:endParaRPr lang="es-ES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S Reference Sans Serif" panose="020B0604030504040204" pitchFamily="34" charset="0"/>
                        <a:cs typeface="Calibri" pitchFamily="34" charset="0"/>
                      </a:endParaRPr>
                    </a:p>
                  </a:txBody>
                  <a:tcPr marL="68585" marR="68585" marT="34296" marB="34296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s-E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S Reference Sans Serif" panose="020B0604030504040204" pitchFamily="34" charset="0"/>
                          <a:cs typeface="Calibri" pitchFamily="34" charset="0"/>
                        </a:rPr>
                        <a:t>Se refiere a que la obra literaria busca la entrega del conocimiento, en cuanto a la realidad social que se vivencia; promueve que el lector adquiera comprensión por medio de la lectura, que se impregne de sabiduría y amplíe su visión. Ej. </a:t>
                      </a:r>
                      <a:r>
                        <a:rPr lang="es-ES" sz="1400" dirty="0">
                          <a:solidFill>
                            <a:srgbClr val="C00000"/>
                          </a:solidFill>
                          <a:latin typeface="MS Reference Sans Serif" panose="020B0604030504040204" pitchFamily="34" charset="0"/>
                          <a:cs typeface="Calibri" pitchFamily="34" charset="0"/>
                        </a:rPr>
                        <a:t>Ensayo sobre la ceguera de José Saramago/ Poema de Mí Cid</a:t>
                      </a:r>
                    </a:p>
                  </a:txBody>
                  <a:tcPr marL="68585" marR="68585" marT="34296" marB="34296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703">
                <a:tc>
                  <a:txBody>
                    <a:bodyPr/>
                    <a:lstStyle/>
                    <a:p>
                      <a:r>
                        <a:rPr lang="es-CL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S Reference Sans Serif" panose="020B0604030504040204" pitchFamily="34" charset="0"/>
                          <a:cs typeface="Calibri" pitchFamily="34" charset="0"/>
                        </a:rPr>
                        <a:t>DIDÁCTICO</a:t>
                      </a:r>
                      <a:r>
                        <a:rPr lang="es-CL" sz="14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S Reference Sans Serif" panose="020B0604030504040204" pitchFamily="34" charset="0"/>
                          <a:cs typeface="Calibri" pitchFamily="34" charset="0"/>
                        </a:rPr>
                        <a:t>- MORAL</a:t>
                      </a:r>
                      <a:endParaRPr lang="es-ES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S Reference Sans Serif" panose="020B0604030504040204" pitchFamily="34" charset="0"/>
                        <a:cs typeface="Calibri" pitchFamily="34" charset="0"/>
                      </a:endParaRPr>
                    </a:p>
                  </a:txBody>
                  <a:tcPr marL="68585" marR="68585" marT="34296" marB="34296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S Reference Sans Serif" panose="020B0604030504040204" pitchFamily="34" charset="0"/>
                          <a:cs typeface="Calibri" pitchFamily="34" charset="0"/>
                        </a:rPr>
                        <a:t>Esto implica que la obra literaria persigue brindar una lección, una enseñanza ética o moral a los receptores; tratando temáticas que tengan que ver con los valores humanos dentro de una comunidad o sociedad y utiliza moralejas para establecer cuáles deberían ser las normas pertinentes de conducta. </a:t>
                      </a:r>
                      <a:r>
                        <a:rPr lang="es-ES" sz="1400" dirty="0">
                          <a:solidFill>
                            <a:srgbClr val="C00000"/>
                          </a:solidFill>
                          <a:latin typeface="MS Reference Sans Serif" panose="020B0604030504040204" pitchFamily="34" charset="0"/>
                          <a:cs typeface="Calibri" pitchFamily="34" charset="0"/>
                        </a:rPr>
                        <a:t>Ej. El Avaro de Moliere</a:t>
                      </a:r>
                      <a:r>
                        <a:rPr lang="es-E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S Reference Sans Serif" panose="020B0604030504040204" pitchFamily="34" charset="0"/>
                          <a:cs typeface="Calibri" pitchFamily="34" charset="0"/>
                        </a:rPr>
                        <a:t>.</a:t>
                      </a:r>
                    </a:p>
                  </a:txBody>
                  <a:tcPr marL="68585" marR="68585" marT="34296" marB="34296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703">
                <a:tc>
                  <a:txBody>
                    <a:bodyPr/>
                    <a:lstStyle/>
                    <a:p>
                      <a:r>
                        <a:rPr lang="es-CL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S Reference Sans Serif" panose="020B0604030504040204" pitchFamily="34" charset="0"/>
                          <a:cs typeface="Calibri" pitchFamily="34" charset="0"/>
                        </a:rPr>
                        <a:t>POLÍTICO-</a:t>
                      </a:r>
                      <a:r>
                        <a:rPr lang="es-CL" sz="14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S Reference Sans Serif" panose="020B0604030504040204" pitchFamily="34" charset="0"/>
                          <a:cs typeface="Calibri" pitchFamily="34" charset="0"/>
                        </a:rPr>
                        <a:t> SOCIAL</a:t>
                      </a:r>
                      <a:endParaRPr lang="es-ES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S Reference Sans Serif" panose="020B0604030504040204" pitchFamily="34" charset="0"/>
                        <a:cs typeface="Calibri" pitchFamily="34" charset="0"/>
                      </a:endParaRPr>
                    </a:p>
                  </a:txBody>
                  <a:tcPr marL="68585" marR="68585" marT="34296" marB="34296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S Reference Sans Serif" panose="020B0604030504040204" pitchFamily="34" charset="0"/>
                          <a:cs typeface="Calibri" pitchFamily="34" charset="0"/>
                        </a:rPr>
                        <a:t>Es cuando la literatura está comprometida con la realidad, con lo que acontece en la sociedad y sus problemáticas contingentes; por lo mismo, las obras literarias serían un medio de expresión, para plasmar descontento social o criticar el entorno histórico en que se desarrolla la creación. </a:t>
                      </a:r>
                      <a:r>
                        <a:rPr lang="es-ES" sz="1400" dirty="0">
                          <a:solidFill>
                            <a:srgbClr val="C00000"/>
                          </a:solidFill>
                          <a:latin typeface="MS Reference Sans Serif" panose="020B0604030504040204" pitchFamily="34" charset="0"/>
                          <a:cs typeface="Calibri" pitchFamily="34" charset="0"/>
                        </a:rPr>
                        <a:t>Ej. De amor y de sombra de Isabel Allende.</a:t>
                      </a:r>
                    </a:p>
                  </a:txBody>
                  <a:tcPr marL="68585" marR="68585" marT="34296" marB="34296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925">
                <a:tc>
                  <a:txBody>
                    <a:bodyPr/>
                    <a:lstStyle/>
                    <a:p>
                      <a:r>
                        <a:rPr lang="es-CL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S Reference Sans Serif" panose="020B0604030504040204" pitchFamily="34" charset="0"/>
                          <a:cs typeface="Calibri" pitchFamily="34" charset="0"/>
                        </a:rPr>
                        <a:t>RECREATIVA </a:t>
                      </a:r>
                      <a:endParaRPr lang="es-ES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S Reference Sans Serif" panose="020B0604030504040204" pitchFamily="34" charset="0"/>
                        <a:cs typeface="Calibri" pitchFamily="34" charset="0"/>
                      </a:endParaRPr>
                    </a:p>
                  </a:txBody>
                  <a:tcPr marL="68585" marR="68585" marT="34296" marB="34296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S Reference Sans Serif" panose="020B0604030504040204" pitchFamily="34" charset="0"/>
                        </a:rPr>
                        <a:t>La literatura es vista como una forma de distracción, como una evasión de la realidad habitual. Así, los textos literarios buscan producir efectos de juego y entretención. </a:t>
                      </a:r>
                      <a:r>
                        <a:rPr lang="es-ES" sz="1400" dirty="0">
                          <a:solidFill>
                            <a:srgbClr val="C00000"/>
                          </a:solidFill>
                          <a:latin typeface="MS Reference Sans Serif" panose="020B0604030504040204" pitchFamily="34" charset="0"/>
                        </a:rPr>
                        <a:t>Ej. Uno siempre cambia al amor de su vida (por otro amor o por otra vida) de Amalia Andrade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S Reference Sans Serif" panose="020B0604030504040204" pitchFamily="34" charset="0"/>
                        <a:cs typeface="Calibri" pitchFamily="34" charset="0"/>
                      </a:endParaRPr>
                    </a:p>
                  </a:txBody>
                  <a:tcPr marL="68585" marR="68585" marT="34296" marB="34296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30AEB5E6-A429-49CA-9687-F87863E96A93}"/>
              </a:ext>
            </a:extLst>
          </p:cNvPr>
          <p:cNvSpPr/>
          <p:nvPr/>
        </p:nvSpPr>
        <p:spPr>
          <a:xfrm>
            <a:off x="1295636" y="116632"/>
            <a:ext cx="65527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CL" sz="2800" dirty="0">
                <a:solidFill>
                  <a:srgbClr val="FFFF99"/>
                </a:solidFill>
                <a:latin typeface="Segoe Print" panose="02000600000000000000" pitchFamily="2" charset="0"/>
              </a:rPr>
              <a:t>Funciones de la Literatura</a:t>
            </a:r>
          </a:p>
          <a:p>
            <a:r>
              <a:rPr lang="es-ES" altLang="es-CL" dirty="0">
                <a:solidFill>
                  <a:srgbClr val="FFFF99"/>
                </a:solidFill>
                <a:latin typeface="Calibri" panose="020F0502020204030204" pitchFamily="34" charset="0"/>
              </a:rPr>
              <a:t>Se refiere propósitos con que fueron escritas las obras literarias</a:t>
            </a:r>
            <a:endParaRPr lang="es-CL" dirty="0">
              <a:solidFill>
                <a:srgbClr val="FFFF9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18" name="Picture 2" descr="TEMA 2: El arte como investigación estética y formal - Beatriz ...">
            <a:extLst>
              <a:ext uri="{FF2B5EF4-FFF2-40B4-BE49-F238E27FC236}">
                <a16:creationId xmlns:a16="http://schemas.microsoft.com/office/drawing/2014/main" id="{9A85E48E-1090-4C8D-B3C0-877803168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48455" b="1"/>
          <a:stretch/>
        </p:blipFill>
        <p:spPr bwMode="auto">
          <a:xfrm>
            <a:off x="3552643" y="-6330"/>
            <a:ext cx="558887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5753" y="493522"/>
            <a:ext cx="3005444" cy="647192"/>
          </a:xfrm>
        </p:spPr>
        <p:txBody>
          <a:bodyPr anchor="b">
            <a:normAutofit/>
          </a:bodyPr>
          <a:lstStyle/>
          <a:p>
            <a:r>
              <a:rPr lang="es-ES" altLang="es-CL" sz="2400" dirty="0">
                <a:solidFill>
                  <a:srgbClr val="FF0000"/>
                </a:solidFill>
                <a:latin typeface="Segoe Print" panose="02000600000000000000" pitchFamily="2" charset="0"/>
              </a:rPr>
              <a:t>Función estética</a:t>
            </a:r>
            <a:endParaRPr lang="es-CL" sz="2400" dirty="0">
              <a:latin typeface="Segoe Print" panose="02000600000000000000" pitchFamily="2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512" y="1532480"/>
            <a:ext cx="5013760" cy="3463544"/>
          </a:xfrm>
        </p:spPr>
        <p:txBody>
          <a:bodyPr anchor="t"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lang="es-MX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</a:t>
            </a:r>
            <a:r>
              <a:rPr lang="es-ES" altLang="es-C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escritor procura dar al texto una forma que atraiga la atención del oyente o del lector. </a:t>
            </a:r>
          </a:p>
          <a:p>
            <a:pPr>
              <a:spcBef>
                <a:spcPct val="0"/>
              </a:spcBef>
              <a:buNone/>
            </a:pPr>
            <a:r>
              <a:rPr lang="es-ES" altLang="es-C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Es lo que se denomina </a:t>
            </a:r>
            <a:r>
              <a:rPr lang="es-ES" altLang="es-CL" sz="1800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extrañamiento</a:t>
            </a:r>
            <a:r>
              <a:rPr lang="es-ES" altLang="es-C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el autor crea en el lector una sensación de extrañeza porque se comunica de una forma que no es habitual. Ese uso especial del lenguaje es lo que se llama </a:t>
            </a:r>
            <a:r>
              <a:rPr lang="es-ES" altLang="es-CL" sz="1800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lenguaje literario</a:t>
            </a:r>
            <a:r>
              <a:rPr lang="es-ES" altLang="es-CL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>
              <a:spcBef>
                <a:spcPct val="0"/>
              </a:spcBef>
              <a:buNone/>
            </a:pPr>
            <a:r>
              <a:rPr lang="es-ES" altLang="es-C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El lenguaje literario, por lo tanto, presenta una voluntad estética; es decir, la </a:t>
            </a:r>
            <a:r>
              <a:rPr lang="es-ES" altLang="es-CL" sz="1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intención de crear arte </a:t>
            </a:r>
            <a:r>
              <a:rPr lang="es-ES" altLang="es-C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través de la palabra. Para lograrlo, el autor se sirve a menudo del empleo de los recursos estilísticos. Esto ocasiona que, con frecuencia, </a:t>
            </a:r>
            <a:r>
              <a:rPr lang="es-ES" altLang="es-CL" sz="1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literatura exija un esfuerzo para ser interpretada</a:t>
            </a:r>
            <a:r>
              <a:rPr lang="es-ES" altLang="es-C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6908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574FDF-42B4-4053-B511-42C29FC4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59" y="260648"/>
            <a:ext cx="3958000" cy="994172"/>
          </a:xfrm>
        </p:spPr>
        <p:txBody>
          <a:bodyPr>
            <a:noAutofit/>
          </a:bodyPr>
          <a:lstStyle/>
          <a:p>
            <a:r>
              <a:rPr lang="es-CL" sz="2400" dirty="0">
                <a:solidFill>
                  <a:srgbClr val="FFFF00"/>
                </a:solidFill>
                <a:latin typeface="Segoe Print" panose="02000600000000000000" pitchFamily="2" charset="0"/>
              </a:rPr>
              <a:t>El Efecto estético está en directa relación con el lector…</a:t>
            </a:r>
          </a:p>
        </p:txBody>
      </p:sp>
      <p:sp>
        <p:nvSpPr>
          <p:cNvPr id="12297" name="Freeform: Shape 136">
            <a:extLst>
              <a:ext uri="{FF2B5EF4-FFF2-40B4-BE49-F238E27FC236}">
                <a16:creationId xmlns:a16="http://schemas.microsoft.com/office/drawing/2014/main" id="{432691CC-4AB8-48AF-B822-EBF7F4E9E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9903" y="0"/>
            <a:ext cx="3734701" cy="2095500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290" name="Picture 2" descr="Memes de la Literatura Española (I): Los memes literarios – Hyperbole">
            <a:extLst>
              <a:ext uri="{FF2B5EF4-FFF2-40B4-BE49-F238E27FC236}">
                <a16:creationId xmlns:a16="http://schemas.microsoft.com/office/drawing/2014/main" id="{1CCA0414-D8A2-4B3B-839E-EFD64A2AA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4" r="2" b="2"/>
          <a:stretch/>
        </p:blipFill>
        <p:spPr bwMode="auto">
          <a:xfrm>
            <a:off x="4410845" y="10"/>
            <a:ext cx="3460315" cy="1958297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B54B5F-28AF-434F-A071-F1D5A2228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198" y="2073182"/>
            <a:ext cx="4367802" cy="1588127"/>
          </a:xfrm>
        </p:spPr>
        <p:txBody>
          <a:bodyPr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CL" sz="1800" dirty="0"/>
              <a:t>La literatura </a:t>
            </a:r>
            <a:r>
              <a:rPr lang="es-CL" sz="1800" b="1" dirty="0"/>
              <a:t>se apodera del hombre para producir en él</a:t>
            </a:r>
            <a:r>
              <a:rPr lang="es-CL" sz="1800" b="1" dirty="0">
                <a:solidFill>
                  <a:srgbClr val="FFC000"/>
                </a:solidFill>
              </a:rPr>
              <a:t> sentimientos, emociones y afectos, </a:t>
            </a:r>
            <a:r>
              <a:rPr lang="es-CL" sz="1800" b="1" dirty="0"/>
              <a:t>pues las potencialidades del texto se concretan en diversas realizaciones, dependiendo de los </a:t>
            </a:r>
            <a:r>
              <a:rPr lang="es-CL" sz="1800" b="1" dirty="0">
                <a:solidFill>
                  <a:srgbClr val="FFC000"/>
                </a:solidFill>
              </a:rPr>
              <a:t>sentidos otorgados por el lector.</a:t>
            </a:r>
          </a:p>
          <a:p>
            <a:pPr marL="0" indent="0">
              <a:lnSpc>
                <a:spcPct val="90000"/>
              </a:lnSpc>
              <a:buNone/>
            </a:pPr>
            <a:endParaRPr lang="es-CL" sz="1800" b="1" dirty="0">
              <a:solidFill>
                <a:srgbClr val="FFC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s-CL" sz="1800" dirty="0"/>
          </a:p>
          <a:p>
            <a:pPr marL="0" indent="0">
              <a:lnSpc>
                <a:spcPct val="90000"/>
              </a:lnSpc>
              <a:buNone/>
            </a:pPr>
            <a:endParaRPr lang="es-CL" sz="1800" dirty="0"/>
          </a:p>
          <a:p>
            <a:pPr>
              <a:lnSpc>
                <a:spcPct val="90000"/>
              </a:lnSpc>
            </a:pPr>
            <a:endParaRPr lang="es-CL" sz="1800" dirty="0"/>
          </a:p>
        </p:txBody>
      </p:sp>
      <p:sp>
        <p:nvSpPr>
          <p:cNvPr id="12302" name="Freeform: Shape 138">
            <a:extLst>
              <a:ext uri="{FF2B5EF4-FFF2-40B4-BE49-F238E27FC236}">
                <a16:creationId xmlns:a16="http://schemas.microsoft.com/office/drawing/2014/main" id="{D6A8E1B4-B839-4C58-B08A-F0B094580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5747" y="3394363"/>
            <a:ext cx="4367802" cy="3472280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292" name="Picture 4" descr="Portales temáticos sobre Literatura - Literatura">
            <a:extLst>
              <a:ext uri="{FF2B5EF4-FFF2-40B4-BE49-F238E27FC236}">
                <a16:creationId xmlns:a16="http://schemas.microsoft.com/office/drawing/2014/main" id="{DE3D3FC6-8AC3-4D3A-B76D-B2D73338B7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663"/>
          <a:stretch/>
        </p:blipFill>
        <p:spPr bwMode="auto">
          <a:xfrm>
            <a:off x="4931533" y="3540150"/>
            <a:ext cx="4222015" cy="3326494"/>
          </a:xfrm>
          <a:custGeom>
            <a:avLst/>
            <a:gdLst/>
            <a:ahLst/>
            <a:cxnLst/>
            <a:rect l="l" t="t" r="r" b="b"/>
            <a:pathLst>
              <a:path w="4801088" h="3782741">
                <a:moveTo>
                  <a:pt x="2583180" y="0"/>
                </a:moveTo>
                <a:cubicBezTo>
                  <a:pt x="3474837" y="0"/>
                  <a:pt x="4260977" y="451769"/>
                  <a:pt x="4725194" y="1138900"/>
                </a:cubicBezTo>
                <a:lnTo>
                  <a:pt x="4801088" y="1263826"/>
                </a:lnTo>
                <a:lnTo>
                  <a:pt x="4801088" y="3782741"/>
                </a:lnTo>
                <a:lnTo>
                  <a:pt x="296488" y="3782741"/>
                </a:lnTo>
                <a:lnTo>
                  <a:pt x="202999" y="3588671"/>
                </a:lnTo>
                <a:cubicBezTo>
                  <a:pt x="72283" y="3279623"/>
                  <a:pt x="0" y="2939843"/>
                  <a:pt x="0" y="2583180"/>
                </a:cubicBezTo>
                <a:cubicBezTo>
                  <a:pt x="0" y="1156529"/>
                  <a:pt x="1156529" y="0"/>
                  <a:pt x="2583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51579E0-6689-4D2A-BA6E-DA5F67B164AE}"/>
              </a:ext>
            </a:extLst>
          </p:cNvPr>
          <p:cNvSpPr/>
          <p:nvPr/>
        </p:nvSpPr>
        <p:spPr>
          <a:xfrm rot="978108">
            <a:off x="155653" y="4687508"/>
            <a:ext cx="4572000" cy="15881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s-CL" dirty="0">
                <a:solidFill>
                  <a:srgbClr val="FF0000"/>
                </a:solidFill>
              </a:rPr>
              <a:t>El placer estético </a:t>
            </a:r>
            <a:r>
              <a:rPr lang="es-CL" dirty="0"/>
              <a:t>es un elemento de la estética literaria entendida como aquella que </a:t>
            </a:r>
            <a:r>
              <a:rPr lang="es-CL" dirty="0">
                <a:solidFill>
                  <a:srgbClr val="FFFF00"/>
                </a:solidFill>
              </a:rPr>
              <a:t>conmociona los sentidos y la mente del receptor </a:t>
            </a:r>
            <a:r>
              <a:rPr lang="es-CL" dirty="0"/>
              <a:t> ante la obra literaria. Así pues hay diversos grados o niveles de conmoción ante una misma obra (risa, llanto, ira…)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5A826D4-43FE-46CE-ADF2-A6038B7AD681}"/>
              </a:ext>
            </a:extLst>
          </p:cNvPr>
          <p:cNvSpPr/>
          <p:nvPr/>
        </p:nvSpPr>
        <p:spPr>
          <a:xfrm rot="20551968">
            <a:off x="286639" y="177681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latin typeface="Calibri" pitchFamily="34" charset="0"/>
                <a:cs typeface="Calibri" pitchFamily="34" charset="0"/>
              </a:rPr>
              <a:t>la lectura nos hace más humanos, nos hace </a:t>
            </a:r>
            <a:r>
              <a:rPr lang="es-ES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sensibles al dolor ajeno, a lo irracional de la vida, a los fenómenos sociales, abre el entendimiento y conocimiento, despierta la mente y sobre todo educa</a:t>
            </a:r>
            <a:r>
              <a:rPr lang="es-ES" dirty="0">
                <a:latin typeface="Calibri" pitchFamily="34" charset="0"/>
                <a:cs typeface="Calibri" pitchFamily="34" charset="0"/>
              </a:rPr>
              <a:t>. Ahí la importancia de la estética de literaria.</a:t>
            </a:r>
          </a:p>
        </p:txBody>
      </p:sp>
    </p:spTree>
    <p:extLst>
      <p:ext uri="{BB962C8B-B14F-4D97-AF65-F5344CB8AC3E}">
        <p14:creationId xmlns:p14="http://schemas.microsoft.com/office/powerpoint/2010/main" val="2498218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lación entre teatro y literatura">
            <a:extLst>
              <a:ext uri="{FF2B5EF4-FFF2-40B4-BE49-F238E27FC236}">
                <a16:creationId xmlns:a16="http://schemas.microsoft.com/office/drawing/2014/main" id="{A26056FD-8DCF-416C-810B-A2C0C4691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E8B45B6-5694-434F-BF76-66A05FAF3F99}"/>
              </a:ext>
            </a:extLst>
          </p:cNvPr>
          <p:cNvSpPr txBox="1"/>
          <p:nvPr/>
        </p:nvSpPr>
        <p:spPr>
          <a:xfrm>
            <a:off x="2411760" y="265336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>
                <a:solidFill>
                  <a:schemeClr val="bg1"/>
                </a:solidFill>
                <a:latin typeface="Segoe Print" panose="02000600000000000000" pitchFamily="2" charset="0"/>
              </a:rPr>
              <a:t>Efecto Estético</a:t>
            </a:r>
          </a:p>
          <a:p>
            <a:pPr algn="ctr"/>
            <a:endParaRPr lang="es-CL" sz="2000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algn="ctr"/>
            <a:r>
              <a:rPr lang="es-CL" sz="2000" dirty="0">
                <a:solidFill>
                  <a:srgbClr val="FFFF00"/>
                </a:solidFill>
                <a:latin typeface="Segoe Print" panose="02000600000000000000" pitchFamily="2" charset="0"/>
              </a:rPr>
              <a:t>Relación emocional con el lector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0707F6A-9469-471A-8AF1-CCBDCC6CDE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3" t="39070" r="27669" b="33177"/>
          <a:stretch/>
        </p:blipFill>
        <p:spPr bwMode="auto">
          <a:xfrm>
            <a:off x="899592" y="1588775"/>
            <a:ext cx="7586663" cy="2992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Imagen 4" descr="Imagen que contiene edificio&#10;&#10;Descripción generada automáticamente">
            <a:extLst>
              <a:ext uri="{FF2B5EF4-FFF2-40B4-BE49-F238E27FC236}">
                <a16:creationId xmlns:a16="http://schemas.microsoft.com/office/drawing/2014/main" id="{4EF40576-EC0B-431B-90E4-5CB7CE310D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6" r="26358" b="-2"/>
          <a:stretch/>
        </p:blipFill>
        <p:spPr>
          <a:xfrm>
            <a:off x="4876578" y="1044476"/>
            <a:ext cx="3778075" cy="47594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4" y="115193"/>
            <a:ext cx="8954691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845" y="1159669"/>
            <a:ext cx="8240309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A6F7A16-5835-48EC-A4E2-D952CEA45DB9}"/>
              </a:ext>
            </a:extLst>
          </p:cNvPr>
          <p:cNvSpPr/>
          <p:nvPr/>
        </p:nvSpPr>
        <p:spPr>
          <a:xfrm>
            <a:off x="963494" y="286641"/>
            <a:ext cx="4971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altLang="es-CL" sz="2800" dirty="0">
                <a:solidFill>
                  <a:srgbClr val="FFC000"/>
                </a:solidFill>
                <a:latin typeface="Segoe Print" panose="02000600000000000000" pitchFamily="2" charset="0"/>
              </a:rPr>
              <a:t>¿Qué es el Efecto Estético?</a:t>
            </a:r>
            <a:endParaRPr lang="es-CL" sz="2800" dirty="0">
              <a:solidFill>
                <a:srgbClr val="FFC000"/>
              </a:solidFill>
              <a:latin typeface="Segoe Print" panose="02000600000000000000" pitchFamily="2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EA1F279-66CE-4FAF-80E1-59FCFDF093D4}"/>
              </a:ext>
            </a:extLst>
          </p:cNvPr>
          <p:cNvSpPr/>
          <p:nvPr/>
        </p:nvSpPr>
        <p:spPr>
          <a:xfrm>
            <a:off x="357190" y="1196752"/>
            <a:ext cx="45193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CL" dirty="0">
                <a:solidFill>
                  <a:schemeClr val="bg1"/>
                </a:solidFill>
              </a:rPr>
              <a:t>       Son las </a:t>
            </a:r>
            <a:r>
              <a:rPr lang="es-ES" altLang="es-CL" dirty="0">
                <a:solidFill>
                  <a:srgbClr val="FFC000"/>
                </a:solidFill>
              </a:rPr>
              <a:t>reacciones emocionales que produce en ti la lectura </a:t>
            </a:r>
            <a:r>
              <a:rPr lang="es-ES" altLang="es-CL" dirty="0">
                <a:solidFill>
                  <a:schemeClr val="bg1"/>
                </a:solidFill>
              </a:rPr>
              <a:t>de diversas obras literarias. </a:t>
            </a:r>
          </a:p>
          <a:p>
            <a:r>
              <a:rPr lang="es-ES" altLang="es-CL" dirty="0">
                <a:solidFill>
                  <a:schemeClr val="bg1"/>
                </a:solidFill>
              </a:rPr>
              <a:t>Para entender   esto, debes analizar los </a:t>
            </a:r>
            <a:r>
              <a:rPr lang="es-ES" altLang="es-CL" u="sng" dirty="0">
                <a:solidFill>
                  <a:schemeClr val="bg1"/>
                </a:solidFill>
              </a:rPr>
              <a:t>recursos lingüísticos</a:t>
            </a:r>
            <a:r>
              <a:rPr lang="es-ES" altLang="es-CL" dirty="0">
                <a:solidFill>
                  <a:schemeClr val="bg1"/>
                </a:solidFill>
              </a:rPr>
              <a:t> y </a:t>
            </a:r>
            <a:r>
              <a:rPr lang="es-ES" altLang="es-CL" u="sng" dirty="0">
                <a:solidFill>
                  <a:schemeClr val="bg1"/>
                </a:solidFill>
              </a:rPr>
              <a:t>no lingüísticos</a:t>
            </a:r>
            <a:r>
              <a:rPr lang="es-ES" altLang="es-CL" dirty="0">
                <a:solidFill>
                  <a:schemeClr val="bg1"/>
                </a:solidFill>
              </a:rPr>
              <a:t> que usan los autores en sus obras, la forma de escribir, los temas y problemas trabajados en la trama, los personajes, etc. </a:t>
            </a:r>
          </a:p>
          <a:p>
            <a:endParaRPr lang="es-ES" altLang="es-CL" dirty="0">
              <a:solidFill>
                <a:schemeClr val="bg1"/>
              </a:solidFill>
            </a:endParaRPr>
          </a:p>
          <a:p>
            <a:r>
              <a:rPr lang="es-ES" altLang="es-CL" dirty="0">
                <a:solidFill>
                  <a:schemeClr val="bg1"/>
                </a:solidFill>
              </a:rPr>
              <a:t>       Para guiar el análisis y la reflexión, se proponen las siguientes preguntas:</a:t>
            </a:r>
          </a:p>
          <a:p>
            <a:r>
              <a:rPr lang="es-ES" altLang="es-CL" dirty="0">
                <a:solidFill>
                  <a:schemeClr val="bg1"/>
                </a:solidFill>
              </a:rPr>
              <a:t>¿cómo se relaciona una obra literaria con mi experiencia personal?, </a:t>
            </a:r>
          </a:p>
          <a:p>
            <a:r>
              <a:rPr lang="es-ES" altLang="es-CL" dirty="0">
                <a:solidFill>
                  <a:schemeClr val="bg1"/>
                </a:solidFill>
              </a:rPr>
              <a:t>¿cómo se puede explicar que una obra literaria tenga distintos efectos en los lectores?, </a:t>
            </a:r>
          </a:p>
          <a:p>
            <a:r>
              <a:rPr lang="es-ES" altLang="es-CL" dirty="0">
                <a:solidFill>
                  <a:schemeClr val="bg1"/>
                </a:solidFill>
              </a:rPr>
              <a:t>¿cómo contribuye el intercambio de ideas y puntos de vista a comprender las obras literarias?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9127597-D194-42A6-91DC-06EC4CBEF495}"/>
              </a:ext>
            </a:extLst>
          </p:cNvPr>
          <p:cNvSpPr/>
          <p:nvPr/>
        </p:nvSpPr>
        <p:spPr>
          <a:xfrm rot="20307986">
            <a:off x="5094877" y="3994296"/>
            <a:ext cx="3548142" cy="1200329"/>
          </a:xfrm>
          <a:prstGeom prst="rect">
            <a:avLst/>
          </a:prstGeom>
          <a:solidFill>
            <a:srgbClr val="FFFF99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s-CL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El efecto estético es la apreciación de la belleza de la obra o el encuentro con alguna verdad o valor que conmueva a quien la lea. </a:t>
            </a:r>
            <a:endParaRPr lang="es-ES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pintura, colorido, viejo, edificio&#10;&#10;Descripción generada automáticamente">
            <a:extLst>
              <a:ext uri="{FF2B5EF4-FFF2-40B4-BE49-F238E27FC236}">
                <a16:creationId xmlns:a16="http://schemas.microsoft.com/office/drawing/2014/main" id="{BED8CE0D-12AA-44EA-A9BF-42B47DA95C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15851"/>
          <a:stretch/>
        </p:blipFill>
        <p:spPr>
          <a:xfrm>
            <a:off x="3893270" y="8738"/>
            <a:ext cx="5250730" cy="6849261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7" name="Freeform: Shape 10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860054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8" name="Freeform: Shape 12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86912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21ED419-733F-4E37-A757-C5E909A36F74}"/>
              </a:ext>
            </a:extLst>
          </p:cNvPr>
          <p:cNvSpPr/>
          <p:nvPr/>
        </p:nvSpPr>
        <p:spPr>
          <a:xfrm>
            <a:off x="752556" y="548680"/>
            <a:ext cx="2397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CL" sz="3200" dirty="0"/>
              <a:t>Actividad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A43E797-ED49-4E3A-A43E-B6636100126D}"/>
              </a:ext>
            </a:extLst>
          </p:cNvPr>
          <p:cNvSpPr/>
          <p:nvPr/>
        </p:nvSpPr>
        <p:spPr>
          <a:xfrm>
            <a:off x="107504" y="1964402"/>
            <a:ext cx="446449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CL" dirty="0">
                <a:solidFill>
                  <a:srgbClr val="FFC000"/>
                </a:solidFill>
              </a:rPr>
              <a:t>A continuación leeremos un poema …</a:t>
            </a:r>
          </a:p>
          <a:p>
            <a:endParaRPr lang="es-ES" altLang="es-CL" dirty="0">
              <a:solidFill>
                <a:srgbClr val="FFC000"/>
              </a:solidFill>
            </a:endParaRPr>
          </a:p>
          <a:p>
            <a:endParaRPr lang="es-ES" altLang="es-CL" dirty="0">
              <a:solidFill>
                <a:srgbClr val="FFC000"/>
              </a:solidFill>
            </a:endParaRPr>
          </a:p>
          <a:p>
            <a:r>
              <a:rPr lang="es-ES" altLang="es-CL" sz="3600" dirty="0">
                <a:solidFill>
                  <a:srgbClr val="FFC000"/>
                </a:solidFill>
                <a:latin typeface="Segoe Print" panose="02000600000000000000" pitchFamily="2" charset="0"/>
              </a:rPr>
              <a:t>Alfonsina y el mar</a:t>
            </a:r>
          </a:p>
          <a:p>
            <a:endParaRPr lang="es-ES" altLang="es-CL" sz="2000" dirty="0">
              <a:solidFill>
                <a:srgbClr val="FFC000"/>
              </a:solidFill>
              <a:latin typeface="Segoe Print" panose="02000600000000000000" pitchFamily="2" charset="0"/>
            </a:endParaRPr>
          </a:p>
          <a:p>
            <a:r>
              <a:rPr lang="es-ES" altLang="es-CL" sz="2000" dirty="0">
                <a:solidFill>
                  <a:srgbClr val="FFC000"/>
                </a:solidFill>
                <a:latin typeface="Segoe Print" panose="02000600000000000000" pitchFamily="2" charset="0"/>
              </a:rPr>
              <a:t>Basado en una situación específica de la vida de la escritora argentina Alfonsina Storni</a:t>
            </a:r>
          </a:p>
          <a:p>
            <a:endParaRPr lang="es-ES" altLang="es-CL" sz="2000" dirty="0">
              <a:solidFill>
                <a:srgbClr val="FFC000"/>
              </a:solidFill>
              <a:latin typeface="Segoe Print" panose="02000600000000000000" pitchFamily="2" charset="0"/>
            </a:endParaRPr>
          </a:p>
          <a:p>
            <a:r>
              <a:rPr lang="es-ES" altLang="es-CL" sz="2000" dirty="0">
                <a:solidFill>
                  <a:srgbClr val="FFC000"/>
                </a:solidFill>
                <a:latin typeface="Segoe Print" panose="02000600000000000000" pitchFamily="2" charset="0"/>
              </a:rPr>
              <a:t>Envío: 21 de julio de 2020, juan.rubio@colegiomagister.cl</a:t>
            </a:r>
            <a:endParaRPr lang="es-ES" altLang="es-CL" sz="2000" dirty="0">
              <a:solidFill>
                <a:srgbClr val="00B0F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532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LFONSINA Y EL MAR ... | Capturada por Esteban M.R. ALFONSIN… | Flickr">
            <a:extLst>
              <a:ext uri="{FF2B5EF4-FFF2-40B4-BE49-F238E27FC236}">
                <a16:creationId xmlns:a16="http://schemas.microsoft.com/office/drawing/2014/main" id="{9DA86154-F698-4766-A74B-E220D462F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E8080B4-A8AA-48F9-A49B-CDD11B5ADE3A}"/>
              </a:ext>
            </a:extLst>
          </p:cNvPr>
          <p:cNvSpPr txBox="1"/>
          <p:nvPr/>
        </p:nvSpPr>
        <p:spPr>
          <a:xfrm>
            <a:off x="179512" y="116632"/>
            <a:ext cx="849694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  <a:p>
            <a:r>
              <a:rPr lang="es-CL" dirty="0">
                <a:solidFill>
                  <a:srgbClr val="EEB500"/>
                </a:solidFill>
                <a:latin typeface="Arial Rounded MT Bold" panose="020F0704030504030204" pitchFamily="34" charset="0"/>
              </a:rPr>
              <a:t>Antes de leer</a:t>
            </a:r>
          </a:p>
          <a:p>
            <a:pPr algn="ctr"/>
            <a:endParaRPr lang="es-CL" dirty="0"/>
          </a:p>
          <a:p>
            <a:pPr algn="ctr"/>
            <a:r>
              <a:rPr lang="es-CL" sz="2800" dirty="0">
                <a:solidFill>
                  <a:srgbClr val="C00000"/>
                </a:solidFill>
                <a:latin typeface="Segoe Print" panose="02000600000000000000" pitchFamily="2" charset="0"/>
              </a:rPr>
              <a:t>¿Quién es Alfonsina Storni?</a:t>
            </a:r>
          </a:p>
          <a:p>
            <a:pPr algn="ctr"/>
            <a:endParaRPr lang="es-CL" dirty="0">
              <a:solidFill>
                <a:schemeClr val="bg1"/>
              </a:solidFill>
              <a:latin typeface="Kristen ITC" panose="03050502040202030202" pitchFamily="66" charset="0"/>
            </a:endParaRPr>
          </a:p>
          <a:p>
            <a:endParaRPr lang="es-CL" dirty="0">
              <a:solidFill>
                <a:schemeClr val="bg1"/>
              </a:solidFill>
              <a:latin typeface="Kristen ITC" panose="03050502040202030202" pitchFamily="66" charset="0"/>
            </a:endParaRPr>
          </a:p>
          <a:p>
            <a:endParaRPr lang="es-CL" b="1" dirty="0">
              <a:solidFill>
                <a:srgbClr val="FFFF99"/>
              </a:solidFill>
              <a:latin typeface="Segoe Print" panose="02000600000000000000" pitchFamily="2" charset="0"/>
            </a:endParaRPr>
          </a:p>
          <a:p>
            <a:endParaRPr lang="es-CL" b="1" dirty="0">
              <a:solidFill>
                <a:srgbClr val="FFFF99"/>
              </a:solidFill>
              <a:latin typeface="Segoe Print" panose="02000600000000000000" pitchFamily="2" charset="0"/>
            </a:endParaRPr>
          </a:p>
          <a:p>
            <a:r>
              <a:rPr lang="es-CL" b="1" dirty="0">
                <a:solidFill>
                  <a:srgbClr val="FFFF99"/>
                </a:solidFill>
                <a:latin typeface="Segoe Print" panose="02000600000000000000" pitchFamily="2" charset="0"/>
              </a:rPr>
              <a:t>(Capriasca, Suiza, 1892 - Mar del Plata, Argentina, 1938) Poetisa argentina de origen suizo. Alfonsina Storni pasó a ocupar un lugar destacado en el panorama literario hispanoamericano por la fuerza con que aparece en sus versos la afirmación de una mirada femenina sobre el mundo. Junto a la chilena Gabriela Mistral y la uruguaya Juana de Ibarbourou, contemporáneas suyas, conformó la primera avanzadilla en la lucha de las mujeres por ocupar lugares de reconocimiento en los espacios de la literatura de América.</a:t>
            </a:r>
          </a:p>
          <a:p>
            <a:r>
              <a:rPr lang="es-CL" b="1" dirty="0">
                <a:solidFill>
                  <a:srgbClr val="FFFF99"/>
                </a:solidFill>
                <a:latin typeface="Segoe Print" panose="02000600000000000000" pitchFamily="2" charset="0"/>
              </a:rPr>
              <a:t>Madre soltera, hecho que no era aceptable en su época, Alfonsina Storni fue sin embargo la primera mujer reconocida entre los mayores escritores de aquel tiempo. </a:t>
            </a:r>
          </a:p>
          <a:p>
            <a:r>
              <a:rPr lang="es-CL" b="1" dirty="0">
                <a:solidFill>
                  <a:srgbClr val="FFFF99"/>
                </a:solidFill>
                <a:latin typeface="Segoe Print" panose="02000600000000000000" pitchFamily="2" charset="0"/>
              </a:rPr>
              <a:t>Víctima de una enfermedad terminal, el 25 de octubre de ese mismo año decidió suicidarse en Mar del Plata.</a:t>
            </a:r>
          </a:p>
          <a:p>
            <a:endParaRPr lang="es-CL" b="1" dirty="0">
              <a:solidFill>
                <a:srgbClr val="FFFF99"/>
              </a:solidFill>
              <a:latin typeface="Segoe Print" panose="02000600000000000000" pitchFamily="2" charset="0"/>
            </a:endParaRPr>
          </a:p>
          <a:p>
            <a:endParaRPr lang="es-CL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B61B14AF-37F5-4C57-8619-490F553E3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694" y="308818"/>
            <a:ext cx="1835274" cy="1824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1919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8 - Karaoke - Alfonsina y el Mar - Mercedes Sosa - YouTube">
            <a:extLst>
              <a:ext uri="{FF2B5EF4-FFF2-40B4-BE49-F238E27FC236}">
                <a16:creationId xmlns:a16="http://schemas.microsoft.com/office/drawing/2014/main" id="{4E948D5C-5F21-484D-A03F-D63C0E30A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EA2DEFA-75F6-4279-9286-F8ADC8A0B88D}"/>
              </a:ext>
            </a:extLst>
          </p:cNvPr>
          <p:cNvSpPr/>
          <p:nvPr/>
        </p:nvSpPr>
        <p:spPr>
          <a:xfrm>
            <a:off x="2140969" y="601377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https://www.youtube.com/watch?v=Rrr5YzcbPd4</a:t>
            </a:r>
            <a:endParaRPr lang="es-CL" dirty="0">
              <a:solidFill>
                <a:srgbClr val="FFFF00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2A03BE5-D30E-43AE-A5AF-3F74D80B5611}"/>
              </a:ext>
            </a:extLst>
          </p:cNvPr>
          <p:cNvSpPr/>
          <p:nvPr/>
        </p:nvSpPr>
        <p:spPr>
          <a:xfrm>
            <a:off x="2040885" y="211886"/>
            <a:ext cx="4270143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2400" b="1" dirty="0">
                <a:solidFill>
                  <a:schemeClr val="bg1"/>
                </a:solidFill>
                <a:latin typeface="Segoe Print" panose="02000600000000000000" pitchFamily="2" charset="0"/>
              </a:rPr>
              <a:t>Alfonsina y el mar</a:t>
            </a:r>
          </a:p>
          <a:p>
            <a:pPr algn="ctr"/>
            <a:endParaRPr lang="es-CL" b="1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algn="ctr"/>
            <a:endParaRPr lang="es-CL" sz="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s-CL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Mercedes Sosa</a:t>
            </a:r>
          </a:p>
          <a:p>
            <a:r>
              <a:rPr lang="es-CL" dirty="0">
                <a:solidFill>
                  <a:schemeClr val="bg1"/>
                </a:solidFill>
                <a:latin typeface="Arial Rounded MT Bold" panose="020F0704030504030204" pitchFamily="34" charset="0"/>
              </a:rPr>
              <a:t>Ariel Ramírez y el escritor Félix Luna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38DD533-82F7-48E9-9269-F31D89B3B0F1}"/>
              </a:ext>
            </a:extLst>
          </p:cNvPr>
          <p:cNvSpPr/>
          <p:nvPr/>
        </p:nvSpPr>
        <p:spPr>
          <a:xfrm>
            <a:off x="198276" y="1615160"/>
            <a:ext cx="259127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  <a:latin typeface="Segoe Print" panose="02000600000000000000" pitchFamily="2" charset="0"/>
              </a:rPr>
              <a:t>Por la blanda arena</a:t>
            </a:r>
            <a:br>
              <a:rPr lang="es-CL" sz="1400" b="1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es-CL" sz="1400" b="1" dirty="0">
                <a:solidFill>
                  <a:schemeClr val="bg1"/>
                </a:solidFill>
                <a:latin typeface="Segoe Print" panose="02000600000000000000" pitchFamily="2" charset="0"/>
              </a:rPr>
              <a:t>Que lame el mar</a:t>
            </a:r>
            <a:br>
              <a:rPr lang="es-CL" sz="1400" b="1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es-CL" sz="1400" b="1" dirty="0">
                <a:solidFill>
                  <a:schemeClr val="bg1"/>
                </a:solidFill>
                <a:latin typeface="Segoe Print" panose="02000600000000000000" pitchFamily="2" charset="0"/>
              </a:rPr>
              <a:t>Su pequeña huella</a:t>
            </a:r>
            <a:br>
              <a:rPr lang="es-CL" sz="1400" b="1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es-CL" sz="1400" b="1" dirty="0">
                <a:solidFill>
                  <a:schemeClr val="bg1"/>
                </a:solidFill>
                <a:latin typeface="Segoe Print" panose="02000600000000000000" pitchFamily="2" charset="0"/>
              </a:rPr>
              <a:t>No vuelve más</a:t>
            </a:r>
            <a:br>
              <a:rPr lang="es-CL" sz="1400" b="1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es-CL" sz="1400" b="1" dirty="0">
                <a:solidFill>
                  <a:schemeClr val="bg1"/>
                </a:solidFill>
                <a:latin typeface="Segoe Print" panose="02000600000000000000" pitchFamily="2" charset="0"/>
              </a:rPr>
              <a:t>Un sendero solo</a:t>
            </a:r>
            <a:br>
              <a:rPr lang="es-CL" sz="1400" b="1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es-CL" sz="1400" b="1" dirty="0">
                <a:solidFill>
                  <a:schemeClr val="bg1"/>
                </a:solidFill>
                <a:latin typeface="Segoe Print" panose="02000600000000000000" pitchFamily="2" charset="0"/>
              </a:rPr>
              <a:t>De pena y silencio llegó</a:t>
            </a:r>
            <a:br>
              <a:rPr lang="es-CL" sz="1400" b="1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es-CL" sz="1400" b="1" dirty="0">
                <a:solidFill>
                  <a:schemeClr val="bg1"/>
                </a:solidFill>
                <a:latin typeface="Segoe Print" panose="02000600000000000000" pitchFamily="2" charset="0"/>
              </a:rPr>
              <a:t>Hasta el agua profunda</a:t>
            </a:r>
            <a:br>
              <a:rPr lang="es-CL" sz="1400" b="1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es-CL" sz="1400" b="1" dirty="0">
                <a:solidFill>
                  <a:schemeClr val="bg1"/>
                </a:solidFill>
                <a:latin typeface="Segoe Print" panose="02000600000000000000" pitchFamily="2" charset="0"/>
              </a:rPr>
              <a:t>Un sendero solo</a:t>
            </a:r>
            <a:br>
              <a:rPr lang="es-CL" sz="1400" b="1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es-CL" sz="1400" b="1" dirty="0">
                <a:solidFill>
                  <a:schemeClr val="bg1"/>
                </a:solidFill>
                <a:latin typeface="Segoe Print" panose="02000600000000000000" pitchFamily="2" charset="0"/>
              </a:rPr>
              <a:t>De penas mudas llegó</a:t>
            </a:r>
            <a:br>
              <a:rPr lang="es-CL" sz="1400" b="1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es-CL" sz="1400" b="1" dirty="0">
                <a:solidFill>
                  <a:schemeClr val="bg1"/>
                </a:solidFill>
                <a:latin typeface="Segoe Print" panose="02000600000000000000" pitchFamily="2" charset="0"/>
              </a:rPr>
              <a:t>Hasta la espuma</a:t>
            </a:r>
          </a:p>
          <a:p>
            <a:endParaRPr lang="es-CL" sz="1400" b="1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r>
              <a:rPr lang="es-CL" sz="1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Sabe Dios qué angustia</a:t>
            </a:r>
            <a:br>
              <a:rPr lang="es-CL" sz="1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</a:br>
            <a:r>
              <a:rPr lang="es-CL" sz="1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Te acompañó</a:t>
            </a:r>
            <a:br>
              <a:rPr lang="es-CL" sz="1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</a:br>
            <a:r>
              <a:rPr lang="es-CL" sz="1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Qué dolores viejos</a:t>
            </a:r>
            <a:br>
              <a:rPr lang="es-CL" sz="1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</a:br>
            <a:r>
              <a:rPr lang="es-CL" sz="1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Calló tu voz</a:t>
            </a:r>
            <a:br>
              <a:rPr lang="es-CL" sz="1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</a:br>
            <a:r>
              <a:rPr lang="es-CL" sz="1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Para recostarte</a:t>
            </a:r>
            <a:br>
              <a:rPr lang="es-CL" sz="1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</a:br>
            <a:r>
              <a:rPr lang="es-CL" sz="1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Arrullada en el canto</a:t>
            </a:r>
            <a:br>
              <a:rPr lang="es-CL" sz="1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</a:br>
            <a:r>
              <a:rPr lang="es-CL" sz="1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De las caracolas marinas</a:t>
            </a:r>
            <a:br>
              <a:rPr lang="es-CL" sz="1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</a:br>
            <a:r>
              <a:rPr lang="es-CL" sz="1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La canción que canta</a:t>
            </a:r>
            <a:br>
              <a:rPr lang="es-CL" sz="1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</a:br>
            <a:r>
              <a:rPr lang="es-CL" sz="1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En el fondo oscuro del mar</a:t>
            </a:r>
            <a:br>
              <a:rPr lang="es-CL" sz="1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</a:br>
            <a:r>
              <a:rPr lang="es-CL" sz="1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La caracola</a:t>
            </a:r>
          </a:p>
          <a:p>
            <a:endParaRPr lang="es-CL" sz="14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CA21F1D-867A-45EE-81DE-2A089FA32316}"/>
              </a:ext>
            </a:extLst>
          </p:cNvPr>
          <p:cNvSpPr/>
          <p:nvPr/>
        </p:nvSpPr>
        <p:spPr>
          <a:xfrm>
            <a:off x="6372200" y="1360200"/>
            <a:ext cx="279556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Cinco sirenitas</a:t>
            </a:r>
            <a:br>
              <a:rPr lang="es-CL" sz="1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</a:br>
            <a:r>
              <a:rPr lang="es-CL" sz="1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Te llevarán</a:t>
            </a:r>
            <a:br>
              <a:rPr lang="es-CL" sz="1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</a:br>
            <a:r>
              <a:rPr lang="es-CL" sz="1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Por caminos de algas</a:t>
            </a:r>
            <a:br>
              <a:rPr lang="es-CL" sz="1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</a:br>
            <a:r>
              <a:rPr lang="es-CL" sz="1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Y de coral</a:t>
            </a:r>
            <a:br>
              <a:rPr lang="es-CL" sz="1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</a:br>
            <a:r>
              <a:rPr lang="es-CL" sz="1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Y fosforescentes</a:t>
            </a:r>
            <a:br>
              <a:rPr lang="es-CL" sz="1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</a:br>
            <a:r>
              <a:rPr lang="es-CL" sz="1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Caballos marinos harán</a:t>
            </a:r>
            <a:br>
              <a:rPr lang="es-CL" sz="1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</a:br>
            <a:r>
              <a:rPr lang="es-CL" sz="1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Una ronda a tu lado</a:t>
            </a:r>
            <a:br>
              <a:rPr lang="es-CL" sz="1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</a:br>
            <a:r>
              <a:rPr lang="es-CL" sz="1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Y los habitantes</a:t>
            </a:r>
            <a:br>
              <a:rPr lang="es-CL" sz="1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</a:br>
            <a:r>
              <a:rPr lang="es-CL" sz="1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Del agua van a jugar</a:t>
            </a:r>
            <a:br>
              <a:rPr lang="es-CL" sz="1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</a:br>
            <a:r>
              <a:rPr lang="es-CL" sz="1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Pronto a tu lado</a:t>
            </a:r>
          </a:p>
          <a:p>
            <a:endParaRPr lang="es-CL" sz="1400" b="1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r>
              <a:rPr lang="es-CL" sz="1400" b="1" dirty="0">
                <a:solidFill>
                  <a:srgbClr val="FFFF00"/>
                </a:solidFill>
                <a:latin typeface="Segoe Print" panose="02000600000000000000" pitchFamily="2" charset="0"/>
              </a:rPr>
              <a:t>Bájame la lámpara</a:t>
            </a:r>
            <a:br>
              <a:rPr lang="es-CL" sz="1400" b="1" dirty="0">
                <a:solidFill>
                  <a:srgbClr val="FFFF00"/>
                </a:solidFill>
                <a:latin typeface="Segoe Print" panose="02000600000000000000" pitchFamily="2" charset="0"/>
              </a:rPr>
            </a:br>
            <a:r>
              <a:rPr lang="es-CL" sz="1400" b="1" dirty="0">
                <a:solidFill>
                  <a:srgbClr val="FFFF00"/>
                </a:solidFill>
                <a:latin typeface="Segoe Print" panose="02000600000000000000" pitchFamily="2" charset="0"/>
              </a:rPr>
              <a:t>Un poco más</a:t>
            </a:r>
            <a:br>
              <a:rPr lang="es-CL" sz="1400" b="1" dirty="0">
                <a:solidFill>
                  <a:srgbClr val="FFFF00"/>
                </a:solidFill>
                <a:latin typeface="Segoe Print" panose="02000600000000000000" pitchFamily="2" charset="0"/>
              </a:rPr>
            </a:br>
            <a:r>
              <a:rPr lang="es-CL" sz="1400" b="1" dirty="0">
                <a:solidFill>
                  <a:srgbClr val="FFFF00"/>
                </a:solidFill>
                <a:latin typeface="Segoe Print" panose="02000600000000000000" pitchFamily="2" charset="0"/>
              </a:rPr>
              <a:t>Déjame que duerma</a:t>
            </a:r>
            <a:br>
              <a:rPr lang="es-CL" sz="1400" b="1" dirty="0">
                <a:solidFill>
                  <a:srgbClr val="FFFF00"/>
                </a:solidFill>
                <a:latin typeface="Segoe Print" panose="02000600000000000000" pitchFamily="2" charset="0"/>
              </a:rPr>
            </a:br>
            <a:r>
              <a:rPr lang="es-CL" sz="1400" b="1" dirty="0">
                <a:solidFill>
                  <a:srgbClr val="FFFF00"/>
                </a:solidFill>
                <a:latin typeface="Segoe Print" panose="02000600000000000000" pitchFamily="2" charset="0"/>
              </a:rPr>
              <a:t>Nodriza, en paz</a:t>
            </a:r>
            <a:br>
              <a:rPr lang="es-CL" sz="1400" b="1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es-CL" sz="1400" b="1" i="1" dirty="0">
                <a:solidFill>
                  <a:srgbClr val="FFFF00"/>
                </a:solidFill>
                <a:latin typeface="Segoe Print" panose="02000600000000000000" pitchFamily="2" charset="0"/>
              </a:rPr>
              <a:t>Y si llama él</a:t>
            </a:r>
            <a:br>
              <a:rPr lang="es-CL" sz="1400" b="1" i="1" dirty="0">
                <a:solidFill>
                  <a:srgbClr val="FFFF00"/>
                </a:solidFill>
                <a:latin typeface="Segoe Print" panose="02000600000000000000" pitchFamily="2" charset="0"/>
              </a:rPr>
            </a:br>
            <a:r>
              <a:rPr lang="es-CL" sz="1400" b="1" i="1" dirty="0">
                <a:solidFill>
                  <a:srgbClr val="FFFF00"/>
                </a:solidFill>
                <a:latin typeface="Segoe Print" panose="02000600000000000000" pitchFamily="2" charset="0"/>
              </a:rPr>
              <a:t>No le digas que estoy</a:t>
            </a:r>
            <a:br>
              <a:rPr lang="es-CL" sz="1400" b="1" i="1" dirty="0">
                <a:solidFill>
                  <a:srgbClr val="FFFF00"/>
                </a:solidFill>
                <a:latin typeface="Segoe Print" panose="02000600000000000000" pitchFamily="2" charset="0"/>
              </a:rPr>
            </a:br>
            <a:r>
              <a:rPr lang="es-CL" sz="1400" b="1" i="1" dirty="0">
                <a:solidFill>
                  <a:srgbClr val="FFFF00"/>
                </a:solidFill>
                <a:latin typeface="Segoe Print" panose="02000600000000000000" pitchFamily="2" charset="0"/>
              </a:rPr>
              <a:t>Dile que Alfonsina no vuelve</a:t>
            </a:r>
            <a:br>
              <a:rPr lang="es-CL" sz="1400" b="1" i="1" dirty="0">
                <a:solidFill>
                  <a:srgbClr val="FFFF00"/>
                </a:solidFill>
                <a:latin typeface="Segoe Print" panose="02000600000000000000" pitchFamily="2" charset="0"/>
              </a:rPr>
            </a:br>
            <a:r>
              <a:rPr lang="es-CL" sz="1400" b="1" i="1" dirty="0">
                <a:solidFill>
                  <a:srgbClr val="FFFF00"/>
                </a:solidFill>
                <a:latin typeface="Segoe Print" panose="02000600000000000000" pitchFamily="2" charset="0"/>
              </a:rPr>
              <a:t>Y si llama él</a:t>
            </a:r>
            <a:br>
              <a:rPr lang="es-CL" sz="1400" b="1" i="1" dirty="0">
                <a:solidFill>
                  <a:srgbClr val="FFFF00"/>
                </a:solidFill>
                <a:latin typeface="Segoe Print" panose="02000600000000000000" pitchFamily="2" charset="0"/>
              </a:rPr>
            </a:br>
            <a:r>
              <a:rPr lang="es-CL" sz="1400" b="1" i="1" dirty="0">
                <a:solidFill>
                  <a:srgbClr val="FFFF00"/>
                </a:solidFill>
                <a:latin typeface="Segoe Print" panose="02000600000000000000" pitchFamily="2" charset="0"/>
              </a:rPr>
              <a:t>No le digas nunca que estoy</a:t>
            </a:r>
            <a:br>
              <a:rPr lang="es-CL" sz="1400" b="1" i="1" dirty="0">
                <a:solidFill>
                  <a:srgbClr val="FFFF00"/>
                </a:solidFill>
                <a:latin typeface="Segoe Print" panose="02000600000000000000" pitchFamily="2" charset="0"/>
              </a:rPr>
            </a:br>
            <a:r>
              <a:rPr lang="es-CL" sz="1400" b="1" i="1" dirty="0">
                <a:solidFill>
                  <a:srgbClr val="FFFF00"/>
                </a:solidFill>
                <a:latin typeface="Segoe Print" panose="02000600000000000000" pitchFamily="2" charset="0"/>
              </a:rPr>
              <a:t>Di que me he ido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B0E6CA8-C9A3-4C61-8EA4-BBAFFC61AEAA}"/>
              </a:ext>
            </a:extLst>
          </p:cNvPr>
          <p:cNvSpPr/>
          <p:nvPr/>
        </p:nvSpPr>
        <p:spPr>
          <a:xfrm>
            <a:off x="3187564" y="1960364"/>
            <a:ext cx="27955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Te vas Alfonsina</a:t>
            </a:r>
            <a:br>
              <a:rPr lang="es-CL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</a:br>
            <a:r>
              <a:rPr lang="es-CL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Con tu soledad</a:t>
            </a:r>
            <a:br>
              <a:rPr lang="es-CL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</a:br>
            <a:r>
              <a:rPr lang="es-CL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¿Qué poemas nuevos</a:t>
            </a:r>
            <a:br>
              <a:rPr lang="es-CL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</a:br>
            <a:r>
              <a:rPr lang="es-CL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Fuiste a buscar?</a:t>
            </a:r>
            <a:br>
              <a:rPr lang="es-CL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</a:br>
            <a:r>
              <a:rPr lang="es-CL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Una voz antigua</a:t>
            </a:r>
            <a:br>
              <a:rPr lang="es-CL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</a:br>
            <a:r>
              <a:rPr lang="es-CL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De viento y de sal</a:t>
            </a:r>
            <a:br>
              <a:rPr lang="es-CL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</a:br>
            <a:r>
              <a:rPr lang="es-CL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Te requiebra el alma</a:t>
            </a:r>
            <a:br>
              <a:rPr lang="es-CL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</a:br>
            <a:r>
              <a:rPr lang="es-CL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Y la está llevando</a:t>
            </a:r>
            <a:br>
              <a:rPr lang="es-CL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</a:br>
            <a:r>
              <a:rPr lang="es-CL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Y te vas hacia allá</a:t>
            </a:r>
            <a:br>
              <a:rPr lang="es-CL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</a:br>
            <a:r>
              <a:rPr lang="es-CL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Como en sueños</a:t>
            </a:r>
            <a:br>
              <a:rPr lang="es-CL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</a:br>
            <a:r>
              <a:rPr lang="es-CL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Dormida, Alfonsina</a:t>
            </a:r>
            <a:br>
              <a:rPr lang="es-CL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</a:br>
            <a:r>
              <a:rPr lang="es-CL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Vestida de mar</a:t>
            </a:r>
          </a:p>
        </p:txBody>
      </p:sp>
    </p:spTree>
    <p:extLst>
      <p:ext uri="{BB962C8B-B14F-4D97-AF65-F5344CB8AC3E}">
        <p14:creationId xmlns:p14="http://schemas.microsoft.com/office/powerpoint/2010/main" val="1421954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0255" y="295044"/>
            <a:ext cx="3985902" cy="405571"/>
          </a:xfrm>
        </p:spPr>
        <p:txBody>
          <a:bodyPr>
            <a:normAutofit fontScale="90000"/>
          </a:bodyPr>
          <a:lstStyle/>
          <a:p>
            <a:r>
              <a:rPr lang="es-CL" b="1" dirty="0">
                <a:latin typeface="Cavolini" panose="03000502040302020204" pitchFamily="66" charset="0"/>
                <a:cs typeface="Cavolini" panose="03000502040302020204" pitchFamily="66" charset="0"/>
              </a:rPr>
              <a:t>Actividad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512" y="908720"/>
            <a:ext cx="4603750" cy="1687690"/>
          </a:xfrm>
        </p:spPr>
        <p:txBody>
          <a:bodyPr anchor="t">
            <a:noAutofit/>
          </a:bodyPr>
          <a:lstStyle/>
          <a:p>
            <a:pPr>
              <a:buAutoNum type="arabicPeriod"/>
            </a:pPr>
            <a:r>
              <a:rPr lang="es-CL" sz="1800" dirty="0">
                <a:solidFill>
                  <a:srgbClr val="FFFF99"/>
                </a:solidFill>
                <a:latin typeface="Segoe Print" panose="02000600000000000000" pitchFamily="2" charset="0"/>
              </a:rPr>
              <a:t>¿Qué relación tiene Alfonsina con el mar?</a:t>
            </a:r>
          </a:p>
          <a:p>
            <a:pPr>
              <a:buAutoNum type="arabicPeriod"/>
            </a:pPr>
            <a:r>
              <a:rPr lang="es-CL" sz="1800" dirty="0">
                <a:solidFill>
                  <a:srgbClr val="FFFF99"/>
                </a:solidFill>
                <a:latin typeface="Segoe Print" panose="02000600000000000000" pitchFamily="2" charset="0"/>
              </a:rPr>
              <a:t>¿Qué situaciones podrían ser parte del extrañamiento que quiere causar el autor en el lector?</a:t>
            </a:r>
          </a:p>
          <a:p>
            <a:pPr>
              <a:buAutoNum type="arabicPeriod"/>
            </a:pPr>
            <a:r>
              <a:rPr lang="es-CL" sz="1800" dirty="0">
                <a:solidFill>
                  <a:srgbClr val="FFFF99"/>
                </a:solidFill>
                <a:latin typeface="Segoe Print" panose="02000600000000000000" pitchFamily="2" charset="0"/>
              </a:rPr>
              <a:t>¿Cuál es el motivo lírico?</a:t>
            </a:r>
          </a:p>
          <a:p>
            <a:pPr>
              <a:buAutoNum type="arabicPeriod"/>
            </a:pPr>
            <a:r>
              <a:rPr lang="es-CL" sz="1800" dirty="0">
                <a:solidFill>
                  <a:srgbClr val="FFFF99"/>
                </a:solidFill>
                <a:latin typeface="Segoe Print" panose="02000600000000000000" pitchFamily="2" charset="0"/>
              </a:rPr>
              <a:t>¿Por qué podríamos decir que esta obra requiere de esfuerzo para ser interpretada?</a:t>
            </a:r>
          </a:p>
          <a:p>
            <a:pPr>
              <a:buAutoNum type="arabicPeriod"/>
            </a:pPr>
            <a:r>
              <a:rPr lang="es-CL" sz="1800" dirty="0">
                <a:solidFill>
                  <a:srgbClr val="FFFF99"/>
                </a:solidFill>
                <a:latin typeface="Segoe Print" panose="02000600000000000000" pitchFamily="2" charset="0"/>
              </a:rPr>
              <a:t>¿Cómo conmociona nuestro espíritu este poema? Especifica.</a:t>
            </a:r>
          </a:p>
          <a:p>
            <a:pPr>
              <a:buAutoNum type="arabicPeriod"/>
            </a:pPr>
            <a:r>
              <a:rPr lang="es-CL" sz="1800" dirty="0">
                <a:solidFill>
                  <a:srgbClr val="FFFF99"/>
                </a:solidFill>
                <a:latin typeface="Segoe Print" panose="02000600000000000000" pitchFamily="2" charset="0"/>
              </a:rPr>
              <a:t>¿Qué provoca en el ser humano enterarse de esta situación vivida por Alfonsina? ¿Por qué conmueve?</a:t>
            </a:r>
          </a:p>
          <a:p>
            <a:pPr>
              <a:buAutoNum type="arabicPeriod"/>
            </a:pPr>
            <a:r>
              <a:rPr lang="es-CL" sz="1800" dirty="0">
                <a:solidFill>
                  <a:srgbClr val="FFFF99"/>
                </a:solidFill>
                <a:latin typeface="Segoe Print" panose="02000600000000000000" pitchFamily="2" charset="0"/>
              </a:rPr>
              <a:t>¿Cuál es la actitud lírica que emplea el hablante? ¿Qué efecto produce en el lector?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40250" y="0"/>
            <a:ext cx="4603750" cy="4793391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Imagen 5" descr="Imagen que contiene ropa, alimentos, joven&#10;&#10;Descripción generada automáticamente">
            <a:extLst>
              <a:ext uri="{FF2B5EF4-FFF2-40B4-BE49-F238E27FC236}">
                <a16:creationId xmlns:a16="http://schemas.microsoft.com/office/drawing/2014/main" id="{440AB9A3-08F6-428F-A554-6476E2815B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1" r="28800" b="-2"/>
          <a:stretch/>
        </p:blipFill>
        <p:spPr>
          <a:xfrm>
            <a:off x="4677611" y="1505"/>
            <a:ext cx="4466389" cy="4641275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8329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pintura, colorido, viejo, edificio&#10;&#10;Descripción generada automáticamente">
            <a:extLst>
              <a:ext uri="{FF2B5EF4-FFF2-40B4-BE49-F238E27FC236}">
                <a16:creationId xmlns:a16="http://schemas.microsoft.com/office/drawing/2014/main" id="{BED8CE0D-12AA-44EA-A9BF-42B47DA95C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15851"/>
          <a:stretch/>
        </p:blipFill>
        <p:spPr>
          <a:xfrm>
            <a:off x="3886578" y="10"/>
            <a:ext cx="5257422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F3AEA472-D66A-41E0-9598-147F7E8A43D6}"/>
              </a:ext>
            </a:extLst>
          </p:cNvPr>
          <p:cNvSpPr/>
          <p:nvPr/>
        </p:nvSpPr>
        <p:spPr>
          <a:xfrm>
            <a:off x="179512" y="404664"/>
            <a:ext cx="410445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rPr>
              <a:t>8. Identifica un par de figuras literarias presentes en los versos subrayados. ¿Qué efecto producen en el lector? ¿Por qué?</a:t>
            </a:r>
          </a:p>
          <a:p>
            <a:endParaRPr lang="es-CL" sz="1600" dirty="0">
              <a:solidFill>
                <a:schemeClr val="tx2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rPr>
              <a:t>9. Escribe la situación de enunciación de este poema. </a:t>
            </a:r>
          </a:p>
          <a:p>
            <a:endParaRPr lang="es-CL" sz="1600" dirty="0">
              <a:solidFill>
                <a:schemeClr val="tx2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rPr>
              <a:t>10. Analiza en el poema leído 3 de los criterios con los que se ha intentado definir la literatura (diapositiva 5)</a:t>
            </a:r>
          </a:p>
          <a:p>
            <a:endParaRPr lang="es-CL" sz="1600" dirty="0">
              <a:solidFill>
                <a:schemeClr val="tx2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rPr>
              <a:t>11. Escribe tu interpretación y comentario del poema, considerando tus experiencias, tus conocimientos de mundo y académicos, tus intereses como lector. Reflexiona cómo la obra dialogó contigo, qué efectos te produjo, etc.</a:t>
            </a:r>
          </a:p>
          <a:p>
            <a:endParaRPr lang="es-CL" sz="1600" dirty="0">
              <a:solidFill>
                <a:schemeClr val="tx2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rPr>
              <a:t>12. ¿Cuál es la importancia del lector en la interpretación de este poema? Elabora una respuesta con fundamentos.</a:t>
            </a:r>
          </a:p>
          <a:p>
            <a:endParaRPr lang="es-CL" sz="1600" dirty="0">
              <a:solidFill>
                <a:schemeClr val="tx2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endParaRPr lang="es-CL" sz="1600" dirty="0">
              <a:solidFill>
                <a:schemeClr val="tx2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838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 imagen literaria desde el punto de vista estético - Ensayo">
            <a:extLst>
              <a:ext uri="{FF2B5EF4-FFF2-40B4-BE49-F238E27FC236}">
                <a16:creationId xmlns:a16="http://schemas.microsoft.com/office/drawing/2014/main" id="{7F6BC075-5634-4D7F-A0FA-1AF915750D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" r="5162" b="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-1" y="24631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 dirty="0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568370" y="2997998"/>
            <a:ext cx="3153103" cy="100706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150" b="1" kern="120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Literatura</a:t>
            </a:r>
            <a:r>
              <a:rPr lang="en-US" sz="3150" b="1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y </a:t>
            </a:r>
            <a:r>
              <a:rPr lang="en-US" sz="3150" b="1" kern="120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efecto</a:t>
            </a:r>
            <a:r>
              <a:rPr lang="en-US" sz="3150" b="1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50" b="1" kern="120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estético</a:t>
            </a:r>
            <a:br>
              <a:rPr lang="en-US" sz="3150" b="1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700" kern="12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Objetivos</a:t>
            </a:r>
            <a:r>
              <a:rPr lang="en-US" sz="2700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kern="12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Específicos</a:t>
            </a:r>
            <a:r>
              <a:rPr lang="en-US" sz="2700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de la </a:t>
            </a:r>
            <a:r>
              <a:rPr lang="en-US" sz="2700" kern="12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clase</a:t>
            </a:r>
            <a:endParaRPr lang="en-US" sz="2700" kern="12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5115" y="4226880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ED1FA9F6-1937-41D7-AB20-D79B0CC2E95F}"/>
              </a:ext>
            </a:extLst>
          </p:cNvPr>
          <p:cNvSpPr txBox="1">
            <a:spLocks/>
          </p:cNvSpPr>
          <p:nvPr/>
        </p:nvSpPr>
        <p:spPr>
          <a:xfrm>
            <a:off x="192757" y="4277679"/>
            <a:ext cx="3875187" cy="1964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75" dirty="0">
                <a:solidFill>
                  <a:schemeClr val="tx1"/>
                </a:solidFill>
              </a:rPr>
              <a:t>REPASAR LOS CONCEPTOS DE LITERATURA,  ESTÉTICA, Y EFECTO ESTÉTICO DE LA  LITERATURA.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75" dirty="0">
                <a:solidFill>
                  <a:schemeClr val="tx1"/>
                </a:solidFill>
              </a:rPr>
              <a:t>DETERMINAR EL EFECTO ESTÉTICO QUE PRODUCE EN EL LECTOR UNA OBRA Y ANALIZAR LOS ELEMENTOS QUE INFLUYEN.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75" dirty="0">
                <a:solidFill>
                  <a:schemeClr val="tx1"/>
                </a:solidFill>
              </a:rPr>
              <a:t>ANALIZAR LA IMPORTANCIA DEL LECTOR EN EL PROCESO INTERPRETETIVO DE UN POEMA.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8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ignore e servo: desiderio e riconoscimento in Hegel - laCOOLtura">
            <a:extLst>
              <a:ext uri="{FF2B5EF4-FFF2-40B4-BE49-F238E27FC236}">
                <a16:creationId xmlns:a16="http://schemas.microsoft.com/office/drawing/2014/main" id="{C3EB6AC5-97C7-4F0A-B459-DF49A94FE5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45052" b="-2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ACC70E-454E-4262-BD6E-67E84009B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986401">
            <a:off x="5229872" y="1228457"/>
            <a:ext cx="3995938" cy="1216907"/>
          </a:xfrm>
        </p:spPr>
        <p:txBody>
          <a:bodyPr anchor="b">
            <a:normAutofit/>
          </a:bodyPr>
          <a:lstStyle/>
          <a:p>
            <a:r>
              <a:rPr lang="es-CL" sz="3200" dirty="0">
                <a:solidFill>
                  <a:srgbClr val="FFFF00"/>
                </a:solidFill>
                <a:latin typeface="Segoe Print" panose="02000600000000000000" pitchFamily="2" charset="0"/>
              </a:rPr>
              <a:t>¿Qué es la Literatura?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F2B545-296E-4E9E-88E0-A536301F6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2498"/>
            <a:ext cx="5076056" cy="5427683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90000"/>
              </a:lnSpc>
            </a:pPr>
            <a:endParaRPr lang="es-CL" sz="2100" dirty="0"/>
          </a:p>
          <a:p>
            <a:pPr>
              <a:lnSpc>
                <a:spcPct val="90000"/>
              </a:lnSpc>
            </a:pPr>
            <a:r>
              <a:rPr lang="es-CL" sz="2100" dirty="0"/>
              <a:t> La literatura como obra de la ficción, es decir, el texto literario es </a:t>
            </a:r>
            <a:r>
              <a:rPr lang="es-CL" sz="2100" dirty="0">
                <a:solidFill>
                  <a:srgbClr val="FFC000"/>
                </a:solidFill>
              </a:rPr>
              <a:t>producto de la imaginación del autor</a:t>
            </a:r>
            <a:r>
              <a:rPr lang="es-CL" sz="2100" dirty="0"/>
              <a:t> y, por tanto, se ocupa de lo que no es literalmente real.</a:t>
            </a:r>
          </a:p>
          <a:p>
            <a:pPr>
              <a:lnSpc>
                <a:spcPct val="90000"/>
              </a:lnSpc>
            </a:pPr>
            <a:endParaRPr lang="es-CL" sz="2100" dirty="0"/>
          </a:p>
          <a:p>
            <a:pPr>
              <a:lnSpc>
                <a:spcPct val="90000"/>
              </a:lnSpc>
            </a:pPr>
            <a:r>
              <a:rPr lang="es-CL" sz="2100" dirty="0"/>
              <a:t>La literatura </a:t>
            </a:r>
            <a:r>
              <a:rPr lang="es-CL" sz="2100" dirty="0">
                <a:solidFill>
                  <a:srgbClr val="FFC000"/>
                </a:solidFill>
              </a:rPr>
              <a:t>es una creación artística </a:t>
            </a:r>
            <a:r>
              <a:rPr lang="es-CL" sz="2100" dirty="0"/>
              <a:t>y no una copia fiel de la realidad. Los elementos reales aparecen modificados.</a:t>
            </a:r>
          </a:p>
          <a:p>
            <a:pPr>
              <a:lnSpc>
                <a:spcPct val="90000"/>
              </a:lnSpc>
            </a:pPr>
            <a:endParaRPr lang="es-CL" sz="2100" dirty="0"/>
          </a:p>
          <a:p>
            <a:pPr>
              <a:lnSpc>
                <a:spcPct val="90000"/>
              </a:lnSpc>
            </a:pPr>
            <a:r>
              <a:rPr lang="es-CL" sz="2100" dirty="0"/>
              <a:t>Todo texto literario </a:t>
            </a:r>
            <a:r>
              <a:rPr lang="es-CL" sz="2100" dirty="0">
                <a:solidFill>
                  <a:srgbClr val="FFC000"/>
                </a:solidFill>
              </a:rPr>
              <a:t>transgrede el uso cotidiano del lenguaje </a:t>
            </a:r>
            <a:r>
              <a:rPr lang="es-CL" sz="2100" dirty="0"/>
              <a:t>para llevarlo a la estilización de las formas. Es el arte de transformación del lenguaje, embellecerlo para darle al lector el gozo de la palabra.</a:t>
            </a:r>
          </a:p>
          <a:p>
            <a:pPr marL="0" indent="0">
              <a:lnSpc>
                <a:spcPct val="90000"/>
              </a:lnSpc>
              <a:buNone/>
            </a:pPr>
            <a:endParaRPr lang="es-CL" sz="2100" dirty="0"/>
          </a:p>
          <a:p>
            <a:pPr>
              <a:lnSpc>
                <a:spcPct val="90000"/>
              </a:lnSpc>
            </a:pPr>
            <a:r>
              <a:rPr lang="es-CL" sz="2100" dirty="0"/>
              <a:t>La literatura es un escenario de </a:t>
            </a:r>
            <a:r>
              <a:rPr lang="es-CL" sz="2100" dirty="0">
                <a:solidFill>
                  <a:srgbClr val="FFC000"/>
                </a:solidFill>
              </a:rPr>
              <a:t>crítica social</a:t>
            </a:r>
          </a:p>
          <a:p>
            <a:pPr>
              <a:lnSpc>
                <a:spcPct val="90000"/>
              </a:lnSpc>
            </a:pPr>
            <a:endParaRPr lang="es-CL" sz="2100" dirty="0"/>
          </a:p>
          <a:p>
            <a:pPr>
              <a:lnSpc>
                <a:spcPct val="90000"/>
              </a:lnSpc>
            </a:pPr>
            <a:endParaRPr lang="es-CL" sz="2100" dirty="0"/>
          </a:p>
          <a:p>
            <a:pPr>
              <a:lnSpc>
                <a:spcPct val="90000"/>
              </a:lnSpc>
            </a:pP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val="4113278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ignore e servo: desiderio e riconoscimento in Hegel - laCOOLtura">
            <a:extLst>
              <a:ext uri="{FF2B5EF4-FFF2-40B4-BE49-F238E27FC236}">
                <a16:creationId xmlns:a16="http://schemas.microsoft.com/office/drawing/2014/main" id="{C3EB6AC5-97C7-4F0A-B459-DF49A94FE5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45052" b="-2"/>
          <a:stretch/>
        </p:blipFill>
        <p:spPr bwMode="auto">
          <a:xfrm>
            <a:off x="1" y="-27384"/>
            <a:ext cx="9144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CACC70E-454E-4262-BD6E-67E84009B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9689172">
            <a:off x="0" y="576595"/>
            <a:ext cx="2578608" cy="1124712"/>
          </a:xfrm>
        </p:spPr>
        <p:txBody>
          <a:bodyPr anchor="b">
            <a:normAutofit/>
          </a:bodyPr>
          <a:lstStyle/>
          <a:p>
            <a:r>
              <a:rPr lang="es-CL" sz="3200" dirty="0">
                <a:solidFill>
                  <a:srgbClr val="C00000"/>
                </a:solidFill>
                <a:latin typeface="Segoe Print" panose="02000600000000000000" pitchFamily="2" charset="0"/>
              </a:rPr>
              <a:t>¿Qué es la Literatura?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E89F165-C094-43A8-9A06-D29922312583}"/>
              </a:ext>
            </a:extLst>
          </p:cNvPr>
          <p:cNvSpPr/>
          <p:nvPr/>
        </p:nvSpPr>
        <p:spPr>
          <a:xfrm>
            <a:off x="5438770" y="188640"/>
            <a:ext cx="35257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CL" sz="2000" dirty="0"/>
              <a:t>    </a:t>
            </a:r>
            <a:r>
              <a:rPr lang="es-ES" altLang="es-CL" sz="2000" dirty="0">
                <a:solidFill>
                  <a:schemeClr val="bg1"/>
                </a:solidFill>
                <a:latin typeface="Segoe Print" panose="02000600000000000000" pitchFamily="2" charset="0"/>
              </a:rPr>
              <a:t>La literatura es, ante todo un </a:t>
            </a:r>
            <a:r>
              <a:rPr lang="es-ES" altLang="es-CL" sz="2000" dirty="0">
                <a:solidFill>
                  <a:srgbClr val="FFFF00"/>
                </a:solidFill>
                <a:latin typeface="Segoe Print" panose="02000600000000000000" pitchFamily="2" charset="0"/>
              </a:rPr>
              <a:t>proceso de comunicación </a:t>
            </a:r>
            <a:r>
              <a:rPr lang="es-ES" altLang="es-CL" sz="2000" dirty="0">
                <a:solidFill>
                  <a:schemeClr val="bg1"/>
                </a:solidFill>
                <a:latin typeface="Segoe Print" panose="02000600000000000000" pitchFamily="2" charset="0"/>
              </a:rPr>
              <a:t>que exige la presencia de tres elementos: un </a:t>
            </a:r>
            <a:r>
              <a:rPr lang="es-ES" altLang="es-CL" sz="2000" b="1" dirty="0">
                <a:solidFill>
                  <a:srgbClr val="FFFF00"/>
                </a:solidFill>
                <a:latin typeface="Segoe Print" panose="02000600000000000000" pitchFamily="2" charset="0"/>
              </a:rPr>
              <a:t>creador</a:t>
            </a:r>
            <a:r>
              <a:rPr lang="es-ES" altLang="es-CL" sz="2000" dirty="0">
                <a:solidFill>
                  <a:schemeClr val="bg1"/>
                </a:solidFill>
                <a:latin typeface="Segoe Print" panose="02000600000000000000" pitchFamily="2" charset="0"/>
              </a:rPr>
              <a:t>, una </a:t>
            </a:r>
            <a:r>
              <a:rPr lang="es-ES" altLang="es-CL" sz="2000" b="1" dirty="0">
                <a:solidFill>
                  <a:srgbClr val="FFFF00"/>
                </a:solidFill>
                <a:latin typeface="Segoe Print" panose="02000600000000000000" pitchFamily="2" charset="0"/>
              </a:rPr>
              <a:t>obra</a:t>
            </a:r>
            <a:r>
              <a:rPr lang="es-ES" altLang="es-CL" sz="2000" dirty="0">
                <a:solidFill>
                  <a:schemeClr val="bg1"/>
                </a:solidFill>
                <a:latin typeface="Segoe Print" panose="02000600000000000000" pitchFamily="2" charset="0"/>
              </a:rPr>
              <a:t> y un </a:t>
            </a:r>
            <a:r>
              <a:rPr lang="es-ES" altLang="es-CL" sz="2000" b="1" dirty="0">
                <a:solidFill>
                  <a:srgbClr val="FFFF00"/>
                </a:solidFill>
                <a:latin typeface="Segoe Print" panose="02000600000000000000" pitchFamily="2" charset="0"/>
              </a:rPr>
              <a:t>lector</a:t>
            </a:r>
            <a:r>
              <a:rPr lang="es-ES" altLang="es-CL" sz="2000" b="1" dirty="0">
                <a:solidFill>
                  <a:schemeClr val="bg1"/>
                </a:solidFill>
                <a:latin typeface="Segoe Print" panose="02000600000000000000" pitchFamily="2" charset="0"/>
              </a:rPr>
              <a:t>.</a:t>
            </a:r>
            <a:r>
              <a:rPr lang="es-ES" altLang="es-CL" sz="2000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</a:p>
          <a:p>
            <a:endParaRPr lang="es-ES" altLang="es-CL" sz="20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FB5AFF6-5B70-4AAD-BB47-D41E6208381C}"/>
              </a:ext>
            </a:extLst>
          </p:cNvPr>
          <p:cNvSpPr/>
          <p:nvPr/>
        </p:nvSpPr>
        <p:spPr>
          <a:xfrm>
            <a:off x="75533" y="3402603"/>
            <a:ext cx="60304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CL" sz="24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  De hecho, la literatura solamente existe cuando este proceso de comunicación se cierra, es decir, cuando la obra de un creador llega al público a través de un canal de comunicación determinado. Si no hay público, la comunicación no se produce y, por lo tanto, no podemos hablar, en rigor, de obra literaria.</a:t>
            </a:r>
          </a:p>
        </p:txBody>
      </p:sp>
    </p:spTree>
    <p:extLst>
      <p:ext uri="{BB962C8B-B14F-4D97-AF65-F5344CB8AC3E}">
        <p14:creationId xmlns:p14="http://schemas.microsoft.com/office/powerpoint/2010/main" val="212537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  <a:alpha val="83000"/>
              </a:schemeClr>
            </a:gs>
            <a:gs pos="23000">
              <a:schemeClr val="accent6">
                <a:lumMod val="89000"/>
              </a:schemeClr>
            </a:gs>
            <a:gs pos="82000">
              <a:schemeClr val="accent6">
                <a:lumMod val="75000"/>
              </a:schemeClr>
            </a:gs>
            <a:gs pos="100000">
              <a:schemeClr val="accent6">
                <a:lumMod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>
            <a:extLst>
              <a:ext uri="{FF2B5EF4-FFF2-40B4-BE49-F238E27FC236}">
                <a16:creationId xmlns:a16="http://schemas.microsoft.com/office/drawing/2014/main" id="{4C4BAEB5-6479-4BD5-A896-DE74192D7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s-CL" altLang="es-CL" sz="3200" dirty="0">
                <a:latin typeface="Segoe Print" panose="02000600000000000000" pitchFamily="2" charset="0"/>
              </a:rPr>
              <a:t>Criterios con los que se ha intentado definir el </a:t>
            </a:r>
            <a:br>
              <a:rPr lang="es-CL" altLang="es-CL" sz="3200" dirty="0">
                <a:latin typeface="Segoe Print" panose="02000600000000000000" pitchFamily="2" charset="0"/>
              </a:rPr>
            </a:br>
            <a:r>
              <a:rPr lang="es-CL" altLang="es-CL" sz="3200" dirty="0">
                <a:latin typeface="Segoe Print" panose="02000600000000000000" pitchFamily="2" charset="0"/>
              </a:rPr>
              <a:t>“objeto literatura”</a:t>
            </a:r>
            <a:endParaRPr lang="es-ES" altLang="es-CL" sz="3200" dirty="0">
              <a:latin typeface="Segoe Print" panose="02000600000000000000" pitchFamily="2" charset="0"/>
            </a:endParaRPr>
          </a:p>
        </p:txBody>
      </p:sp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3E261356-93DD-449B-96C5-7F870D3659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85379"/>
              </p:ext>
            </p:extLst>
          </p:nvPr>
        </p:nvGraphicFramePr>
        <p:xfrm>
          <a:off x="338137" y="1814513"/>
          <a:ext cx="8492728" cy="3977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3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1593">
                <a:tc>
                  <a:txBody>
                    <a:bodyPr/>
                    <a:lstStyle/>
                    <a:p>
                      <a:r>
                        <a:rPr lang="es-CL" sz="1500" b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Ficcionalidad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75" marR="68575" marT="34292" marB="34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Creación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de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mundos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posibles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existencia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artística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consiste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en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parecer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existentes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y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verdaderos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siendo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simples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entes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de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ficción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construidos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mediante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la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palabra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es-ES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75" marR="68575" marT="34292" marB="34292">
                    <a:lnL w="12700" cmpd="sng">
                      <a:noFill/>
                    </a:lnL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593">
                <a:tc>
                  <a:txBody>
                    <a:bodyPr/>
                    <a:lstStyle/>
                    <a:p>
                      <a:r>
                        <a:rPr lang="es-CL" sz="1500" b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Retoricidad</a:t>
                      </a:r>
                      <a:r>
                        <a:rPr lang="es-CL" sz="15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75" marR="68575" marT="34292" marB="34292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Propiedad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 del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discurso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relacionada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 con la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retórica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 (arte de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bien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decir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, de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dar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 al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lenguaje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escrito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 o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hablado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eficacia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bastante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para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deleitar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persuadir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 o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conmover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fijarse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en </a:t>
                      </a:r>
                      <a:r>
                        <a:rPr lang="en-US" sz="1800" b="1" dirty="0" err="1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cómo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dice </a:t>
                      </a:r>
                      <a:r>
                        <a:rPr lang="en-US" sz="1800" b="1" dirty="0" err="1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algo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y no en el </a:t>
                      </a:r>
                      <a:r>
                        <a:rPr lang="en-US" sz="1800" b="1" dirty="0" err="1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qué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dice.</a:t>
                      </a:r>
                      <a:endParaRPr lang="es-CL" sz="1800" b="1" dirty="0">
                        <a:solidFill>
                          <a:srgbClr val="C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75" marR="68575" marT="34292" marB="34292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20">
                <a:tc>
                  <a:txBody>
                    <a:bodyPr/>
                    <a:lstStyle/>
                    <a:p>
                      <a:r>
                        <a:rPr lang="es-CL" sz="15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Universalidad 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75" marR="68575" marT="34292" marB="34292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La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literatura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pretende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presentar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 y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representar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 a </a:t>
                      </a:r>
                      <a:r>
                        <a:rPr lang="en-US" sz="1800" i="1" dirty="0">
                          <a:latin typeface="Calibri" pitchFamily="34" charset="0"/>
                          <a:cs typeface="Calibri" pitchFamily="34" charset="0"/>
                        </a:rPr>
                        <a:t>lo </a:t>
                      </a:r>
                      <a:r>
                        <a:rPr lang="en-US" sz="1800" i="1" dirty="0" err="1">
                          <a:latin typeface="Calibri" pitchFamily="34" charset="0"/>
                          <a:cs typeface="Calibri" pitchFamily="34" charset="0"/>
                        </a:rPr>
                        <a:t>humano</a:t>
                      </a:r>
                      <a:r>
                        <a:rPr lang="en-US" sz="1800" i="1" dirty="0">
                          <a:latin typeface="Calibri" pitchFamily="34" charset="0"/>
                          <a:cs typeface="Calibri" pitchFamily="34" charset="0"/>
                        </a:rPr>
                        <a:t> universal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: </a:t>
                      </a:r>
                      <a:endParaRPr lang="es-CL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75" marR="68575" marT="34292" marB="34292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257">
                <a:tc>
                  <a:txBody>
                    <a:bodyPr/>
                    <a:lstStyle/>
                    <a:p>
                      <a:r>
                        <a:rPr lang="es-CL" sz="15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Ambigüedad 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75" marR="68575" marT="34292" marB="34292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Cada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 lector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interpreta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, 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según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sus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experiencias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, 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intereses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 y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expectativas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, los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diferentes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 y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múltiples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valores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semánticos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presentes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 en el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texto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. </a:t>
                      </a:r>
                      <a:endParaRPr lang="es-CL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75" marR="68575" marT="34292" marB="34292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257">
                <a:tc>
                  <a:txBody>
                    <a:bodyPr/>
                    <a:lstStyle/>
                    <a:p>
                      <a:r>
                        <a:rPr lang="es-CL" sz="15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Carácter estético 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75" marR="68575" marT="34292" marB="34292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El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texto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literario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 produce un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goce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estético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, 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intelectual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 y sensible al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mismo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tiempo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es-CL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75" marR="68575" marT="34292" marB="34292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257">
                <a:tc>
                  <a:txBody>
                    <a:bodyPr/>
                    <a:lstStyle/>
                    <a:p>
                      <a:r>
                        <a:rPr lang="es-CL" sz="15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Autonomía 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75" marR="68575" marT="34292" marB="34292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Crea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 un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mundo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independiente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 en la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esfera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 del arte,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válido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 en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sí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mismo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 y no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por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 lo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que</a:t>
                      </a:r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comunica</a:t>
                      </a:r>
                      <a:endParaRPr lang="es-CL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75" marR="68575" marT="34292" marB="34292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2DC508A-F369-4FD7-A9FA-2F6589680676}"/>
              </a:ext>
            </a:extLst>
          </p:cNvPr>
          <p:cNvGraphicFramePr>
            <a:graphicFrameLocks noGrp="1"/>
          </p:cNvGraphicFramePr>
          <p:nvPr/>
        </p:nvGraphicFramePr>
        <p:xfrm>
          <a:off x="393895" y="3587262"/>
          <a:ext cx="8426548" cy="365760"/>
        </p:xfrm>
        <a:graphic>
          <a:graphicData uri="http://schemas.openxmlformats.org/drawingml/2006/table">
            <a:tbl>
              <a:tblPr/>
              <a:tblGrid>
                <a:gridCol w="8426548">
                  <a:extLst>
                    <a:ext uri="{9D8B030D-6E8A-4147-A177-3AD203B41FA5}">
                      <a16:colId xmlns:a16="http://schemas.microsoft.com/office/drawing/2014/main" val="25631210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mpd="sng">
                      <a:solidFill>
                        <a:srgbClr val="C00000"/>
                      </a:solidFill>
                      <a:prstDash val="solid"/>
                    </a:lnL>
                    <a:lnR w="12700" cmpd="sng">
                      <a:solidFill>
                        <a:srgbClr val="C00000"/>
                      </a:solidFill>
                      <a:prstDash val="solid"/>
                    </a:lnR>
                    <a:lnT w="12700" cmpd="sng">
                      <a:solidFill>
                        <a:srgbClr val="C00000"/>
                      </a:solidFill>
                      <a:prstDash val="solid"/>
                    </a:lnT>
                    <a:lnB w="12700" cmpd="sng">
                      <a:solidFill>
                        <a:srgbClr val="C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408508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DC88909-2A17-4E5B-8BAE-93BC98688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382250"/>
              </p:ext>
            </p:extLst>
          </p:nvPr>
        </p:nvGraphicFramePr>
        <p:xfrm>
          <a:off x="323528" y="1814513"/>
          <a:ext cx="1589678" cy="3981376"/>
        </p:xfrm>
        <a:graphic>
          <a:graphicData uri="http://schemas.openxmlformats.org/drawingml/2006/table">
            <a:tbl>
              <a:tblPr/>
              <a:tblGrid>
                <a:gridCol w="1589678">
                  <a:extLst>
                    <a:ext uri="{9D8B030D-6E8A-4147-A177-3AD203B41FA5}">
                      <a16:colId xmlns:a16="http://schemas.microsoft.com/office/drawing/2014/main" val="3625994691"/>
                    </a:ext>
                  </a:extLst>
                </a:gridCol>
              </a:tblGrid>
              <a:tr h="3981376">
                <a:tc>
                  <a:txBody>
                    <a:bodyPr/>
                    <a:lstStyle/>
                    <a:p>
                      <a:endParaRPr lang="es-CL" dirty="0"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C00000"/>
                      </a:solidFill>
                      <a:prstDash val="solid"/>
                    </a:lnL>
                    <a:lnR w="12700" cmpd="sng">
                      <a:solidFill>
                        <a:srgbClr val="C00000"/>
                      </a:solidFill>
                      <a:prstDash val="solid"/>
                    </a:lnR>
                    <a:lnT w="12700" cmpd="sng">
                      <a:solidFill>
                        <a:srgbClr val="C00000"/>
                      </a:solidFill>
                      <a:prstDash val="solid"/>
                    </a:lnT>
                    <a:lnB w="12700" cmpd="sng">
                      <a:solidFill>
                        <a:srgbClr val="C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6931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rigen de la Literatura – LeonardiSite">
            <a:extLst>
              <a:ext uri="{FF2B5EF4-FFF2-40B4-BE49-F238E27FC236}">
                <a16:creationId xmlns:a16="http://schemas.microsoft.com/office/drawing/2014/main" id="{CCD6ACFE-110D-47ED-AD79-6112F6D24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1 Título">
            <a:extLst>
              <a:ext uri="{FF2B5EF4-FFF2-40B4-BE49-F238E27FC236}">
                <a16:creationId xmlns:a16="http://schemas.microsoft.com/office/drawing/2014/main" id="{BCD22834-A1AE-47E3-88EA-46711A274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CL" altLang="es-CL" dirty="0">
                <a:solidFill>
                  <a:srgbClr val="FFFF00"/>
                </a:solidFill>
                <a:latin typeface="Segoe Print" panose="02000600000000000000" pitchFamily="2" charset="0"/>
              </a:rPr>
              <a:t>Etimología de la palabra literatura</a:t>
            </a:r>
          </a:p>
        </p:txBody>
      </p:sp>
      <p:sp>
        <p:nvSpPr>
          <p:cNvPr id="37891" name="2 Marcador de contenido">
            <a:extLst>
              <a:ext uri="{FF2B5EF4-FFF2-40B4-BE49-F238E27FC236}">
                <a16:creationId xmlns:a16="http://schemas.microsoft.com/office/drawing/2014/main" id="{F974A9CB-32BB-4478-9A9F-37C63C3D22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 rot="21315251">
            <a:off x="5059280" y="2559097"/>
            <a:ext cx="2545491" cy="3181320"/>
          </a:xfrm>
          <a:solidFill>
            <a:srgbClr val="FFFF99"/>
          </a:solidFill>
          <a:effectLst>
            <a:softEdge rad="63500"/>
          </a:effec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>
              <a:buNone/>
            </a:pPr>
            <a:r>
              <a:rPr lang="es-CL" sz="1600" dirty="0">
                <a:latin typeface="Segoe Print" panose="02000600000000000000" pitchFamily="2" charset="0"/>
              </a:rPr>
              <a:t>pero esta definición deja fuera la literatura de transmisión oral, que es la primera manifestación literaria conocida, por lo que es mejor hablar, siguiendo a Aristóteles, de “</a:t>
            </a:r>
            <a:r>
              <a:rPr lang="es-CL" sz="1600" b="1" dirty="0">
                <a:latin typeface="Segoe Print" panose="02000600000000000000" pitchFamily="2" charset="0"/>
              </a:rPr>
              <a:t>el arte de la palabra</a:t>
            </a:r>
            <a:r>
              <a:rPr lang="es-CL" sz="1600" dirty="0">
                <a:latin typeface="Segoe Print" panose="02000600000000000000" pitchFamily="2" charset="0"/>
              </a:rPr>
              <a:t>”: la literatura es un arte, y por tanto, se relaciona con otras artes, y tiene una finalidad estética.</a:t>
            </a:r>
            <a:endParaRPr lang="es-ES" altLang="es-CL" sz="1600" dirty="0">
              <a:solidFill>
                <a:schemeClr val="accent2">
                  <a:lumMod val="50000"/>
                </a:schemeClr>
              </a:solidFill>
              <a:latin typeface="Segoe Print" panose="020006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0BC340C-8E7C-4F50-9CA1-44C1C758BFA1}"/>
              </a:ext>
            </a:extLst>
          </p:cNvPr>
          <p:cNvSpPr/>
          <p:nvPr/>
        </p:nvSpPr>
        <p:spPr>
          <a:xfrm>
            <a:off x="1763689" y="2629243"/>
            <a:ext cx="2304256" cy="3046988"/>
          </a:xfrm>
          <a:prstGeom prst="rect">
            <a:avLst/>
          </a:prstGeom>
          <a:solidFill>
            <a:srgbClr val="FFFF99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s-CL" sz="1600" dirty="0">
                <a:latin typeface="Segoe Print" panose="02000600000000000000" pitchFamily="2" charset="0"/>
              </a:rPr>
              <a:t>Etimológicamente,  “Literatura” deriva del latín </a:t>
            </a:r>
            <a:r>
              <a:rPr lang="es-CL" sz="1600" i="1" dirty="0" err="1">
                <a:latin typeface="Segoe Print" panose="02000600000000000000" pitchFamily="2" charset="0"/>
              </a:rPr>
              <a:t>Littera</a:t>
            </a:r>
            <a:r>
              <a:rPr lang="es-CL" sz="1600" dirty="0">
                <a:latin typeface="Segoe Print" panose="02000600000000000000" pitchFamily="2" charset="0"/>
              </a:rPr>
              <a:t>, que significa “letra” o “lo escrito”. Por su etimología, pues, la literatura está ligada a la cultura, como manifestación de belleza a través de la palabra escrita, </a:t>
            </a:r>
            <a:endParaRPr lang="es-CL" sz="1600" dirty="0">
              <a:solidFill>
                <a:schemeClr val="accent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72000">
              <a:schemeClr val="accent6">
                <a:lumMod val="75000"/>
              </a:schemeClr>
            </a:gs>
            <a:gs pos="100000">
              <a:schemeClr val="accent2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Verosimilitud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504" y="1567343"/>
            <a:ext cx="3826768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s-ES" altLang="es-CL" dirty="0">
                <a:solidFill>
                  <a:schemeClr val="bg1"/>
                </a:solidFill>
                <a:latin typeface="Segoe Print" panose="02000600000000000000" pitchFamily="2" charset="0"/>
              </a:rPr>
              <a:t>     Los acontecimientos retratados deben ser posibles dentro del mundo ficticio que se nos presentan, deben ser verosímiles, creíbles. Así el </a:t>
            </a:r>
            <a:r>
              <a:rPr lang="es-ES" altLang="es-CL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autor</a:t>
            </a:r>
            <a:r>
              <a:rPr lang="es-ES" altLang="es-CL" dirty="0">
                <a:solidFill>
                  <a:schemeClr val="bg1"/>
                </a:solidFill>
                <a:latin typeface="Segoe Print" panose="02000600000000000000" pitchFamily="2" charset="0"/>
              </a:rPr>
              <a:t> establece una </a:t>
            </a:r>
            <a:r>
              <a:rPr lang="es-ES" altLang="es-CL" dirty="0">
                <a:solidFill>
                  <a:srgbClr val="FFFF00"/>
                </a:solidFill>
                <a:latin typeface="Segoe Print" panose="02000600000000000000" pitchFamily="2" charset="0"/>
              </a:rPr>
              <a:t>relación de complicidad </a:t>
            </a:r>
            <a:r>
              <a:rPr lang="es-ES" altLang="es-CL" dirty="0">
                <a:solidFill>
                  <a:schemeClr val="bg1"/>
                </a:solidFill>
                <a:latin typeface="Segoe Print" panose="02000600000000000000" pitchFamily="2" charset="0"/>
              </a:rPr>
              <a:t>con el </a:t>
            </a:r>
            <a:r>
              <a:rPr lang="es-ES" altLang="es-CL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lector</a:t>
            </a:r>
            <a:r>
              <a:rPr lang="es-ES" altLang="es-CL" dirty="0">
                <a:solidFill>
                  <a:schemeClr val="bg1"/>
                </a:solidFill>
                <a:latin typeface="Segoe Print" panose="02000600000000000000" pitchFamily="2" charset="0"/>
              </a:rPr>
              <a:t>, en el cual, este último acepta como “realidad” aquello que es ficción.</a:t>
            </a:r>
            <a:endParaRPr lang="es-CL" sz="27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D346397-424B-45E8-B4B1-9015930B7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384188"/>
            <a:ext cx="4896544" cy="4741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6718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312C652-E332-4ABE-9642-29A7AC786F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48" r="5973" b="9051"/>
          <a:stretch/>
        </p:blipFill>
        <p:spPr>
          <a:xfrm>
            <a:off x="2627784" y="10"/>
            <a:ext cx="6516216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589485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5573380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5F92A76-AC44-4382-8FA5-36566C7750B0}"/>
              </a:ext>
            </a:extLst>
          </p:cNvPr>
          <p:cNvSpPr/>
          <p:nvPr/>
        </p:nvSpPr>
        <p:spPr>
          <a:xfrm>
            <a:off x="683568" y="836712"/>
            <a:ext cx="3104663" cy="164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Segoe Print" panose="02000600000000000000" pitchFamily="2" charset="0"/>
              </a:rPr>
              <a:t>La </a:t>
            </a:r>
            <a:r>
              <a:rPr lang="en-US" sz="2800" dirty="0" err="1">
                <a:latin typeface="Segoe Print" panose="02000600000000000000" pitchFamily="2" charset="0"/>
              </a:rPr>
              <a:t>literatura</a:t>
            </a:r>
            <a:r>
              <a:rPr lang="en-US" sz="2800" dirty="0">
                <a:latin typeface="Segoe Print" panose="02000600000000000000" pitchFamily="2" charset="0"/>
              </a:rPr>
              <a:t> es un </a:t>
            </a:r>
            <a:r>
              <a:rPr lang="en-US" sz="2800" dirty="0" err="1">
                <a:latin typeface="Segoe Print" panose="02000600000000000000" pitchFamily="2" charset="0"/>
              </a:rPr>
              <a:t>acto</a:t>
            </a:r>
            <a:r>
              <a:rPr lang="en-US" sz="2800" dirty="0">
                <a:latin typeface="Segoe Print" panose="02000600000000000000" pitchFamily="2" charset="0"/>
              </a:rPr>
              <a:t> de </a:t>
            </a:r>
            <a:r>
              <a:rPr lang="en-US" sz="2800" dirty="0" err="1">
                <a:latin typeface="Segoe Print" panose="02000600000000000000" pitchFamily="2" charset="0"/>
              </a:rPr>
              <a:t>comunicación</a:t>
            </a:r>
            <a:r>
              <a:rPr lang="en-US" sz="2800" dirty="0">
                <a:latin typeface="Segoe Print" panose="02000600000000000000" pitchFamily="2" charset="0"/>
              </a:rPr>
              <a:t> </a:t>
            </a:r>
            <a:r>
              <a:rPr lang="en-US" sz="2800" dirty="0" err="1">
                <a:latin typeface="Segoe Print" panose="02000600000000000000" pitchFamily="2" charset="0"/>
              </a:rPr>
              <a:t>donde</a:t>
            </a:r>
            <a:r>
              <a:rPr lang="en-US" sz="2800" dirty="0">
                <a:latin typeface="Segoe Print" panose="02000600000000000000" pitchFamily="2" charset="0"/>
              </a:rPr>
              <a:t> el </a:t>
            </a:r>
            <a:r>
              <a:rPr lang="en-US" sz="2800" dirty="0" err="1">
                <a:latin typeface="Segoe Print" panose="02000600000000000000" pitchFamily="2" charset="0"/>
              </a:rPr>
              <a:t>autor</a:t>
            </a:r>
            <a:r>
              <a:rPr lang="en-US" sz="2800" dirty="0">
                <a:latin typeface="Segoe Print" panose="02000600000000000000" pitchFamily="2" charset="0"/>
              </a:rPr>
              <a:t> </a:t>
            </a:r>
            <a:r>
              <a:rPr lang="en-US" sz="2800" dirty="0" err="1">
                <a:latin typeface="Segoe Print" panose="02000600000000000000" pitchFamily="2" charset="0"/>
              </a:rPr>
              <a:t>busca</a:t>
            </a:r>
            <a:r>
              <a:rPr lang="en-US" sz="2800" dirty="0">
                <a:latin typeface="Segoe Print" panose="02000600000000000000" pitchFamily="2" charset="0"/>
              </a:rPr>
              <a:t> </a:t>
            </a:r>
            <a:r>
              <a:rPr lang="en-US" sz="2800" dirty="0" err="1">
                <a:solidFill>
                  <a:srgbClr val="EEB500"/>
                </a:solidFill>
                <a:latin typeface="Segoe Print" panose="02000600000000000000" pitchFamily="2" charset="0"/>
              </a:rPr>
              <a:t>perdurar</a:t>
            </a:r>
            <a:r>
              <a:rPr lang="en-US" sz="2800" dirty="0">
                <a:latin typeface="Segoe Print" panose="02000600000000000000" pitchFamily="2" charset="0"/>
              </a:rPr>
              <a:t>, </a:t>
            </a:r>
            <a:r>
              <a:rPr lang="en-US" sz="2800" dirty="0" err="1">
                <a:solidFill>
                  <a:srgbClr val="EEB500"/>
                </a:solidFill>
                <a:latin typeface="Segoe Print" panose="02000600000000000000" pitchFamily="2" charset="0"/>
              </a:rPr>
              <a:t>conservarse</a:t>
            </a:r>
            <a:r>
              <a:rPr lang="en-US" sz="2800" dirty="0">
                <a:latin typeface="Segoe Print" panose="02000600000000000000" pitchFamily="2" charset="0"/>
              </a:rPr>
              <a:t>, </a:t>
            </a:r>
            <a:r>
              <a:rPr lang="en-US" sz="2800" dirty="0" err="1">
                <a:solidFill>
                  <a:srgbClr val="EEB500"/>
                </a:solidFill>
                <a:latin typeface="Segoe Print" panose="02000600000000000000" pitchFamily="2" charset="0"/>
              </a:rPr>
              <a:t>trascender</a:t>
            </a:r>
            <a:r>
              <a:rPr lang="en-US" sz="2800" dirty="0">
                <a:latin typeface="Segoe Print" panose="020006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2975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36 pensamientos sobre escritores, escribir y literatura">
            <a:extLst>
              <a:ext uri="{FF2B5EF4-FFF2-40B4-BE49-F238E27FC236}">
                <a16:creationId xmlns:a16="http://schemas.microsoft.com/office/drawing/2014/main" id="{E626EBAF-C70F-47CB-A3C5-2AA992405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1"/>
          <a:stretch/>
        </p:blipFill>
        <p:spPr bwMode="auto">
          <a:xfrm>
            <a:off x="0" y="0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75D711-015A-4AAD-8055-27D758B3B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667256"/>
          </a:xfrm>
        </p:spPr>
        <p:txBody>
          <a:bodyPr>
            <a:normAutofit/>
          </a:bodyPr>
          <a:lstStyle/>
          <a:p>
            <a:r>
              <a:rPr lang="es-CL" sz="3200" dirty="0"/>
              <a:t>Situación de Enunciación de la Literatura</a:t>
            </a:r>
          </a:p>
        </p:txBody>
      </p:sp>
      <p:sp>
        <p:nvSpPr>
          <p:cNvPr id="4" name="Diagrama de flujo: proceso alternativo 3">
            <a:extLst>
              <a:ext uri="{FF2B5EF4-FFF2-40B4-BE49-F238E27FC236}">
                <a16:creationId xmlns:a16="http://schemas.microsoft.com/office/drawing/2014/main" id="{C978AFA0-2FA7-4BF0-84C2-ACAAC81BECB2}"/>
              </a:ext>
            </a:extLst>
          </p:cNvPr>
          <p:cNvSpPr/>
          <p:nvPr/>
        </p:nvSpPr>
        <p:spPr>
          <a:xfrm>
            <a:off x="416524" y="639872"/>
            <a:ext cx="2232248" cy="537027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accent2">
                    <a:lumMod val="50000"/>
                  </a:schemeClr>
                </a:solidFill>
              </a:rPr>
              <a:t>Emisor</a:t>
            </a:r>
          </a:p>
        </p:txBody>
      </p:sp>
      <p:sp>
        <p:nvSpPr>
          <p:cNvPr id="5" name="Diagrama de flujo: proceso alternativo 4">
            <a:extLst>
              <a:ext uri="{FF2B5EF4-FFF2-40B4-BE49-F238E27FC236}">
                <a16:creationId xmlns:a16="http://schemas.microsoft.com/office/drawing/2014/main" id="{DA685130-1712-4504-B610-B4F58E34D76B}"/>
              </a:ext>
            </a:extLst>
          </p:cNvPr>
          <p:cNvSpPr/>
          <p:nvPr/>
        </p:nvSpPr>
        <p:spPr>
          <a:xfrm>
            <a:off x="3283927" y="664204"/>
            <a:ext cx="2232248" cy="47387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accent2">
                    <a:lumMod val="50000"/>
                  </a:schemeClr>
                </a:solidFill>
              </a:rPr>
              <a:t>Mensaje</a:t>
            </a:r>
          </a:p>
        </p:txBody>
      </p:sp>
      <p:sp>
        <p:nvSpPr>
          <p:cNvPr id="6" name="Diagrama de flujo: proceso alternativo 5">
            <a:extLst>
              <a:ext uri="{FF2B5EF4-FFF2-40B4-BE49-F238E27FC236}">
                <a16:creationId xmlns:a16="http://schemas.microsoft.com/office/drawing/2014/main" id="{4A688D6F-4E5D-4EAB-8271-8218D938AC0A}"/>
              </a:ext>
            </a:extLst>
          </p:cNvPr>
          <p:cNvSpPr/>
          <p:nvPr/>
        </p:nvSpPr>
        <p:spPr>
          <a:xfrm>
            <a:off x="6113206" y="639872"/>
            <a:ext cx="2232248" cy="537027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accent2">
                    <a:lumMod val="50000"/>
                  </a:schemeClr>
                </a:solidFill>
              </a:rPr>
              <a:t>Receptor</a:t>
            </a:r>
          </a:p>
        </p:txBody>
      </p:sp>
      <p:sp>
        <p:nvSpPr>
          <p:cNvPr id="7" name="Diagrama de flujo: proceso alternativo 6">
            <a:extLst>
              <a:ext uri="{FF2B5EF4-FFF2-40B4-BE49-F238E27FC236}">
                <a16:creationId xmlns:a16="http://schemas.microsoft.com/office/drawing/2014/main" id="{91C461F2-F443-486D-88C1-74E8E718CFD7}"/>
              </a:ext>
            </a:extLst>
          </p:cNvPr>
          <p:cNvSpPr/>
          <p:nvPr/>
        </p:nvSpPr>
        <p:spPr>
          <a:xfrm>
            <a:off x="390367" y="5018027"/>
            <a:ext cx="2232248" cy="44379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accent2">
                    <a:lumMod val="50000"/>
                  </a:schemeClr>
                </a:solidFill>
              </a:rPr>
              <a:t>Autor</a:t>
            </a:r>
          </a:p>
        </p:txBody>
      </p:sp>
      <p:sp>
        <p:nvSpPr>
          <p:cNvPr id="8" name="Diagrama de flujo: proceso alternativo 7">
            <a:extLst>
              <a:ext uri="{FF2B5EF4-FFF2-40B4-BE49-F238E27FC236}">
                <a16:creationId xmlns:a16="http://schemas.microsoft.com/office/drawing/2014/main" id="{BA8F43EE-5E20-4A9D-9D9E-4AD0AB827623}"/>
              </a:ext>
            </a:extLst>
          </p:cNvPr>
          <p:cNvSpPr/>
          <p:nvPr/>
        </p:nvSpPr>
        <p:spPr>
          <a:xfrm>
            <a:off x="3574378" y="4944487"/>
            <a:ext cx="2232248" cy="678259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accent2">
                    <a:lumMod val="50000"/>
                  </a:schemeClr>
                </a:solidFill>
              </a:rPr>
              <a:t>Obra Literaria</a:t>
            </a:r>
          </a:p>
          <a:p>
            <a:pPr algn="ctr"/>
            <a:r>
              <a:rPr lang="es-CL" dirty="0">
                <a:solidFill>
                  <a:schemeClr val="accent2">
                    <a:lumMod val="50000"/>
                  </a:schemeClr>
                </a:solidFill>
              </a:rPr>
              <a:t>(Mundo Creado)</a:t>
            </a:r>
          </a:p>
        </p:txBody>
      </p:sp>
      <p:sp>
        <p:nvSpPr>
          <p:cNvPr id="9" name="Diagrama de flujo: proceso alternativo 8">
            <a:extLst>
              <a:ext uri="{FF2B5EF4-FFF2-40B4-BE49-F238E27FC236}">
                <a16:creationId xmlns:a16="http://schemas.microsoft.com/office/drawing/2014/main" id="{B00070A5-C2E5-4592-91F3-C019C71E70FA}"/>
              </a:ext>
            </a:extLst>
          </p:cNvPr>
          <p:cNvSpPr/>
          <p:nvPr/>
        </p:nvSpPr>
        <p:spPr>
          <a:xfrm>
            <a:off x="6454552" y="5088982"/>
            <a:ext cx="2232248" cy="41925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accent2">
                    <a:lumMod val="50000"/>
                  </a:schemeClr>
                </a:solidFill>
              </a:rPr>
              <a:t>Lector </a:t>
            </a:r>
          </a:p>
        </p:txBody>
      </p:sp>
      <p:pic>
        <p:nvPicPr>
          <p:cNvPr id="5122" name="Picture 2" descr="Características y elementos de la comunicación">
            <a:extLst>
              <a:ext uri="{FF2B5EF4-FFF2-40B4-BE49-F238E27FC236}">
                <a16:creationId xmlns:a16="http://schemas.microsoft.com/office/drawing/2014/main" id="{ABDAC772-5145-46D9-B8F6-C9E148BB1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24930" r="53488" b="12939"/>
          <a:stretch/>
        </p:blipFill>
        <p:spPr bwMode="auto">
          <a:xfrm>
            <a:off x="825436" y="1269716"/>
            <a:ext cx="1430673" cy="10941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aracterísticas y elementos de la comunicación">
            <a:extLst>
              <a:ext uri="{FF2B5EF4-FFF2-40B4-BE49-F238E27FC236}">
                <a16:creationId xmlns:a16="http://schemas.microsoft.com/office/drawing/2014/main" id="{9E0FC2CE-6F51-40B6-943E-CF402A0AD2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21" t="21535" r="4630" b="14065"/>
          <a:stretch/>
        </p:blipFill>
        <p:spPr bwMode="auto">
          <a:xfrm>
            <a:off x="6454552" y="1230603"/>
            <a:ext cx="1629380" cy="1143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cono de mensaje - Descargar PNG/SVG transparente">
            <a:extLst>
              <a:ext uri="{FF2B5EF4-FFF2-40B4-BE49-F238E27FC236}">
                <a16:creationId xmlns:a16="http://schemas.microsoft.com/office/drawing/2014/main" id="{4A901523-7988-434F-ABF6-A5AC3E925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891" y="1205880"/>
            <a:ext cx="1718320" cy="1143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ecretos de los libros únicos de un autor | Cultura | EL PAÍS">
            <a:extLst>
              <a:ext uri="{FF2B5EF4-FFF2-40B4-BE49-F238E27FC236}">
                <a16:creationId xmlns:a16="http://schemas.microsoft.com/office/drawing/2014/main" id="{D1657E34-40DA-4DBC-85B9-215F1DC77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5" y="5676702"/>
            <a:ext cx="1584176" cy="778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Literatura y turismo - Entorno Turístico">
            <a:extLst>
              <a:ext uri="{FF2B5EF4-FFF2-40B4-BE49-F238E27FC236}">
                <a16:creationId xmlns:a16="http://schemas.microsoft.com/office/drawing/2014/main" id="{161A5691-2DA7-4B34-9265-9F3CA0F5C6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" t="30716" r="8657"/>
          <a:stretch/>
        </p:blipFill>
        <p:spPr bwMode="auto">
          <a:xfrm>
            <a:off x="3641180" y="5921775"/>
            <a:ext cx="1861639" cy="778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eseña en el blog 'Loco lectores' - Alicia Domínguez">
            <a:extLst>
              <a:ext uri="{FF2B5EF4-FFF2-40B4-BE49-F238E27FC236}">
                <a16:creationId xmlns:a16="http://schemas.microsoft.com/office/drawing/2014/main" id="{14482E1D-D45F-4084-B9BC-B77C7F03D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475" y="5992703"/>
            <a:ext cx="996702" cy="678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15">
            <a:extLst>
              <a:ext uri="{FF2B5EF4-FFF2-40B4-BE49-F238E27FC236}">
                <a16:creationId xmlns:a16="http://schemas.microsoft.com/office/drawing/2014/main" id="{EEA27A2A-9194-43B8-8EB4-B130CB40F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6109" y="2348880"/>
            <a:ext cx="46506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L" sz="2400" b="1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Pacto tácito de verosimilitud</a:t>
            </a:r>
          </a:p>
        </p:txBody>
      </p:sp>
      <p:pic>
        <p:nvPicPr>
          <p:cNvPr id="18" name="Picture 2" descr="https://s3.amazonaws.com/ideame-images/images/2580">
            <a:extLst>
              <a:ext uri="{FF2B5EF4-FFF2-40B4-BE49-F238E27FC236}">
                <a16:creationId xmlns:a16="http://schemas.microsoft.com/office/drawing/2014/main" id="{56378396-ABC7-4313-ACDD-EEAED8B82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10975" r="22217" b="11177"/>
          <a:stretch/>
        </p:blipFill>
        <p:spPr bwMode="auto">
          <a:xfrm>
            <a:off x="3419873" y="2416686"/>
            <a:ext cx="2096302" cy="2601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307B855-44BB-48F8-994D-AFFF960A6639}"/>
              </a:ext>
            </a:extLst>
          </p:cNvPr>
          <p:cNvSpPr/>
          <p:nvPr/>
        </p:nvSpPr>
        <p:spPr>
          <a:xfrm>
            <a:off x="7068880" y="2436917"/>
            <a:ext cx="20121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s-CL" sz="1400" dirty="0">
                <a:latin typeface="MS Reference Sans Serif" panose="020B0604030504040204" pitchFamily="34" charset="0"/>
                <a:cs typeface="Calibri" panose="020F0502020204030204" pitchFamily="34" charset="0"/>
              </a:rPr>
              <a:t>La </a:t>
            </a:r>
            <a:r>
              <a:rPr lang="en-US" altLang="es-CL" sz="1400" dirty="0" err="1">
                <a:latin typeface="MS Reference Sans Serif" panose="020B0604030504040204" pitchFamily="34" charset="0"/>
                <a:cs typeface="Calibri" panose="020F0502020204030204" pitchFamily="34" charset="0"/>
              </a:rPr>
              <a:t>iniciativa</a:t>
            </a:r>
            <a:r>
              <a:rPr lang="en-US" altLang="es-CL" sz="1400" dirty="0">
                <a:latin typeface="MS Reference Sans Serif" panose="020B0604030504040204" pitchFamily="34" charset="0"/>
                <a:cs typeface="Calibri" panose="020F0502020204030204" pitchFamily="34" charset="0"/>
              </a:rPr>
              <a:t> del </a:t>
            </a:r>
            <a:r>
              <a:rPr lang="en-US" altLang="es-CL" sz="1400" dirty="0" err="1">
                <a:latin typeface="MS Reference Sans Serif" panose="020B0604030504040204" pitchFamily="34" charset="0"/>
                <a:cs typeface="Calibri" panose="020F0502020204030204" pitchFamily="34" charset="0"/>
              </a:rPr>
              <a:t>contacto</a:t>
            </a:r>
            <a:r>
              <a:rPr lang="en-US" altLang="es-CL" sz="1400" dirty="0">
                <a:latin typeface="MS Reference Sans Serif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altLang="es-CL" sz="1400" dirty="0" err="1">
                <a:latin typeface="MS Reference Sans Serif" panose="020B0604030504040204" pitchFamily="34" charset="0"/>
                <a:cs typeface="Calibri" panose="020F0502020204030204" pitchFamily="34" charset="0"/>
              </a:rPr>
              <a:t>comunicativo</a:t>
            </a:r>
            <a:r>
              <a:rPr lang="en-US" altLang="es-CL" sz="1400" dirty="0">
                <a:latin typeface="MS Reference Sans Serif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altLang="es-CL" sz="1400" dirty="0" err="1">
                <a:latin typeface="MS Reference Sans Serif" panose="020B0604030504040204" pitchFamily="34" charset="0"/>
                <a:cs typeface="Calibri" panose="020F0502020204030204" pitchFamily="34" charset="0"/>
              </a:rPr>
              <a:t>corresponde</a:t>
            </a:r>
            <a:r>
              <a:rPr lang="en-US" altLang="es-CL" sz="1400" dirty="0">
                <a:latin typeface="MS Reference Sans Serif" panose="020B0604030504040204" pitchFamily="34" charset="0"/>
                <a:cs typeface="Calibri" panose="020F0502020204030204" pitchFamily="34" charset="0"/>
              </a:rPr>
              <a:t> al receptor.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2C47403-39E5-4854-ACB6-56081F33EB15}"/>
              </a:ext>
            </a:extLst>
          </p:cNvPr>
          <p:cNvSpPr/>
          <p:nvPr/>
        </p:nvSpPr>
        <p:spPr>
          <a:xfrm>
            <a:off x="5834825" y="3904101"/>
            <a:ext cx="2468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s-CL" sz="12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  <a:cs typeface="Calibri" panose="020F0502020204030204" pitchFamily="34" charset="0"/>
              </a:rPr>
              <a:t>No </a:t>
            </a:r>
            <a:r>
              <a:rPr lang="en-US" altLang="es-CL" sz="1200" dirty="0" err="1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  <a:cs typeface="Calibri" panose="020F0502020204030204" pitchFamily="34" charset="0"/>
              </a:rPr>
              <a:t>puede</a:t>
            </a:r>
            <a:r>
              <a:rPr lang="en-US" altLang="es-CL" sz="12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  <a:cs typeface="Calibri" panose="020F0502020204030204" pitchFamily="34" charset="0"/>
              </a:rPr>
              <a:t> </a:t>
            </a:r>
            <a:r>
              <a:rPr lang="en-US" altLang="es-CL" sz="1200" dirty="0" err="1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  <a:cs typeface="Calibri" panose="020F0502020204030204" pitchFamily="34" charset="0"/>
              </a:rPr>
              <a:t>tener</a:t>
            </a:r>
            <a:r>
              <a:rPr lang="en-US" altLang="es-CL" sz="12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  <a:cs typeface="Calibri" panose="020F0502020204030204" pitchFamily="34" charset="0"/>
              </a:rPr>
              <a:t> una </a:t>
            </a:r>
            <a:r>
              <a:rPr lang="en-US" altLang="es-CL" sz="1200" dirty="0" err="1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  <a:cs typeface="Calibri" panose="020F0502020204030204" pitchFamily="34" charset="0"/>
              </a:rPr>
              <a:t>finalidad</a:t>
            </a:r>
            <a:r>
              <a:rPr lang="en-US" altLang="es-CL" sz="12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  <a:cs typeface="Calibri" panose="020F0502020204030204" pitchFamily="34" charset="0"/>
              </a:rPr>
              <a:t> </a:t>
            </a:r>
            <a:r>
              <a:rPr lang="en-US" altLang="es-CL" sz="1200" dirty="0" err="1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  <a:cs typeface="Calibri" panose="020F0502020204030204" pitchFamily="34" charset="0"/>
              </a:rPr>
              <a:t>práctica</a:t>
            </a:r>
            <a:r>
              <a:rPr lang="en-US" altLang="es-CL" sz="12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  <a:cs typeface="Calibri" panose="020F0502020204030204" pitchFamily="34" charset="0"/>
              </a:rPr>
              <a:t> </a:t>
            </a:r>
            <a:r>
              <a:rPr lang="en-US" altLang="es-CL" sz="1200" dirty="0" err="1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  <a:cs typeface="Calibri" panose="020F0502020204030204" pitchFamily="34" charset="0"/>
              </a:rPr>
              <a:t>inmediata</a:t>
            </a:r>
            <a:r>
              <a:rPr lang="en-US" altLang="es-CL" sz="12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  <a:cs typeface="Calibri" panose="020F0502020204030204" pitchFamily="34" charset="0"/>
              </a:rPr>
              <a:t>. </a:t>
            </a:r>
            <a:r>
              <a:rPr lang="en-US" altLang="es-CL" sz="1200" dirty="0" err="1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  <a:cs typeface="Calibri" panose="020F0502020204030204" pitchFamily="34" charset="0"/>
              </a:rPr>
              <a:t>Posee</a:t>
            </a:r>
            <a:r>
              <a:rPr lang="en-US" altLang="es-CL" sz="12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  <a:cs typeface="Calibri" panose="020F0502020204030204" pitchFamily="34" charset="0"/>
              </a:rPr>
              <a:t> una </a:t>
            </a:r>
            <a:r>
              <a:rPr lang="en-US" altLang="es-CL" sz="1200" dirty="0" err="1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  <a:cs typeface="Calibri" panose="020F0502020204030204" pitchFamily="34" charset="0"/>
              </a:rPr>
              <a:t>naturaleza</a:t>
            </a:r>
            <a:r>
              <a:rPr lang="en-US" altLang="es-CL" sz="12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  <a:cs typeface="Calibri" panose="020F0502020204030204" pitchFamily="34" charset="0"/>
              </a:rPr>
              <a:t> </a:t>
            </a:r>
            <a:r>
              <a:rPr lang="en-US" altLang="es-CL" sz="1200" dirty="0" err="1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  <a:cs typeface="Calibri" panose="020F0502020204030204" pitchFamily="34" charset="0"/>
              </a:rPr>
              <a:t>estética</a:t>
            </a:r>
            <a:r>
              <a:rPr lang="en-US" altLang="es-CL" sz="12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  <a:cs typeface="Calibri" panose="020F0502020204030204" pitchFamily="34" charset="0"/>
              </a:rPr>
              <a:t>, es </a:t>
            </a:r>
            <a:r>
              <a:rPr lang="en-US" altLang="es-CL" sz="1200" dirty="0" err="1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  <a:cs typeface="Calibri" panose="020F0502020204030204" pitchFamily="34" charset="0"/>
              </a:rPr>
              <a:t>decir</a:t>
            </a:r>
            <a:r>
              <a:rPr lang="en-US" altLang="es-CL" sz="12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  <a:cs typeface="Calibri" panose="020F0502020204030204" pitchFamily="34" charset="0"/>
              </a:rPr>
              <a:t>, se </a:t>
            </a:r>
            <a:r>
              <a:rPr lang="en-US" altLang="es-CL" sz="1200" dirty="0" err="1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  <a:cs typeface="Calibri" panose="020F0502020204030204" pitchFamily="34" charset="0"/>
              </a:rPr>
              <a:t>orienta</a:t>
            </a:r>
            <a:r>
              <a:rPr lang="en-US" altLang="es-CL" sz="12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  <a:cs typeface="Calibri" panose="020F0502020204030204" pitchFamily="34" charset="0"/>
              </a:rPr>
              <a:t> a </a:t>
            </a:r>
            <a:r>
              <a:rPr lang="en-US" altLang="es-CL" sz="1200" dirty="0" err="1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  <a:cs typeface="Calibri" panose="020F0502020204030204" pitchFamily="34" charset="0"/>
              </a:rPr>
              <a:t>producir</a:t>
            </a:r>
            <a:r>
              <a:rPr lang="en-US" altLang="es-CL" sz="12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  <a:cs typeface="Calibri" panose="020F0502020204030204" pitchFamily="34" charset="0"/>
              </a:rPr>
              <a:t> </a:t>
            </a:r>
            <a:r>
              <a:rPr lang="en-US" altLang="es-CL" sz="1200" dirty="0" err="1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  <a:cs typeface="Calibri" panose="020F0502020204030204" pitchFamily="34" charset="0"/>
              </a:rPr>
              <a:t>reacciones</a:t>
            </a:r>
            <a:r>
              <a:rPr lang="en-US" altLang="es-CL" sz="12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  <a:cs typeface="Calibri" panose="020F0502020204030204" pitchFamily="34" charset="0"/>
              </a:rPr>
              <a:t> </a:t>
            </a:r>
            <a:r>
              <a:rPr lang="en-US" altLang="es-CL" sz="1200" dirty="0" err="1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  <a:cs typeface="Calibri" panose="020F0502020204030204" pitchFamily="34" charset="0"/>
              </a:rPr>
              <a:t>desinteresadas</a:t>
            </a:r>
            <a:r>
              <a:rPr lang="en-US" altLang="es-CL" sz="12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  <a:cs typeface="Calibri" panose="020F0502020204030204" pitchFamily="34" charset="0"/>
              </a:rPr>
              <a:t> de lo bello</a:t>
            </a:r>
          </a:p>
        </p:txBody>
      </p:sp>
      <p:cxnSp>
        <p:nvCxnSpPr>
          <p:cNvPr id="14" name="Conector: curvado 13">
            <a:extLst>
              <a:ext uri="{FF2B5EF4-FFF2-40B4-BE49-F238E27FC236}">
                <a16:creationId xmlns:a16="http://schemas.microsoft.com/office/drawing/2014/main" id="{DF85B325-F007-4D12-AFF2-2A7E82FBD3E6}"/>
              </a:ext>
            </a:extLst>
          </p:cNvPr>
          <p:cNvCxnSpPr/>
          <p:nvPr/>
        </p:nvCxnSpPr>
        <p:spPr>
          <a:xfrm rot="5400000" flipH="1" flipV="1">
            <a:off x="5448711" y="4558373"/>
            <a:ext cx="440222" cy="332006"/>
          </a:xfrm>
          <a:prstGeom prst="curvedConnector3">
            <a:avLst>
              <a:gd name="adj1" fmla="val 97934"/>
            </a:avLst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: curvado 22">
            <a:extLst>
              <a:ext uri="{FF2B5EF4-FFF2-40B4-BE49-F238E27FC236}">
                <a16:creationId xmlns:a16="http://schemas.microsoft.com/office/drawing/2014/main" id="{7C77EE25-D9C5-4B54-8584-66833D89DE15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39252" y="4466773"/>
            <a:ext cx="723429" cy="434068"/>
          </a:xfrm>
          <a:prstGeom prst="curvedConnector3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curvado 27">
            <a:extLst>
              <a:ext uri="{FF2B5EF4-FFF2-40B4-BE49-F238E27FC236}">
                <a16:creationId xmlns:a16="http://schemas.microsoft.com/office/drawing/2014/main" id="{010F957D-124C-4628-BDA5-BD69461CB553}"/>
              </a:ext>
            </a:extLst>
          </p:cNvPr>
          <p:cNvCxnSpPr>
            <a:cxnSpLocks/>
          </p:cNvCxnSpPr>
          <p:nvPr/>
        </p:nvCxnSpPr>
        <p:spPr>
          <a:xfrm rot="10800000">
            <a:off x="8003131" y="2170373"/>
            <a:ext cx="514871" cy="315879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25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2100</Words>
  <Application>Microsoft Office PowerPoint</Application>
  <PresentationFormat>Presentación en pantalla (4:3)</PresentationFormat>
  <Paragraphs>138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9" baseType="lpstr">
      <vt:lpstr>Arial</vt:lpstr>
      <vt:lpstr>Arial Rounded MT Bold</vt:lpstr>
      <vt:lpstr>Calibri</vt:lpstr>
      <vt:lpstr>Cavolini</vt:lpstr>
      <vt:lpstr>Comic Sans MS</vt:lpstr>
      <vt:lpstr>Kristen ITC</vt:lpstr>
      <vt:lpstr>MS Reference Sans Serif</vt:lpstr>
      <vt:lpstr>Segoe Print</vt:lpstr>
      <vt:lpstr>Tahoma</vt:lpstr>
      <vt:lpstr>Tema de Office</vt:lpstr>
      <vt:lpstr>LENGUA Y LITERATURA</vt:lpstr>
      <vt:lpstr>Literatura y efecto estético Objetivos Específicos de la clase</vt:lpstr>
      <vt:lpstr>¿Qué es la Literatura?</vt:lpstr>
      <vt:lpstr>¿Qué es la Literatura?</vt:lpstr>
      <vt:lpstr>Criterios con los que se ha intentado definir el  “objeto literatura”</vt:lpstr>
      <vt:lpstr>Etimología de la palabra literatura</vt:lpstr>
      <vt:lpstr>Verosimilitud</vt:lpstr>
      <vt:lpstr>Presentación de PowerPoint</vt:lpstr>
      <vt:lpstr>Situación de Enunciación de la Literatura</vt:lpstr>
      <vt:lpstr>Presentación de PowerPoint</vt:lpstr>
      <vt:lpstr>Función estética</vt:lpstr>
      <vt:lpstr>El Efecto estético está en directa relación con el lector…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LENGUA Y LITERATURA</dc:title>
  <dc:creator>Solange González</dc:creator>
  <cp:lastModifiedBy>juanito2122</cp:lastModifiedBy>
  <cp:revision>34</cp:revision>
  <dcterms:created xsi:type="dcterms:W3CDTF">2020-04-01T19:11:05Z</dcterms:created>
  <dcterms:modified xsi:type="dcterms:W3CDTF">2020-07-10T15:17:21Z</dcterms:modified>
</cp:coreProperties>
</file>