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0" r:id="rId2"/>
    <p:sldId id="324" r:id="rId3"/>
    <p:sldId id="321" r:id="rId4"/>
    <p:sldId id="322" r:id="rId5"/>
    <p:sldId id="323" r:id="rId6"/>
    <p:sldId id="325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47" d="100"/>
          <a:sy n="47" d="100"/>
        </p:scale>
        <p:origin x="-1368" y="-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76E14-B782-4534-B371-71C94197DF92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EBC22-939E-454C-9F23-286DF2A94FF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700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4A9A2-CB16-47D7-AD7A-9C72A9ED9C7E}" type="datetimeFigureOut">
              <a:rPr lang="es-CL" smtClean="0"/>
              <a:pPr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EF99C-82DC-42BD-857C-95F557FC8C9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7017" y="2564904"/>
            <a:ext cx="8856983" cy="2546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000" dirty="0" smtClean="0"/>
              <a:t>         Registra </a:t>
            </a:r>
            <a:r>
              <a:rPr lang="es-CL" sz="2000" dirty="0" smtClean="0"/>
              <a:t>el siguiente objetivo </a:t>
            </a:r>
            <a:r>
              <a:rPr lang="es-CL" sz="2000" dirty="0"/>
              <a:t>y </a:t>
            </a:r>
            <a:r>
              <a:rPr lang="es-CL" sz="2000" dirty="0" smtClean="0"/>
              <a:t>desarrolla </a:t>
            </a:r>
            <a:r>
              <a:rPr lang="es-CL" sz="2000" dirty="0"/>
              <a:t>la </a:t>
            </a:r>
            <a:r>
              <a:rPr lang="es-CL" sz="2000" dirty="0" smtClean="0"/>
              <a:t>actividad en tu cuaderno </a:t>
            </a:r>
            <a:r>
              <a:rPr lang="es-CL" sz="2000" dirty="0" smtClean="0"/>
              <a:t>:</a:t>
            </a:r>
          </a:p>
          <a:p>
            <a:pPr marL="0" indent="0">
              <a:buNone/>
            </a:pPr>
            <a:endParaRPr lang="es-CL" sz="2000" dirty="0" smtClean="0"/>
          </a:p>
          <a:p>
            <a:r>
              <a:rPr lang="es-CL" sz="2400" b="1" dirty="0" smtClean="0"/>
              <a:t>OBJETIVO: RECONOCER FIGURAS LITERARIAS PRESENTES EN </a:t>
            </a:r>
            <a:r>
              <a:rPr lang="es-CL" sz="2400" b="1" dirty="0" smtClean="0"/>
              <a:t>VERSOS</a:t>
            </a:r>
          </a:p>
          <a:p>
            <a:r>
              <a:rPr lang="es-CL" sz="2400" b="1" dirty="0" smtClean="0"/>
              <a:t>HABILIDADES: RECONOCER-INTERPRETAR</a:t>
            </a:r>
            <a:r>
              <a:rPr lang="es-CL" b="1" dirty="0" smtClean="0"/>
              <a:t>.</a:t>
            </a:r>
            <a:endParaRPr lang="es-CL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3601"/>
            <a:ext cx="213995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611560" y="323601"/>
            <a:ext cx="28091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6° AÑO BASICO</a:t>
            </a:r>
            <a:endParaRPr lang="es-E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531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180528" y="3257353"/>
            <a:ext cx="99815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/>
              <a:t>https://es.educaplay.com/recursos-educativos/6294320-figuras_literarias.html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068158" y="1052736"/>
            <a:ext cx="29356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 JUGAR!!!!</a:t>
            </a:r>
            <a:endParaRPr lang="es-ES" sz="4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933056"/>
            <a:ext cx="2352754" cy="2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909489" y="1976066"/>
            <a:ext cx="53619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Ingresa al siguiente LINK…</a:t>
            </a:r>
            <a:endParaRPr lang="es-E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1165" y="4437112"/>
            <a:ext cx="521398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TAMBIEN lo revisaremos </a:t>
            </a:r>
          </a:p>
          <a:p>
            <a:pPr algn="ctr"/>
            <a:r>
              <a:rPr lang="es-E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en clases, éxito!!</a:t>
            </a:r>
            <a:endParaRPr lang="es-E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5834653" y="2584194"/>
            <a:ext cx="719697" cy="402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79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43608" y="764704"/>
            <a:ext cx="69127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/>
              <a:t>EJERCICIOS: Identifica las figuras literarias</a:t>
            </a:r>
            <a:r>
              <a:rPr lang="es-CL" dirty="0" smtClean="0"/>
              <a:t>.</a:t>
            </a:r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1. </a:t>
            </a:r>
            <a:r>
              <a:rPr lang="es-CL" dirty="0"/>
              <a:t>“Amor en mí se muestra todo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fuego</a:t>
            </a:r>
            <a:r>
              <a:rPr lang="es-CL" dirty="0" smtClean="0"/>
              <a:t>,</a:t>
            </a:r>
          </a:p>
          <a:p>
            <a:r>
              <a:rPr lang="es-CL" dirty="0" smtClean="0"/>
              <a:t>    Y </a:t>
            </a:r>
            <a:r>
              <a:rPr lang="es-CL" dirty="0"/>
              <a:t>en las entrañas de mi Luz es nieve;</a:t>
            </a:r>
          </a:p>
          <a:p>
            <a:r>
              <a:rPr lang="es-CL" dirty="0" smtClean="0"/>
              <a:t>    Fuego </a:t>
            </a:r>
            <a:r>
              <a:rPr lang="es-CL" dirty="0"/>
              <a:t>no hay, que ella no torne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nieve</a:t>
            </a:r>
            <a:r>
              <a:rPr lang="es-CL" dirty="0"/>
              <a:t>,</a:t>
            </a:r>
          </a:p>
          <a:p>
            <a:r>
              <a:rPr lang="es-CL" dirty="0" smtClean="0"/>
              <a:t>    Ni </a:t>
            </a:r>
            <a:r>
              <a:rPr lang="es-CL" dirty="0"/>
              <a:t>nieve, que no mude yo en mi fuego” (Fdo. De Herrera)</a:t>
            </a:r>
          </a:p>
          <a:p>
            <a:r>
              <a:rPr lang="es-CL" dirty="0"/>
              <a:t>A) Comparación</a:t>
            </a:r>
          </a:p>
          <a:p>
            <a:r>
              <a:rPr lang="es-CL" dirty="0"/>
              <a:t>B) Aliteración</a:t>
            </a:r>
          </a:p>
          <a:p>
            <a:r>
              <a:rPr lang="es-CL" dirty="0"/>
              <a:t>C) Hipérbole</a:t>
            </a:r>
          </a:p>
          <a:p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Antítesis                                     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FUEGO-NIEVE=ANTONIMOS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904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3608" y="548680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/>
          </a:p>
          <a:p>
            <a:r>
              <a:rPr lang="es-CL" dirty="0"/>
              <a:t>2</a:t>
            </a:r>
            <a:r>
              <a:rPr lang="es-CL" dirty="0" smtClean="0"/>
              <a:t>. </a:t>
            </a:r>
            <a:r>
              <a:rPr lang="es-CL" dirty="0"/>
              <a:t>“</a:t>
            </a:r>
            <a:r>
              <a:rPr lang="es-CL" b="1" dirty="0"/>
              <a:t>No perdono </a:t>
            </a:r>
            <a:r>
              <a:rPr lang="es-CL" dirty="0"/>
              <a:t>a la muerte enamorada</a:t>
            </a:r>
          </a:p>
          <a:p>
            <a:r>
              <a:rPr lang="es-CL" dirty="0" smtClean="0"/>
              <a:t>     </a:t>
            </a:r>
            <a:r>
              <a:rPr lang="es-CL" b="1" dirty="0" smtClean="0"/>
              <a:t>no </a:t>
            </a:r>
            <a:r>
              <a:rPr lang="es-CL" b="1" dirty="0"/>
              <a:t>perdono </a:t>
            </a:r>
            <a:r>
              <a:rPr lang="es-CL" dirty="0"/>
              <a:t>a la vida desatenta</a:t>
            </a:r>
          </a:p>
          <a:p>
            <a:r>
              <a:rPr lang="es-CL" dirty="0" smtClean="0"/>
              <a:t>     </a:t>
            </a:r>
            <a:r>
              <a:rPr lang="es-CL" b="1" dirty="0" smtClean="0"/>
              <a:t>no </a:t>
            </a:r>
            <a:r>
              <a:rPr lang="es-CL" b="1" dirty="0"/>
              <a:t>perdono </a:t>
            </a:r>
            <a:r>
              <a:rPr lang="es-CL" dirty="0"/>
              <a:t>a la tierra ni a la nada”. (M. Hernández</a:t>
            </a:r>
            <a:r>
              <a:rPr lang="es-CL" dirty="0" smtClean="0"/>
              <a:t>).</a:t>
            </a:r>
          </a:p>
          <a:p>
            <a:endParaRPr lang="es-CL" dirty="0"/>
          </a:p>
          <a:p>
            <a:r>
              <a:rPr lang="es-CL" dirty="0"/>
              <a:t>A) Comparación</a:t>
            </a:r>
          </a:p>
          <a:p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Anáfora</a:t>
            </a:r>
            <a:r>
              <a:rPr lang="es-CL" b="1" dirty="0" smtClean="0"/>
              <a:t>		REPETICIÓN «NO PERDONO»</a:t>
            </a:r>
            <a:endParaRPr lang="es-CL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dirty="0"/>
              <a:t>C) Aliteración</a:t>
            </a:r>
          </a:p>
          <a:p>
            <a:r>
              <a:rPr lang="es-CL" dirty="0"/>
              <a:t>D) Metáfora</a:t>
            </a:r>
          </a:p>
          <a:p>
            <a:endParaRPr lang="es-CL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24944"/>
            <a:ext cx="209550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24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332656"/>
            <a:ext cx="6696744" cy="58818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CL" dirty="0"/>
              <a:t>3</a:t>
            </a:r>
            <a:r>
              <a:rPr lang="es-CL" dirty="0" smtClean="0"/>
              <a:t>. </a:t>
            </a:r>
            <a:r>
              <a:rPr lang="es-CL" dirty="0"/>
              <a:t>“Me miran con tus ojos las estrellas más grandes</a:t>
            </a:r>
            <a:r>
              <a:rPr lang="es-CL" dirty="0" smtClean="0"/>
              <a:t>”</a:t>
            </a:r>
          </a:p>
          <a:p>
            <a:pPr marL="0" indent="0">
              <a:buNone/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Personificación</a:t>
            </a:r>
            <a:r>
              <a:rPr lang="es-CL" dirty="0" smtClean="0"/>
              <a:t>	</a:t>
            </a:r>
            <a:r>
              <a:rPr lang="es-CL" b="1" dirty="0" smtClean="0"/>
              <a:t>	«PERSONIFICA A LAS ESTRELLAS :OJOS»</a:t>
            </a:r>
            <a:endParaRPr lang="es-CL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CL" dirty="0" smtClean="0"/>
              <a:t> B</a:t>
            </a:r>
            <a:r>
              <a:rPr lang="es-CL" dirty="0"/>
              <a:t>) Hipérbole</a:t>
            </a:r>
          </a:p>
          <a:p>
            <a:pPr marL="0" indent="0">
              <a:buNone/>
            </a:pPr>
            <a:r>
              <a:rPr lang="es-CL" dirty="0" smtClean="0"/>
              <a:t> C</a:t>
            </a:r>
            <a:r>
              <a:rPr lang="es-CL" dirty="0"/>
              <a:t>) Metáfora</a:t>
            </a:r>
          </a:p>
          <a:p>
            <a:pPr marL="0" indent="0">
              <a:buNone/>
            </a:pPr>
            <a:r>
              <a:rPr lang="es-CL" dirty="0" smtClean="0"/>
              <a:t> D</a:t>
            </a:r>
            <a:r>
              <a:rPr lang="es-CL" dirty="0"/>
              <a:t>) Epíteto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4</a:t>
            </a:r>
            <a:r>
              <a:rPr lang="es-CL" dirty="0" smtClean="0"/>
              <a:t>. </a:t>
            </a:r>
            <a:r>
              <a:rPr lang="es-CL" dirty="0"/>
              <a:t>“La luna deja un cuchillo abandonado en el cielo”</a:t>
            </a:r>
          </a:p>
          <a:p>
            <a:pPr marL="0" indent="0">
              <a:buNone/>
            </a:pPr>
            <a:r>
              <a:rPr lang="es-CL" dirty="0"/>
              <a:t>A) Comparación</a:t>
            </a:r>
          </a:p>
          <a:p>
            <a:pPr marL="0" indent="0">
              <a:buNone/>
            </a:pPr>
            <a:r>
              <a:rPr lang="es-CL" dirty="0"/>
              <a:t>B</a:t>
            </a:r>
            <a:r>
              <a:rPr lang="es-CL" dirty="0" smtClean="0"/>
              <a:t>) </a:t>
            </a:r>
            <a:r>
              <a:rPr lang="es-CL" dirty="0"/>
              <a:t>Metáfora</a:t>
            </a:r>
          </a:p>
          <a:p>
            <a:pPr marL="0" indent="0">
              <a:buNone/>
            </a:pPr>
            <a:r>
              <a:rPr lang="es-CL" dirty="0" smtClean="0"/>
              <a:t>C) </a:t>
            </a:r>
            <a:r>
              <a:rPr lang="es-CL" dirty="0"/>
              <a:t>Hipérbaton</a:t>
            </a:r>
          </a:p>
          <a:p>
            <a:pPr marL="0" indent="0">
              <a:buNone/>
            </a:pPr>
            <a:r>
              <a:rPr lang="es-CL" dirty="0" smtClean="0"/>
              <a:t>D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Personificación</a:t>
            </a:r>
            <a:r>
              <a:rPr lang="es-CL" b="1" dirty="0" smtClean="0"/>
              <a:t>		«PERSONIFICA A LA LUNA»</a:t>
            </a:r>
            <a:endParaRPr lang="es-CL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5. </a:t>
            </a:r>
            <a:r>
              <a:rPr lang="es-CL" dirty="0"/>
              <a:t>“El estadio estaba tan lleno que </a:t>
            </a:r>
            <a:r>
              <a:rPr lang="es-CL" b="1" dirty="0"/>
              <a:t>no cabía ni un alfiler</a:t>
            </a:r>
            <a:r>
              <a:rPr lang="es-CL" dirty="0"/>
              <a:t>” 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A</a:t>
            </a:r>
            <a:r>
              <a:rPr lang="es-CL" dirty="0"/>
              <a:t>) Anáfora</a:t>
            </a:r>
          </a:p>
          <a:p>
            <a:pPr marL="0" indent="0">
              <a:buNone/>
            </a:pPr>
            <a:r>
              <a:rPr lang="es-CL" dirty="0"/>
              <a:t>B) Metáfora</a:t>
            </a:r>
          </a:p>
          <a:p>
            <a:pPr marL="0" indent="0">
              <a:buNone/>
            </a:pPr>
            <a:r>
              <a:rPr lang="es-CL" dirty="0"/>
              <a:t>C) Comparación</a:t>
            </a:r>
          </a:p>
          <a:p>
            <a:pPr marL="0" indent="0">
              <a:buNone/>
            </a:pP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Hipérbole</a:t>
            </a:r>
            <a:r>
              <a:rPr lang="es-CL" dirty="0" smtClean="0"/>
              <a:t>		«EXAGERACIÓN»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6</a:t>
            </a:r>
            <a:r>
              <a:rPr lang="es-CL" dirty="0" smtClean="0"/>
              <a:t>. </a:t>
            </a:r>
            <a:r>
              <a:rPr lang="es-CL" dirty="0"/>
              <a:t>“Los claros clarines </a:t>
            </a:r>
            <a:r>
              <a:rPr lang="es-CL" dirty="0" smtClean="0"/>
              <a:t>aclaran  y levantan </a:t>
            </a:r>
            <a:r>
              <a:rPr lang="es-CL" dirty="0"/>
              <a:t>sus sones” 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A</a:t>
            </a:r>
            <a:r>
              <a:rPr lang="es-CL" dirty="0"/>
              <a:t>) Personificación</a:t>
            </a:r>
          </a:p>
          <a:p>
            <a:pPr marL="0" indent="0">
              <a:buNone/>
            </a:pPr>
            <a:r>
              <a:rPr lang="es-CL" dirty="0"/>
              <a:t>B) Hipérbaton</a:t>
            </a:r>
          </a:p>
          <a:p>
            <a:pPr marL="0" indent="0">
              <a:buNone/>
            </a:pP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Aliteración</a:t>
            </a:r>
            <a:r>
              <a:rPr lang="es-CL" b="1" dirty="0" smtClean="0"/>
              <a:t>		«REPRODUCE EL SONIDO «CL»</a:t>
            </a:r>
            <a:endParaRPr lang="es-CL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CL" dirty="0" smtClean="0"/>
              <a:t>D</a:t>
            </a:r>
            <a:r>
              <a:rPr lang="es-CL" dirty="0"/>
              <a:t>) Comparación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4768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030827" y="119675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REVISION DIA LUNES DURANTE LA CLASE.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827" y="2454825"/>
            <a:ext cx="5309131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Llamada rectangular redondeada"/>
          <p:cNvSpPr/>
          <p:nvPr/>
        </p:nvSpPr>
        <p:spPr>
          <a:xfrm>
            <a:off x="1619672" y="764704"/>
            <a:ext cx="5720286" cy="1080120"/>
          </a:xfrm>
          <a:prstGeom prst="wedgeRoundRectCallout">
            <a:avLst>
              <a:gd name="adj1" fmla="val -4277"/>
              <a:gd name="adj2" fmla="val 91223"/>
              <a:gd name="adj3" fmla="val 16667"/>
            </a:avLst>
          </a:prstGeom>
          <a:noFill/>
          <a:ln w="349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4201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181</Words>
  <Application>Microsoft Office PowerPoint</Application>
  <PresentationFormat>Presentación en pantalla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IV El Género Lírico</dc:title>
  <dc:creator>Betzy Mini</dc:creator>
  <cp:lastModifiedBy>Enlaces</cp:lastModifiedBy>
  <cp:revision>65</cp:revision>
  <dcterms:created xsi:type="dcterms:W3CDTF">2013-08-10T22:27:30Z</dcterms:created>
  <dcterms:modified xsi:type="dcterms:W3CDTF">2020-07-10T00:15:59Z</dcterms:modified>
</cp:coreProperties>
</file>