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748A7-CD70-41A7-897D-D4B088AF33E9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571BA-373A-4B27-8D02-E5579464F1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70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571BA-373A-4B27-8D02-E5579464F179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23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088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1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324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660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039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0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926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827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187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27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55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580BE-E578-4504-8D80-2EAB3D3A3236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DC63-E02E-4755-81CF-93704A8DEB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63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CA974-58EA-4C5E-8207-4933CBFFF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01712"/>
            <a:ext cx="7772400" cy="1655763"/>
          </a:xfrm>
        </p:spPr>
        <p:txBody>
          <a:bodyPr>
            <a:normAutofit fontScale="90000"/>
          </a:bodyPr>
          <a:lstStyle/>
          <a:p>
            <a:r>
              <a:rPr lang="es-ES" b="1" i="0" dirty="0">
                <a:solidFill>
                  <a:srgbClr val="555555"/>
                </a:solidFill>
                <a:effectLst/>
                <a:latin typeface="Gill Sans"/>
              </a:rPr>
              <a:t>Cómo se Elabora un Mapa Conceptual Paso a Paso</a:t>
            </a:r>
            <a:endParaRPr lang="es-CL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4B09064-2BAF-49A3-8EF2-1EA08EA8A0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4400" y="3241226"/>
            <a:ext cx="7315200" cy="11185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MX" sz="2400" b="1" dirty="0"/>
              <a:t>Objetivo: </a:t>
            </a:r>
            <a:r>
              <a:rPr lang="es-CL" sz="2400" dirty="0"/>
              <a:t>Utilizar diversas estrategias para registrar y procesar información obtenida en soportes impresos o digitales.</a:t>
            </a:r>
          </a:p>
        </p:txBody>
      </p:sp>
      <p:sp>
        <p:nvSpPr>
          <p:cNvPr id="7" name="4 Subtítulo">
            <a:extLst>
              <a:ext uri="{FF2B5EF4-FFF2-40B4-BE49-F238E27FC236}">
                <a16:creationId xmlns:a16="http://schemas.microsoft.com/office/drawing/2014/main" id="{D85C591D-7BE8-4BFD-A266-23E0952724B2}"/>
              </a:ext>
            </a:extLst>
          </p:cNvPr>
          <p:cNvSpPr txBox="1">
            <a:spLocks/>
          </p:cNvSpPr>
          <p:nvPr/>
        </p:nvSpPr>
        <p:spPr>
          <a:xfrm>
            <a:off x="1426411" y="4438305"/>
            <a:ext cx="6400800" cy="134806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Lectura y escritura especializada</a:t>
            </a:r>
          </a:p>
          <a:p>
            <a:r>
              <a:rPr lang="es-CL" dirty="0"/>
              <a:t>3° año medio</a:t>
            </a:r>
          </a:p>
          <a:p>
            <a:r>
              <a:rPr lang="es-CL" dirty="0"/>
              <a:t>Prof. Juan Francisco Rubio Díaz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A22D34-B988-46A4-AECA-BB0768255CE0}"/>
              </a:ext>
            </a:extLst>
          </p:cNvPr>
          <p:cNvSpPr txBox="1"/>
          <p:nvPr/>
        </p:nvSpPr>
        <p:spPr>
          <a:xfrm>
            <a:off x="914400" y="636354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“Con esfuerzo y dedicación se avanza en la vida”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914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6469D-55F9-4619-8FF1-D3D47F13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202"/>
            <a:ext cx="7886700" cy="888296"/>
          </a:xfrm>
        </p:spPr>
        <p:txBody>
          <a:bodyPr>
            <a:noAutofit/>
          </a:bodyPr>
          <a:lstStyle/>
          <a:p>
            <a:pPr algn="ctr"/>
            <a:r>
              <a:rPr lang="es-ES" sz="2400" b="1" i="0" dirty="0">
                <a:effectLst/>
                <a:latin typeface="Gill Sans"/>
              </a:rPr>
              <a:t>A continuación te explicaremos </a:t>
            </a:r>
            <a:br>
              <a:rPr lang="es-ES" sz="2400" b="1" i="0" dirty="0">
                <a:effectLst/>
                <a:latin typeface="Gill Sans"/>
              </a:rPr>
            </a:br>
            <a:r>
              <a:rPr lang="es-ES" sz="2400" b="1" i="0" dirty="0">
                <a:effectLst/>
                <a:latin typeface="Gill Sans"/>
              </a:rPr>
              <a:t>detalladamente cómo elaborarlos paso a paso.</a:t>
            </a:r>
            <a:endParaRPr lang="es-CL" sz="2400" b="1" dirty="0"/>
          </a:p>
        </p:txBody>
      </p:sp>
      <p:pic>
        <p:nvPicPr>
          <p:cNvPr id="1026" name="Picture 2" descr="mapa conceptual - Iconos gratis de flechas">
            <a:extLst>
              <a:ext uri="{FF2B5EF4-FFF2-40B4-BE49-F238E27FC236}">
                <a16:creationId xmlns:a16="http://schemas.microsoft.com/office/drawing/2014/main" id="{CA798311-D473-4C48-BE68-32947216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" y="1473539"/>
            <a:ext cx="2218245" cy="22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D05E67C-815D-452B-BDFD-AD2B372EC0D7}"/>
              </a:ext>
            </a:extLst>
          </p:cNvPr>
          <p:cNvSpPr txBox="1"/>
          <p:nvPr/>
        </p:nvSpPr>
        <p:spPr>
          <a:xfrm>
            <a:off x="2737112" y="1414079"/>
            <a:ext cx="6067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i="0" dirty="0">
                <a:solidFill>
                  <a:srgbClr val="00405E"/>
                </a:solidFill>
                <a:effectLst/>
                <a:latin typeface="Gill Sans"/>
              </a:rPr>
              <a:t>Paso 1: Define el tema de tu Mapa Conceptual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F7A743-173E-4032-82DE-405461FA3E3C}"/>
              </a:ext>
            </a:extLst>
          </p:cNvPr>
          <p:cNvSpPr txBox="1"/>
          <p:nvPr/>
        </p:nvSpPr>
        <p:spPr>
          <a:xfrm>
            <a:off x="2674365" y="1973004"/>
            <a:ext cx="6193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effectLst/>
                <a:latin typeface="Gill Sans"/>
              </a:rPr>
              <a:t>Los mapas conceptuales son muy versátiles, cuando </a:t>
            </a:r>
          </a:p>
          <a:p>
            <a:pPr algn="ctr"/>
            <a:r>
              <a:rPr lang="es-ES" b="0" i="0" dirty="0">
                <a:effectLst/>
                <a:latin typeface="Gill Sans"/>
              </a:rPr>
              <a:t>tengas que elaborar uno debes plantearte esta pregunta</a:t>
            </a:r>
          </a:p>
          <a:p>
            <a:pPr algn="ctr"/>
            <a:r>
              <a:rPr lang="es-ES" b="0" i="0" dirty="0">
                <a:solidFill>
                  <a:schemeClr val="accent1">
                    <a:lumMod val="75000"/>
                  </a:schemeClr>
                </a:solidFill>
                <a:effectLst/>
                <a:latin typeface="Gill Sans"/>
              </a:rPr>
              <a:t> </a:t>
            </a:r>
            <a:r>
              <a:rPr lang="es-ES" b="1" i="0" dirty="0">
                <a:solidFill>
                  <a:schemeClr val="accent1">
                    <a:lumMod val="75000"/>
                  </a:schemeClr>
                </a:solidFill>
                <a:effectLst/>
                <a:latin typeface="Eras Medium ITC" panose="020B0602030504020804" pitchFamily="34" charset="0"/>
              </a:rPr>
              <a:t>¿qué quiero reflejar en mi mapa conceptual?</a:t>
            </a:r>
            <a:endParaRPr lang="es-CL" dirty="0">
              <a:solidFill>
                <a:schemeClr val="accent1">
                  <a:lumMod val="75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37D455-08C6-42C7-9824-CDC1245B920F}"/>
              </a:ext>
            </a:extLst>
          </p:cNvPr>
          <p:cNvSpPr txBox="1"/>
          <p:nvPr/>
        </p:nvSpPr>
        <p:spPr>
          <a:xfrm>
            <a:off x="4064622" y="3029509"/>
            <a:ext cx="341250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Gill Sans"/>
              </a:rPr>
              <a:t>H</a:t>
            </a:r>
            <a:r>
              <a:rPr lang="es-ES" b="0" i="0" dirty="0">
                <a:effectLst/>
                <a:latin typeface="Gill Sans"/>
              </a:rPr>
              <a:t>allar </a:t>
            </a:r>
            <a:r>
              <a:rPr lang="es-ES" b="1" i="0" dirty="0">
                <a:effectLst/>
                <a:latin typeface="Gill Sans"/>
              </a:rPr>
              <a:t>la pregunta de enfoque </a:t>
            </a:r>
          </a:p>
          <a:p>
            <a:pPr algn="ctr"/>
            <a:r>
              <a:rPr lang="es-ES" b="0" i="0" dirty="0">
                <a:effectLst/>
                <a:latin typeface="Gill Sans"/>
              </a:rPr>
              <a:t>sobre la cual se basará tu trabajo</a:t>
            </a:r>
            <a:r>
              <a:rPr lang="es-ES" dirty="0">
                <a:latin typeface="Gill Sans"/>
              </a:rPr>
              <a:t>. </a:t>
            </a:r>
            <a:endParaRPr lang="es-CL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023A16-89CA-4854-95F1-857FC7E9D32E}"/>
              </a:ext>
            </a:extLst>
          </p:cNvPr>
          <p:cNvSpPr txBox="1"/>
          <p:nvPr/>
        </p:nvSpPr>
        <p:spPr>
          <a:xfrm>
            <a:off x="3353375" y="3955236"/>
            <a:ext cx="4834995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Gill Sans"/>
              </a:rPr>
              <a:t>E</a:t>
            </a:r>
            <a:r>
              <a:rPr lang="es-ES" b="0" i="0" dirty="0">
                <a:effectLst/>
                <a:latin typeface="Gill Sans"/>
              </a:rPr>
              <a:t>nfócate en la idea principal del tema y en </a:t>
            </a:r>
          </a:p>
          <a:p>
            <a:pPr algn="ctr"/>
            <a:r>
              <a:rPr lang="es-ES" b="0" i="0" dirty="0">
                <a:effectLst/>
                <a:latin typeface="Gill Sans"/>
              </a:rPr>
              <a:t>aquél que te permita sentirte satisfecho con la información que vas a transmitir y aprender.</a:t>
            </a:r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437BDF-E29B-4E98-9063-4634BE05DAE0}"/>
              </a:ext>
            </a:extLst>
          </p:cNvPr>
          <p:cNvSpPr txBox="1"/>
          <p:nvPr/>
        </p:nvSpPr>
        <p:spPr>
          <a:xfrm>
            <a:off x="377072" y="5252973"/>
            <a:ext cx="84275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dirty="0">
                <a:effectLst/>
                <a:latin typeface="Gill Sans"/>
              </a:rPr>
              <a:t>Por ejemplo:</a:t>
            </a:r>
            <a:r>
              <a:rPr lang="es-ES" b="0" i="0" dirty="0">
                <a:effectLst/>
                <a:latin typeface="Gill Sans"/>
              </a:rPr>
              <a:t> si quieres hacer un mapa conceptual sobre la música, hay muchas maneras de abordarlo; hablar de géneros musicales, épocas musicales, su historia, tendencias, artistas, instrumentos, etc.</a:t>
            </a:r>
            <a:endParaRPr lang="es-C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5C5E9E2-1F12-4F71-BB57-CBCAAC0BA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8" y="3553729"/>
            <a:ext cx="1353336" cy="13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166BF1A-74A5-480A-ACDC-41AFE3DFEC71}"/>
              </a:ext>
            </a:extLst>
          </p:cNvPr>
          <p:cNvSpPr txBox="1"/>
          <p:nvPr/>
        </p:nvSpPr>
        <p:spPr>
          <a:xfrm>
            <a:off x="362930" y="206765"/>
            <a:ext cx="72067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Gill Sans"/>
              </a:rPr>
              <a:t>Paso 2: Recopila toda la </a:t>
            </a:r>
          </a:p>
          <a:p>
            <a:pPr algn="l"/>
            <a:r>
              <a:rPr lang="es-E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Gill Sans"/>
              </a:rPr>
              <a:t>información necesaria.</a:t>
            </a:r>
          </a:p>
        </p:txBody>
      </p:sp>
      <p:pic>
        <p:nvPicPr>
          <p:cNvPr id="2050" name="Picture 2" descr="Mapas y Redes - Taller de oralidad, lectura, escritura y TIC">
            <a:extLst>
              <a:ext uri="{FF2B5EF4-FFF2-40B4-BE49-F238E27FC236}">
                <a16:creationId xmlns:a16="http://schemas.microsoft.com/office/drawing/2014/main" id="{A397292C-8AF2-4482-AA14-21F2E111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31" y="97283"/>
            <a:ext cx="3179594" cy="21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3968CC3-9C30-49C1-8261-8C15878351BA}"/>
              </a:ext>
            </a:extLst>
          </p:cNvPr>
          <p:cNvSpPr txBox="1"/>
          <p:nvPr/>
        </p:nvSpPr>
        <p:spPr>
          <a:xfrm>
            <a:off x="2179946" y="1436741"/>
            <a:ext cx="357276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0" i="0" dirty="0">
                <a:solidFill>
                  <a:srgbClr val="555555"/>
                </a:solidFill>
                <a:effectLst/>
                <a:latin typeface="Gill Sans"/>
              </a:rPr>
              <a:t>Deberás buscar suficiente </a:t>
            </a:r>
          </a:p>
          <a:p>
            <a:pPr algn="ctr"/>
            <a:r>
              <a:rPr lang="es-ES" sz="2000" b="0" i="0" dirty="0">
                <a:solidFill>
                  <a:srgbClr val="555555"/>
                </a:solidFill>
                <a:effectLst/>
                <a:latin typeface="Gill Sans"/>
              </a:rPr>
              <a:t>información sobre el mismo.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393123-EF06-4D46-89A6-3BD2BCA5C06D}"/>
              </a:ext>
            </a:extLst>
          </p:cNvPr>
          <p:cNvSpPr txBox="1"/>
          <p:nvPr/>
        </p:nvSpPr>
        <p:spPr>
          <a:xfrm>
            <a:off x="4246775" y="5287086"/>
            <a:ext cx="4444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Léelo varias veces y trata de hacer un resumen de una página que refleje lo más importante. Tómate tu tiempo para este paso y no olvides ningún detalle.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A783B8-CE38-47C8-A399-1810CC4DCD10}"/>
              </a:ext>
            </a:extLst>
          </p:cNvPr>
          <p:cNvSpPr txBox="1"/>
          <p:nvPr/>
        </p:nvSpPr>
        <p:spPr>
          <a:xfrm>
            <a:off x="636310" y="3811315"/>
            <a:ext cx="5321433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555555"/>
                </a:solidFill>
                <a:latin typeface="Gill Sans"/>
              </a:rPr>
              <a:t>U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no de los beneficios de los mapas conceptuales es que, mientras realizas la recopilación de información, </a:t>
            </a:r>
            <a:r>
              <a:rPr lang="es-ES" b="1" i="0" dirty="0">
                <a:solidFill>
                  <a:schemeClr val="accent2">
                    <a:lumMod val="75000"/>
                  </a:schemeClr>
                </a:solidFill>
                <a:effectLst/>
                <a:latin typeface="Gill Sans"/>
              </a:rPr>
              <a:t>tu cerebro ya está asimilando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el contenido antes de plasmarlo.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DEC30F0-AC83-4122-A5E8-E2D991F53670}"/>
              </a:ext>
            </a:extLst>
          </p:cNvPr>
          <p:cNvSpPr txBox="1"/>
          <p:nvPr/>
        </p:nvSpPr>
        <p:spPr>
          <a:xfrm>
            <a:off x="2163450" y="2474578"/>
            <a:ext cx="6744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- Si sueles utilizar internet como medio de investigación, te recomendamos visitar y comparar al menos 3 páginas web, para asegurarte de obtener </a:t>
            </a:r>
            <a:r>
              <a:rPr lang="es-ES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Eras Medium ITC" panose="020B0602030504020804" pitchFamily="34" charset="0"/>
              </a:rPr>
              <a:t>información veraz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Eras Medium ITC" panose="020B0602030504020804" pitchFamily="34" charset="0"/>
              </a:rPr>
              <a:t>. 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Eras Medium ITC" panose="020B0602030504020804" pitchFamily="34" charset="0"/>
            </a:endParaRPr>
          </a:p>
        </p:txBody>
      </p:sp>
      <p:pic>
        <p:nvPicPr>
          <p:cNvPr id="2052" name="Picture 4" descr="Download HD Heart Internet Social Tumblr Niebieskoka Pink Pastel ...">
            <a:extLst>
              <a:ext uri="{FF2B5EF4-FFF2-40B4-BE49-F238E27FC236}">
                <a16:creationId xmlns:a16="http://schemas.microsoft.com/office/drawing/2014/main" id="{9655B7B5-B3EE-430D-82A9-78C7206C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6" y="2243647"/>
            <a:ext cx="1274254" cy="118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5E6D407-C5CF-4EFE-A9C0-E2FA77827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88" y="3658308"/>
            <a:ext cx="1353336" cy="1353336"/>
          </a:xfrm>
          <a:prstGeom prst="rect">
            <a:avLst/>
          </a:prstGeom>
        </p:spPr>
      </p:pic>
      <p:pic>
        <p:nvPicPr>
          <p:cNvPr id="2054" name="Picture 6" descr="Alarm Clock | Reloj despertador, Fondos de pantalla de juegos ...">
            <a:extLst>
              <a:ext uri="{FF2B5EF4-FFF2-40B4-BE49-F238E27FC236}">
                <a16:creationId xmlns:a16="http://schemas.microsoft.com/office/drawing/2014/main" id="{753043E9-B03C-47E6-91E5-07BDAC9FC1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51" y="5137608"/>
            <a:ext cx="2293855" cy="17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AEC79-8072-40BA-91FB-F94EDEFB721B}"/>
              </a:ext>
            </a:extLst>
          </p:cNvPr>
          <p:cNvSpPr txBox="1"/>
          <p:nvPr/>
        </p:nvSpPr>
        <p:spPr>
          <a:xfrm>
            <a:off x="1008668" y="351419"/>
            <a:ext cx="71266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7030A0"/>
                </a:solidFill>
              </a:rPr>
              <a:t>Paso 3: Sintetiza y </a:t>
            </a:r>
          </a:p>
          <a:p>
            <a:pPr algn="r"/>
            <a:r>
              <a:rPr lang="es-ES" sz="3200" b="1" dirty="0">
                <a:solidFill>
                  <a:srgbClr val="7030A0"/>
                </a:solidFill>
              </a:rPr>
              <a:t>prioriza la información</a:t>
            </a:r>
          </a:p>
        </p:txBody>
      </p:sp>
      <p:pic>
        <p:nvPicPr>
          <p:cNvPr id="3074" name="Picture 2" descr="Concepto de innovación idea de diseño - Descargar vector">
            <a:extLst>
              <a:ext uri="{FF2B5EF4-FFF2-40B4-BE49-F238E27FC236}">
                <a16:creationId xmlns:a16="http://schemas.microsoft.com/office/drawing/2014/main" id="{D795C916-FF4D-47A4-842C-8D430998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8" y="108001"/>
            <a:ext cx="3090473" cy="2336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C12BA8-A2C9-4F37-A6EC-BA95F9E0F61C}"/>
              </a:ext>
            </a:extLst>
          </p:cNvPr>
          <p:cNvSpPr txBox="1"/>
          <p:nvPr/>
        </p:nvSpPr>
        <p:spPr>
          <a:xfrm>
            <a:off x="519289" y="3171430"/>
            <a:ext cx="8276732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600" b="1" i="0" dirty="0">
                <a:solidFill>
                  <a:srgbClr val="7030A0"/>
                </a:solidFill>
                <a:effectLst/>
                <a:latin typeface="Gill Sans"/>
              </a:rPr>
              <a:t>Por ejemplo:</a:t>
            </a:r>
            <a:r>
              <a:rPr lang="es-ES" sz="1600" b="0" i="0" dirty="0">
                <a:solidFill>
                  <a:srgbClr val="7030A0"/>
                </a:solidFill>
                <a:effectLst/>
                <a:latin typeface="Gill Sans"/>
              </a:rPr>
              <a:t> Si tu mapa conceptual se trata sobre: ¿Cómo llevar una vida saludable?, debes comenzar con una idea general relacionada a la importancia del cuidado de nuestro cuerpo y espíritu, para luego enfocarte en qué tipo de hábitos mejoran la salud y a partir de allí comenzar a mencionar prácticas como el ejercicio, la adecuada alimentación, meditación, etc</a:t>
            </a:r>
            <a:r>
              <a:rPr lang="es-ES" sz="1600" dirty="0">
                <a:solidFill>
                  <a:srgbClr val="7030A0"/>
                </a:solidFill>
                <a:latin typeface="Gill Sans"/>
              </a:rPr>
              <a:t>.</a:t>
            </a:r>
            <a:r>
              <a:rPr lang="es-ES" sz="1600" b="0" i="0" dirty="0">
                <a:solidFill>
                  <a:srgbClr val="7030A0"/>
                </a:solidFill>
                <a:effectLst/>
                <a:latin typeface="Gill Sans"/>
              </a:rPr>
              <a:t> es decir, debes comenzar de lo más general a lo más específico.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BC98C3-55BA-471E-BCE4-F9289CFB82AE}"/>
              </a:ext>
            </a:extLst>
          </p:cNvPr>
          <p:cNvSpPr txBox="1"/>
          <p:nvPr/>
        </p:nvSpPr>
        <p:spPr>
          <a:xfrm>
            <a:off x="3624605" y="1428637"/>
            <a:ext cx="5236590" cy="10156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rgbClr val="555555"/>
                </a:solidFill>
                <a:latin typeface="Gill Sans"/>
              </a:rPr>
              <a:t>D</a:t>
            </a:r>
            <a:r>
              <a:rPr lang="es-ES" sz="1800" b="0" i="0" dirty="0">
                <a:solidFill>
                  <a:srgbClr val="555555"/>
                </a:solidFill>
                <a:effectLst/>
                <a:latin typeface="Gill Sans"/>
              </a:rPr>
              <a:t>eberás ejercitar tu habilidad de </a:t>
            </a:r>
            <a:r>
              <a:rPr lang="es-ES" sz="2400" b="1" i="0" dirty="0">
                <a:solidFill>
                  <a:srgbClr val="7030A0"/>
                </a:solidFill>
                <a:effectLst/>
                <a:latin typeface="Gill Sans"/>
              </a:rPr>
              <a:t>síntesis</a:t>
            </a:r>
            <a:r>
              <a:rPr lang="es-ES" sz="2400" b="0" i="0" dirty="0">
                <a:solidFill>
                  <a:srgbClr val="7030A0"/>
                </a:solidFill>
                <a:effectLst/>
                <a:latin typeface="Gill Sans"/>
              </a:rPr>
              <a:t> </a:t>
            </a:r>
            <a:r>
              <a:rPr lang="es-ES" sz="1800" b="0" i="0" dirty="0">
                <a:solidFill>
                  <a:srgbClr val="555555"/>
                </a:solidFill>
                <a:effectLst/>
                <a:latin typeface="Gill Sans"/>
              </a:rPr>
              <a:t>para seleccionar los conceptos que consideres más importantes para explicar tu tema.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84017D-4855-4246-9496-826328E3A463}"/>
              </a:ext>
            </a:extLst>
          </p:cNvPr>
          <p:cNvSpPr txBox="1"/>
          <p:nvPr/>
        </p:nvSpPr>
        <p:spPr>
          <a:xfrm>
            <a:off x="519289" y="2630402"/>
            <a:ext cx="6960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dirty="0">
                <a:solidFill>
                  <a:srgbClr val="555555"/>
                </a:solidFill>
                <a:effectLst/>
                <a:latin typeface="Gill Sans"/>
              </a:rPr>
              <a:t>Una vez identificados, debes ordenarlos de acuerdo a </a:t>
            </a:r>
            <a:r>
              <a:rPr lang="es-ES" sz="2000" b="1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su importancia.</a:t>
            </a:r>
            <a:endParaRPr lang="es-ES" sz="1800" b="1" i="0" dirty="0">
              <a:solidFill>
                <a:srgbClr val="7030A0"/>
              </a:solidFill>
              <a:effectLst/>
              <a:latin typeface="Eras Medium ITC" panose="020B06020305040208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742B2A5-6FC5-4841-AB9A-B413955E1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035">
            <a:off x="7344487" y="1963455"/>
            <a:ext cx="1371600" cy="13716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481023A-5AEF-4719-9FDF-8B776B4C3C19}"/>
              </a:ext>
            </a:extLst>
          </p:cNvPr>
          <p:cNvSpPr txBox="1"/>
          <p:nvPr/>
        </p:nvSpPr>
        <p:spPr>
          <a:xfrm>
            <a:off x="5031555" y="4635787"/>
            <a:ext cx="3577473" cy="17113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800" b="1" i="0" dirty="0">
                <a:solidFill>
                  <a:srgbClr val="7030A0"/>
                </a:solidFill>
                <a:effectLst/>
                <a:latin typeface="Gill Sans"/>
              </a:rPr>
              <a:t>El objetivo </a:t>
            </a:r>
            <a:r>
              <a:rPr lang="es-ES" sz="1800" b="0" i="0" dirty="0">
                <a:solidFill>
                  <a:srgbClr val="555555"/>
                </a:solidFill>
                <a:effectLst/>
                <a:latin typeface="Gill Sans"/>
              </a:rPr>
              <a:t>es que cualquier persona que lea tu mapa conceptual por primera vez, pueda entender lo que quieres transmitir con él.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23012D-1616-4388-983A-9EB51F38B90A}"/>
              </a:ext>
            </a:extLst>
          </p:cNvPr>
          <p:cNvSpPr txBox="1"/>
          <p:nvPr/>
        </p:nvSpPr>
        <p:spPr>
          <a:xfrm>
            <a:off x="645736" y="4729175"/>
            <a:ext cx="3803715" cy="12958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7030A0"/>
                </a:solidFill>
                <a:latin typeface="Gill Sans"/>
              </a:rPr>
              <a:t>Destaca</a:t>
            </a:r>
            <a:r>
              <a:rPr lang="es-ES" sz="1800" b="1" i="0" dirty="0">
                <a:solidFill>
                  <a:srgbClr val="7030A0"/>
                </a:solidFill>
                <a:effectLst/>
                <a:latin typeface="Gill Sans"/>
              </a:rPr>
              <a:t> únicamente lo esencial</a:t>
            </a:r>
            <a:r>
              <a:rPr lang="es-ES" sz="1800" b="0" i="0" dirty="0">
                <a:solidFill>
                  <a:srgbClr val="555555"/>
                </a:solidFill>
                <a:effectLst/>
                <a:latin typeface="Gill Sans"/>
              </a:rPr>
              <a:t>, que es lo que efectivamente el cerebro procesa y retiene por más tiempo.</a:t>
            </a:r>
          </a:p>
        </p:txBody>
      </p:sp>
    </p:spTree>
    <p:extLst>
      <p:ext uri="{BB962C8B-B14F-4D97-AF65-F5344CB8AC3E}">
        <p14:creationId xmlns:p14="http://schemas.microsoft.com/office/powerpoint/2010/main" val="41703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DD57834-30B3-4C1A-9481-26438DE8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64" y="478592"/>
            <a:ext cx="6645962" cy="20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0E9326E-E3AD-467B-BF36-869399D0C647}"/>
              </a:ext>
            </a:extLst>
          </p:cNvPr>
          <p:cNvSpPr txBox="1"/>
          <p:nvPr/>
        </p:nvSpPr>
        <p:spPr>
          <a:xfrm>
            <a:off x="532614" y="3053442"/>
            <a:ext cx="807877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0" i="0" dirty="0">
                <a:solidFill>
                  <a:srgbClr val="555555"/>
                </a:solidFill>
                <a:effectLst/>
                <a:latin typeface="Gill Sans"/>
              </a:rPr>
              <a:t>Observa en este ejemplo los dos aspectos importantes que mencionamos sobre el orden </a:t>
            </a:r>
            <a:r>
              <a:rPr lang="es-ES" sz="2400" b="1" i="0" dirty="0">
                <a:solidFill>
                  <a:srgbClr val="7030A0"/>
                </a:solidFill>
                <a:effectLst/>
                <a:latin typeface="Bahnschrift Light Condensed" panose="020B0502040204020203" pitchFamily="34" charset="0"/>
                <a:cs typeface="Arial" panose="020B0604020202020204" pitchFamily="34" charset="0"/>
              </a:rPr>
              <a:t>de las ideas y su amplitud. </a:t>
            </a:r>
            <a:endParaRPr lang="es-ES" sz="2000" b="1" i="0" dirty="0">
              <a:solidFill>
                <a:srgbClr val="7030A0"/>
              </a:solidFill>
              <a:effectLst/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ES" sz="2000" b="0" i="0" dirty="0">
              <a:solidFill>
                <a:srgbClr val="555555"/>
              </a:solidFill>
              <a:effectLst/>
              <a:latin typeface="Gill Sans"/>
            </a:endParaRPr>
          </a:p>
          <a:p>
            <a:pPr algn="just"/>
            <a:r>
              <a:rPr lang="es-ES" sz="2000" b="0" i="0" dirty="0">
                <a:solidFill>
                  <a:srgbClr val="555555"/>
                </a:solidFill>
                <a:effectLst/>
                <a:latin typeface="Gill Sans"/>
              </a:rPr>
              <a:t>Principalmente, al hablar del Sistema Solar, el autor comenzó refiriéndose a </a:t>
            </a:r>
            <a:r>
              <a:rPr lang="es-ES" sz="2400" b="1" i="0" dirty="0">
                <a:solidFill>
                  <a:srgbClr val="7030A0"/>
                </a:solidFill>
                <a:effectLst/>
                <a:latin typeface="Bell MT" panose="02020503060305020303" pitchFamily="18" charset="0"/>
              </a:rPr>
              <a:t>lo más general </a:t>
            </a:r>
            <a:r>
              <a:rPr lang="es-ES" sz="2000" b="0" i="0" dirty="0">
                <a:solidFill>
                  <a:srgbClr val="555555"/>
                </a:solidFill>
                <a:effectLst/>
                <a:latin typeface="Gill Sans"/>
              </a:rPr>
              <a:t>para ambientar a cualquier lector, conocedor o no conocedor del tema, antes de nombrar o enumerar los planetas.</a:t>
            </a:r>
          </a:p>
          <a:p>
            <a:pPr algn="just"/>
            <a:endParaRPr lang="es-ES" sz="2000" b="0" i="0" dirty="0">
              <a:solidFill>
                <a:srgbClr val="555555"/>
              </a:solidFill>
              <a:effectLst/>
              <a:latin typeface="Gill Sans"/>
            </a:endParaRPr>
          </a:p>
          <a:p>
            <a:pPr algn="just"/>
            <a:r>
              <a:rPr lang="es-ES" sz="2000" b="0" i="0" dirty="0">
                <a:solidFill>
                  <a:srgbClr val="555555"/>
                </a:solidFill>
                <a:effectLst/>
                <a:latin typeface="Gill Sans"/>
              </a:rPr>
              <a:t>Asimismo, nota como las frases </a:t>
            </a:r>
            <a:r>
              <a:rPr lang="es-ES" sz="2000" b="1" i="0" dirty="0">
                <a:solidFill>
                  <a:srgbClr val="7030A0"/>
                </a:solidFill>
                <a:effectLst/>
                <a:latin typeface="Eras Medium ITC" panose="020B0602030504020804" pitchFamily="34" charset="0"/>
              </a:rPr>
              <a:t>son cortas y concisas</a:t>
            </a:r>
            <a:r>
              <a:rPr lang="es-ES" sz="2000" b="0" i="0" dirty="0">
                <a:solidFill>
                  <a:srgbClr val="555555"/>
                </a:solidFill>
                <a:effectLst/>
                <a:latin typeface="Gill Sans"/>
              </a:rPr>
              <a:t>, permitiendo definir perfectamente cada concepto con la información más importante.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D5AB82-EBEE-4B60-9CDF-1B21AEB4F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8"/>
            <a:ext cx="2597987" cy="25979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388463-78ED-4DB6-81FD-82FCE583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78" y="5519981"/>
            <a:ext cx="1180119" cy="11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81F478-17BA-4F7C-BCE8-C36DC90F857E}"/>
              </a:ext>
            </a:extLst>
          </p:cNvPr>
          <p:cNvSpPr txBox="1"/>
          <p:nvPr/>
        </p:nvSpPr>
        <p:spPr>
          <a:xfrm>
            <a:off x="2615938" y="49037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1" i="0" dirty="0">
                <a:solidFill>
                  <a:srgbClr val="00405E"/>
                </a:solidFill>
                <a:effectLst/>
                <a:latin typeface="Gill Sans"/>
              </a:rPr>
              <a:t>Paso 4: Crea una </a:t>
            </a:r>
          </a:p>
          <a:p>
            <a:pPr algn="l"/>
            <a:r>
              <a:rPr lang="es-ES" sz="3200" b="1" i="0" dirty="0">
                <a:solidFill>
                  <a:srgbClr val="00405E"/>
                </a:solidFill>
                <a:effectLst/>
                <a:latin typeface="Gill Sans"/>
              </a:rPr>
              <a:t>lista de conceptos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0073D1-6204-4715-961D-1B78D68960A8}"/>
              </a:ext>
            </a:extLst>
          </p:cNvPr>
          <p:cNvSpPr txBox="1"/>
          <p:nvPr/>
        </p:nvSpPr>
        <p:spPr>
          <a:xfrm>
            <a:off x="625310" y="1960527"/>
            <a:ext cx="50409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Gill Sans"/>
              </a:rPr>
              <a:t>1.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Selecciona los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effectLst/>
                <a:latin typeface="Gill Sans"/>
                <a:cs typeface="Farsi Simple Bold" panose="02010400000000000000" pitchFamily="2" charset="-78"/>
              </a:rPr>
              <a:t>conceptos más relevantes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del tema, aquellos necesarios para poder </a:t>
            </a:r>
            <a:r>
              <a:rPr lang="es-ES" b="1" i="0" dirty="0">
                <a:solidFill>
                  <a:schemeClr val="accent5">
                    <a:lumMod val="50000"/>
                  </a:schemeClr>
                </a:solidFill>
                <a:effectLst/>
                <a:latin typeface="Gill Sans"/>
              </a:rPr>
              <a:t>comprender el significado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del texto, y </a:t>
            </a:r>
            <a:r>
              <a:rPr lang="es-ES" b="0" i="0" dirty="0">
                <a:solidFill>
                  <a:schemeClr val="accent5">
                    <a:lumMod val="50000"/>
                  </a:schemeClr>
                </a:solidFill>
                <a:effectLst/>
                <a:latin typeface="Gill Sans"/>
              </a:rPr>
              <a:t>colócalos en una lista.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27A8C5-3136-4F8F-B86B-1F1C35D619AB}"/>
              </a:ext>
            </a:extLst>
          </p:cNvPr>
          <p:cNvSpPr txBox="1"/>
          <p:nvPr/>
        </p:nvSpPr>
        <p:spPr>
          <a:xfrm>
            <a:off x="294587" y="5115707"/>
            <a:ext cx="296708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Gill Sans"/>
              </a:rPr>
              <a:t>3.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 Revisa tu lista y agrega más conceptos si son necesarios.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B37E07-304A-42BC-B293-2734B6DA4194}"/>
              </a:ext>
            </a:extLst>
          </p:cNvPr>
          <p:cNvSpPr txBox="1"/>
          <p:nvPr/>
        </p:nvSpPr>
        <p:spPr>
          <a:xfrm>
            <a:off x="3143445" y="3499120"/>
            <a:ext cx="56843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i="0" dirty="0">
                <a:solidFill>
                  <a:schemeClr val="accent5">
                    <a:lumMod val="50000"/>
                  </a:schemeClr>
                </a:solidFill>
                <a:effectLst/>
                <a:latin typeface="Gill Sans"/>
              </a:rPr>
              <a:t>2.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Luego ordena tu lista, </a:t>
            </a:r>
            <a:r>
              <a:rPr lang="es-ES" b="1" i="0" dirty="0">
                <a:solidFill>
                  <a:schemeClr val="accent5">
                    <a:lumMod val="50000"/>
                  </a:schemeClr>
                </a:solidFill>
                <a:effectLst/>
                <a:latin typeface="Gill Sans"/>
              </a:rPr>
              <a:t>sepáralos por área y por niveles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de inclusividad (mayor, igual o menor inclusividad), colocando el más inclusivo y general al principio.</a:t>
            </a:r>
          </a:p>
        </p:txBody>
      </p:sp>
      <p:pic>
        <p:nvPicPr>
          <p:cNvPr id="8194" name="Picture 2" descr="Mapa mental - Iconos gratis de educación">
            <a:extLst>
              <a:ext uri="{FF2B5EF4-FFF2-40B4-BE49-F238E27FC236}">
                <a16:creationId xmlns:a16="http://schemas.microsoft.com/office/drawing/2014/main" id="{FF1F0450-7C79-4DBE-8F50-5D8C3CBC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67" y="243561"/>
            <a:ext cx="1567990" cy="15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istas - OMEC">
            <a:extLst>
              <a:ext uri="{FF2B5EF4-FFF2-40B4-BE49-F238E27FC236}">
                <a16:creationId xmlns:a16="http://schemas.microsoft.com/office/drawing/2014/main" id="{6D16EB98-DA63-40BA-82FE-F3E18405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95" y="1736097"/>
            <a:ext cx="1521643" cy="15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pa mental - Iconos gratis de educación">
            <a:extLst>
              <a:ext uri="{FF2B5EF4-FFF2-40B4-BE49-F238E27FC236}">
                <a16:creationId xmlns:a16="http://schemas.microsoft.com/office/drawing/2014/main" id="{5CDBAEA0-6C1D-4CFE-864E-A4B0DCFF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51" y="3257740"/>
            <a:ext cx="1616587" cy="16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istas de verificación - Iconos gratis de comercio y compras">
            <a:extLst>
              <a:ext uri="{FF2B5EF4-FFF2-40B4-BE49-F238E27FC236}">
                <a16:creationId xmlns:a16="http://schemas.microsoft.com/office/drawing/2014/main" id="{2FAECBB1-E7AD-429F-915E-E09B1868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16" y="4686802"/>
            <a:ext cx="1976486" cy="19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3768F96-AE69-4B86-978B-9BCC4CB866CC}"/>
              </a:ext>
            </a:extLst>
          </p:cNvPr>
          <p:cNvSpPr txBox="1"/>
          <p:nvPr/>
        </p:nvSpPr>
        <p:spPr>
          <a:xfrm>
            <a:off x="5666295" y="4900263"/>
            <a:ext cx="295019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Gill Sans"/>
              </a:rPr>
              <a:t>4.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Gill Sans"/>
              </a:rPr>
              <a:t>U</a:t>
            </a:r>
            <a:r>
              <a:rPr lang="es-ES" b="1" i="0" dirty="0">
                <a:solidFill>
                  <a:schemeClr val="accent5">
                    <a:lumMod val="50000"/>
                  </a:schemeClr>
                </a:solidFill>
                <a:effectLst/>
                <a:latin typeface="Gill Sans"/>
              </a:rPr>
              <a:t>bica el título de tu mapa conceptual 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dentro de un recuadro en la parte superior central de la hoja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29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3C9773-00EE-4BE3-9EE1-1D5936E1B399}"/>
              </a:ext>
            </a:extLst>
          </p:cNvPr>
          <p:cNvSpPr txBox="1"/>
          <p:nvPr/>
        </p:nvSpPr>
        <p:spPr>
          <a:xfrm>
            <a:off x="3492630" y="686855"/>
            <a:ext cx="5227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600" b="1" i="0" dirty="0">
                <a:solidFill>
                  <a:srgbClr val="00B050"/>
                </a:solidFill>
                <a:effectLst/>
                <a:latin typeface="Gill Sans"/>
              </a:rPr>
              <a:t>Paso 5: Conecta las ideas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FE4FCA-6EAE-4704-B3C7-A4A45D052A14}"/>
              </a:ext>
            </a:extLst>
          </p:cNvPr>
          <p:cNvSpPr txBox="1"/>
          <p:nvPr/>
        </p:nvSpPr>
        <p:spPr>
          <a:xfrm>
            <a:off x="584462" y="3734030"/>
            <a:ext cx="747545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dirty="0">
                <a:solidFill>
                  <a:srgbClr val="00B050"/>
                </a:solidFill>
                <a:effectLst/>
                <a:latin typeface="Gill Sans"/>
              </a:rPr>
              <a:t>Por ejemplo: 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si tu mapa conceptual se trata de “Estrategias para elevar el autoestima”, deberías definir “Autoestima” en primera instancia. Sobre la línea conectora debes escribir una palabra o verbo de enlace que permita al lector reconocer la relación entre el contenido de los recuadros; como por ejemplo: “es”, “consiste en”, “se clasifica en”, “permite”, esto se llama </a:t>
            </a:r>
            <a:r>
              <a:rPr lang="es-ES" sz="2000" b="1" i="0" dirty="0">
                <a:solidFill>
                  <a:srgbClr val="00B050"/>
                </a:solidFill>
                <a:effectLst/>
                <a:latin typeface="Gill Sans"/>
              </a:rPr>
              <a:t>proposición o conectores.</a:t>
            </a:r>
            <a:endParaRPr lang="es-ES" b="1" i="0" dirty="0">
              <a:solidFill>
                <a:srgbClr val="00B050"/>
              </a:solidFill>
              <a:effectLst/>
              <a:latin typeface="Gill San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4997E3-5208-4B88-B957-DE403FED85C3}"/>
              </a:ext>
            </a:extLst>
          </p:cNvPr>
          <p:cNvSpPr txBox="1"/>
          <p:nvPr/>
        </p:nvSpPr>
        <p:spPr>
          <a:xfrm>
            <a:off x="339365" y="1951672"/>
            <a:ext cx="6400800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A partir del título coloca </a:t>
            </a:r>
            <a:r>
              <a:rPr lang="es-ES" b="1" i="0" dirty="0">
                <a:solidFill>
                  <a:srgbClr val="00B050"/>
                </a:solidFill>
                <a:effectLst/>
                <a:latin typeface="Gill Sans"/>
              </a:rPr>
              <a:t>los conceptos más importantes arriba.</a:t>
            </a:r>
          </a:p>
          <a:p>
            <a:pPr algn="ctr"/>
            <a:endParaRPr lang="es-ES" b="0" i="0" dirty="0">
              <a:solidFill>
                <a:srgbClr val="555555"/>
              </a:solidFill>
              <a:effectLst/>
              <a:latin typeface="Gill Sans"/>
            </a:endParaRPr>
          </a:p>
          <a:p>
            <a:pPr algn="ctr"/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 Hasta tres conceptos generales en la parte superior, y debajo de ellos coloca los </a:t>
            </a:r>
            <a:r>
              <a:rPr lang="es-ES" b="1" i="0" dirty="0">
                <a:solidFill>
                  <a:srgbClr val="00B050"/>
                </a:solidFill>
                <a:effectLst/>
                <a:latin typeface="Gill Sans"/>
              </a:rPr>
              <a:t>subconceptos correspondientes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y de ésta forma ve desarrollando </a:t>
            </a:r>
            <a:r>
              <a:rPr lang="es-ES" b="1" i="0" dirty="0">
                <a:solidFill>
                  <a:srgbClr val="00B050"/>
                </a:solidFill>
                <a:effectLst/>
                <a:latin typeface="Gill Sans"/>
              </a:rPr>
              <a:t>jerárquicamente tu lista de conceptos.</a:t>
            </a:r>
          </a:p>
        </p:txBody>
      </p:sp>
      <p:pic>
        <p:nvPicPr>
          <p:cNvPr id="9218" name="Picture 2" descr="Compartir esquema de icono - Descargar PNG/SVG transparente">
            <a:extLst>
              <a:ext uri="{FF2B5EF4-FFF2-40B4-BE49-F238E27FC236}">
                <a16:creationId xmlns:a16="http://schemas.microsoft.com/office/drawing/2014/main" id="{DC5A89F1-22A9-4696-B420-00C63F80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43" y="1273894"/>
            <a:ext cx="2124959" cy="21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61B26FB-6266-4728-9C35-A63492E1C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3" y="-250049"/>
            <a:ext cx="2867769" cy="223048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ECFB3F-5629-4ED7-B949-32D2D78A9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03" y="5157837"/>
            <a:ext cx="1700163" cy="17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7B07933-5957-43F3-8BE1-D986B412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133475"/>
            <a:ext cx="86201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34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3EB2ED7-31DB-490B-AB61-B7AF44845570}"/>
              </a:ext>
            </a:extLst>
          </p:cNvPr>
          <p:cNvSpPr txBox="1"/>
          <p:nvPr/>
        </p:nvSpPr>
        <p:spPr>
          <a:xfrm>
            <a:off x="457199" y="11435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600" b="1" i="0" dirty="0">
                <a:solidFill>
                  <a:srgbClr val="00B0F0"/>
                </a:solidFill>
                <a:effectLst/>
                <a:latin typeface="Gill Sans"/>
              </a:rPr>
              <a:t>Paso 6: Revisa tu mapa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B508CF-08BF-422F-A7DF-712BEE076CE3}"/>
              </a:ext>
            </a:extLst>
          </p:cNvPr>
          <p:cNvSpPr txBox="1"/>
          <p:nvPr/>
        </p:nvSpPr>
        <p:spPr>
          <a:xfrm>
            <a:off x="707010" y="3846380"/>
            <a:ext cx="5552387" cy="268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00B0F0"/>
                </a:solidFill>
                <a:effectLst/>
                <a:latin typeface="Eras Bold ITC" panose="020B0907030504020204" pitchFamily="34" charset="0"/>
              </a:rPr>
              <a:t>No importa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si tu primer intento no resultó como esperabas, siempre puedes reorganizar todo y afinar detalles, agregar o suprimir ideas hasta que quede perfecto y, lo más importante es que al leerlo, toda la información importante se vea reflejada y se entienda</a:t>
            </a:r>
            <a:r>
              <a:rPr lang="es-ES" dirty="0">
                <a:solidFill>
                  <a:srgbClr val="555555"/>
                </a:solidFill>
                <a:latin typeface="Gill Sans"/>
              </a:rPr>
              <a:t>.</a:t>
            </a:r>
            <a:br>
              <a:rPr lang="es-ES" dirty="0"/>
            </a:b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40759A-3D02-487C-A13C-B59236A9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65" y="136023"/>
            <a:ext cx="2014980" cy="201498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C369665-97AD-45A1-AA13-720BC81FE13B}"/>
              </a:ext>
            </a:extLst>
          </p:cNvPr>
          <p:cNvSpPr txBox="1"/>
          <p:nvPr/>
        </p:nvSpPr>
        <p:spPr>
          <a:xfrm>
            <a:off x="3271102" y="2288720"/>
            <a:ext cx="5552387" cy="12926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2400" b="1" dirty="0">
                <a:solidFill>
                  <a:srgbClr val="00B0F0"/>
                </a:solidFill>
                <a:latin typeface="Eras Medium ITC" panose="020B0602030504020804" pitchFamily="34" charset="0"/>
              </a:rPr>
              <a:t>R</a:t>
            </a:r>
            <a:r>
              <a:rPr lang="es-ES" sz="2400" b="1" i="0" dirty="0">
                <a:solidFill>
                  <a:srgbClr val="00B0F0"/>
                </a:solidFill>
                <a:effectLst/>
                <a:latin typeface="Eras Medium ITC" panose="020B0602030504020804" pitchFamily="34" charset="0"/>
              </a:rPr>
              <a:t>epasar todo el contenido, </a:t>
            </a:r>
            <a:r>
              <a:rPr lang="es-ES" b="0" i="0" dirty="0">
                <a:solidFill>
                  <a:srgbClr val="555555"/>
                </a:solidFill>
                <a:effectLst/>
                <a:latin typeface="Gill Sans"/>
              </a:rPr>
              <a:t>leyéndolo varias veces para asegurarte que las relaciones entre las ideas se hicieron correctamente, y que todo el contenido tiene sentido y orden lógico.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BEEDD80-5AE9-4579-AB4D-DB52F4030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0" y="1903309"/>
            <a:ext cx="1788049" cy="17880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116B515-D80E-4E20-9CCA-1462C3647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14" y="3997701"/>
            <a:ext cx="952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834</Words>
  <Application>Microsoft Office PowerPoint</Application>
  <PresentationFormat>Presentación en pantalla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Bahnschrift Light Condensed</vt:lpstr>
      <vt:lpstr>Bell MT</vt:lpstr>
      <vt:lpstr>Calibri</vt:lpstr>
      <vt:lpstr>Calibri Light</vt:lpstr>
      <vt:lpstr>Eras Bold ITC</vt:lpstr>
      <vt:lpstr>Eras Medium ITC</vt:lpstr>
      <vt:lpstr>Gill Sans</vt:lpstr>
      <vt:lpstr>Tema de Office</vt:lpstr>
      <vt:lpstr>Cómo se Elabora un Mapa Conceptual Paso a Paso</vt:lpstr>
      <vt:lpstr>A continuación te explicaremos  detalladamente cómo elaborarlos paso a paso.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se Elabora un Mapa Conceptual Paso a Paso</dc:title>
  <dc:creator>daniela guzman diaz</dc:creator>
  <cp:lastModifiedBy>juanito2122</cp:lastModifiedBy>
  <cp:revision>13</cp:revision>
  <dcterms:created xsi:type="dcterms:W3CDTF">2020-06-26T02:59:23Z</dcterms:created>
  <dcterms:modified xsi:type="dcterms:W3CDTF">2020-07-02T18:44:27Z</dcterms:modified>
</cp:coreProperties>
</file>