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6/18/2020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‹Nº›</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6/18/2020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6/18/2020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6/18/2020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6/18/2020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6/18/2020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6/18/2020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6/18/2020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6/18/2020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image" Target="../media/image2.png"/><Relationship Id="rId16"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15" Type="http://schemas.openxmlformats.org/officeDocument/2006/relationships/image" Target="../media/image1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_rels/slide4.xml.rels><?xml version="1.0" encoding="UTF-8" standalone="yes"?>
<Relationships xmlns="http://schemas.openxmlformats.org/package/2006/relationships"><Relationship Id="rId8" Type="http://schemas.openxmlformats.org/officeDocument/2006/relationships/image" Target="../media/image25.png"/><Relationship Id="rId13" Type="http://schemas.openxmlformats.org/officeDocument/2006/relationships/image" Target="../media/image30.png"/><Relationship Id="rId18" Type="http://schemas.openxmlformats.org/officeDocument/2006/relationships/image" Target="../media/image35.png"/><Relationship Id="rId3" Type="http://schemas.openxmlformats.org/officeDocument/2006/relationships/image" Target="../media/image20.png"/><Relationship Id="rId21" Type="http://schemas.openxmlformats.org/officeDocument/2006/relationships/image" Target="../media/image38.png"/><Relationship Id="rId7" Type="http://schemas.openxmlformats.org/officeDocument/2006/relationships/image" Target="../media/image24.png"/><Relationship Id="rId12" Type="http://schemas.openxmlformats.org/officeDocument/2006/relationships/image" Target="../media/image29.png"/><Relationship Id="rId17" Type="http://schemas.openxmlformats.org/officeDocument/2006/relationships/image" Target="../media/image34.png"/><Relationship Id="rId25" Type="http://schemas.openxmlformats.org/officeDocument/2006/relationships/image" Target="../media/image42.png"/><Relationship Id="rId2" Type="http://schemas.openxmlformats.org/officeDocument/2006/relationships/image" Target="../media/image5.png"/><Relationship Id="rId16" Type="http://schemas.openxmlformats.org/officeDocument/2006/relationships/image" Target="../media/image33.png"/><Relationship Id="rId20" Type="http://schemas.openxmlformats.org/officeDocument/2006/relationships/image" Target="../media/image37.png"/><Relationship Id="rId1" Type="http://schemas.openxmlformats.org/officeDocument/2006/relationships/slideLayout" Target="../slideLayouts/slideLayout2.xml"/><Relationship Id="rId6" Type="http://schemas.openxmlformats.org/officeDocument/2006/relationships/image" Target="../media/image19.png"/><Relationship Id="rId11" Type="http://schemas.openxmlformats.org/officeDocument/2006/relationships/image" Target="../media/image28.png"/><Relationship Id="rId24" Type="http://schemas.openxmlformats.org/officeDocument/2006/relationships/image" Target="../media/image41.png"/><Relationship Id="rId5" Type="http://schemas.openxmlformats.org/officeDocument/2006/relationships/image" Target="../media/image22.png"/><Relationship Id="rId15" Type="http://schemas.openxmlformats.org/officeDocument/2006/relationships/image" Target="../media/image32.png"/><Relationship Id="rId23" Type="http://schemas.openxmlformats.org/officeDocument/2006/relationships/image" Target="../media/image40.png"/><Relationship Id="rId10" Type="http://schemas.openxmlformats.org/officeDocument/2006/relationships/image" Target="../media/image27.png"/><Relationship Id="rId19" Type="http://schemas.openxmlformats.org/officeDocument/2006/relationships/image" Target="../media/image36.png"/><Relationship Id="rId4" Type="http://schemas.openxmlformats.org/officeDocument/2006/relationships/image" Target="../media/image21.png"/><Relationship Id="rId9" Type="http://schemas.openxmlformats.org/officeDocument/2006/relationships/image" Target="../media/image26.png"/><Relationship Id="rId14" Type="http://schemas.openxmlformats.org/officeDocument/2006/relationships/image" Target="../media/image31.png"/><Relationship Id="rId22" Type="http://schemas.openxmlformats.org/officeDocument/2006/relationships/image" Target="../media/image39.png"/></Relationships>
</file>

<file path=ppt/slides/_rels/slide5.xml.rels><?xml version="1.0" encoding="UTF-8" standalone="yes"?>
<Relationships xmlns="http://schemas.openxmlformats.org/package/2006/relationships"><Relationship Id="rId8" Type="http://schemas.openxmlformats.org/officeDocument/2006/relationships/image" Target="../media/image48.png"/><Relationship Id="rId3" Type="http://schemas.openxmlformats.org/officeDocument/2006/relationships/image" Target="../media/image43.png"/><Relationship Id="rId7" Type="http://schemas.openxmlformats.org/officeDocument/2006/relationships/image" Target="../media/image47.png"/><Relationship Id="rId12" Type="http://schemas.openxmlformats.org/officeDocument/2006/relationships/image" Target="../media/image52.png"/><Relationship Id="rId2" Type="http://schemas.openxmlformats.org/officeDocument/2006/relationships/image" Target="../media/image23.png"/><Relationship Id="rId1" Type="http://schemas.openxmlformats.org/officeDocument/2006/relationships/slideLayout" Target="../slideLayouts/slideLayout2.xml"/><Relationship Id="rId6" Type="http://schemas.openxmlformats.org/officeDocument/2006/relationships/image" Target="../media/image46.png"/><Relationship Id="rId11" Type="http://schemas.openxmlformats.org/officeDocument/2006/relationships/image" Target="../media/image51.png"/><Relationship Id="rId5" Type="http://schemas.openxmlformats.org/officeDocument/2006/relationships/image" Target="../media/image45.png"/><Relationship Id="rId10" Type="http://schemas.openxmlformats.org/officeDocument/2006/relationships/image" Target="../media/image50.png"/><Relationship Id="rId4" Type="http://schemas.openxmlformats.org/officeDocument/2006/relationships/image" Target="../media/image44.png"/><Relationship Id="rId9" Type="http://schemas.openxmlformats.org/officeDocument/2006/relationships/image" Target="../media/image49.png"/></Relationships>
</file>

<file path=ppt/slides/_rels/slide6.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image" Target="../media/image53.png"/><Relationship Id="rId1" Type="http://schemas.openxmlformats.org/officeDocument/2006/relationships/slideLayout" Target="../slideLayouts/slideLayout2.xml"/><Relationship Id="rId4" Type="http://schemas.openxmlformats.org/officeDocument/2006/relationships/image" Target="../media/image5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19292" y="3267630"/>
            <a:ext cx="8361229" cy="2098226"/>
          </a:xfrm>
        </p:spPr>
        <p:txBody>
          <a:bodyPr/>
          <a:lstStyle/>
          <a:p>
            <a:r>
              <a:rPr lang="es-CL" dirty="0" smtClean="0">
                <a:latin typeface="Times New Roman" panose="02020603050405020304" pitchFamily="18" charset="0"/>
                <a:cs typeface="Times New Roman" panose="02020603050405020304" pitchFamily="18" charset="0"/>
              </a:rPr>
              <a:t>POTENCIAS DE BASE ENTERA Y EXPONENTE NATURAL</a:t>
            </a:r>
            <a:endParaRPr lang="es-CL" dirty="0">
              <a:latin typeface="Times New Roman" panose="02020603050405020304" pitchFamily="18" charset="0"/>
              <a:cs typeface="Times New Roman" panose="02020603050405020304" pitchFamily="18" charset="0"/>
            </a:endParaRPr>
          </a:p>
        </p:txBody>
      </p:sp>
      <p:sp>
        <p:nvSpPr>
          <p:cNvPr id="3" name="Subtítulo 2"/>
          <p:cNvSpPr>
            <a:spLocks noGrp="1"/>
          </p:cNvSpPr>
          <p:nvPr>
            <p:ph type="subTitle" idx="1"/>
          </p:nvPr>
        </p:nvSpPr>
        <p:spPr>
          <a:xfrm>
            <a:off x="9776012" y="5136777"/>
            <a:ext cx="1483685" cy="779798"/>
          </a:xfrm>
        </p:spPr>
        <p:txBody>
          <a:bodyPr>
            <a:normAutofit/>
          </a:bodyPr>
          <a:lstStyle/>
          <a:p>
            <a:r>
              <a:rPr lang="es-CL" sz="2800" b="1" dirty="0" smtClean="0">
                <a:latin typeface="Times New Roman" panose="02020603050405020304" pitchFamily="18" charset="0"/>
                <a:cs typeface="Times New Roman" panose="02020603050405020304" pitchFamily="18" charset="0"/>
              </a:rPr>
              <a:t>18/06</a:t>
            </a:r>
            <a:endParaRPr lang="es-CL"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4783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uadro de texto 2"/>
              <p:cNvSpPr txBox="1">
                <a:spLocks noGrp="1" noChangeArrowheads="1"/>
              </p:cNvSpPr>
              <p:nvPr>
                <p:ph type="title"/>
              </p:nvPr>
            </p:nvSpPr>
            <p:spPr bwMode="auto">
              <a:xfrm>
                <a:off x="968188" y="403412"/>
                <a:ext cx="10865224" cy="61722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just">
                  <a:lnSpc>
                    <a:spcPct val="105000"/>
                  </a:lnSpc>
                  <a:spcAft>
                    <a:spcPts val="800"/>
                  </a:spcAft>
                </a:pPr>
                <a:r>
                  <a:rPr lang="es-CL" sz="2800" dirty="0">
                    <a:effectLst/>
                    <a:latin typeface="Times New Roman" panose="02020603050405020304" pitchFamily="18" charset="0"/>
                    <a:ea typeface="Calibri" panose="020F0502020204030204" pitchFamily="34" charset="0"/>
                    <a:cs typeface="Times New Roman" panose="02020603050405020304" pitchFamily="18" charset="0"/>
                  </a:rPr>
                  <a:t>Las potencias son una multiplicación de un número reiteradas veces, ese número lo llamaremos “base”, las veces en que ese número se debe multiplicar lo llamaremos “exponente”. Para reconocer una potencia, debemos observar la siguiente expresión:</a:t>
                </a:r>
                <a:endParaRPr lang="es-CL"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5000"/>
                  </a:lnSpc>
                  <a:spcAft>
                    <a:spcPts val="800"/>
                  </a:spcAft>
                </a:pPr>
                <a14:m>
                  <m:oMath xmlns:m="http://schemas.openxmlformats.org/officeDocument/2006/math">
                    <m:sSup>
                      <m:sSupPr>
                        <m:ctrlPr>
                          <a:rPr lang="es-CL" sz="40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s-CL" sz="4000" i="1">
                            <a:effectLst/>
                            <a:highlight>
                              <a:srgbClr val="FFFF00"/>
                            </a:highlight>
                            <a:latin typeface="Cambria Math" panose="02040503050406030204" pitchFamily="18" charset="0"/>
                            <a:ea typeface="Calibri" panose="020F0502020204030204" pitchFamily="34" charset="0"/>
                            <a:cs typeface="Times New Roman" panose="02020603050405020304" pitchFamily="18" charset="0"/>
                          </a:rPr>
                          <m:t>2</m:t>
                        </m:r>
                      </m:e>
                      <m:sup>
                        <m:r>
                          <a:rPr lang="es-CL" sz="4000" i="1">
                            <a:effectLst/>
                            <a:highlight>
                              <a:srgbClr val="00FFFF"/>
                            </a:highlight>
                            <a:latin typeface="Cambria Math" panose="02040503050406030204" pitchFamily="18" charset="0"/>
                            <a:ea typeface="Calibri" panose="020F0502020204030204" pitchFamily="34" charset="0"/>
                            <a:cs typeface="Times New Roman" panose="02020603050405020304" pitchFamily="18" charset="0"/>
                          </a:rPr>
                          <m:t>3</m:t>
                        </m:r>
                      </m:sup>
                    </m:sSup>
                    <m:r>
                      <a:rPr lang="es-CL" sz="4000" i="1">
                        <a:effectLst/>
                        <a:latin typeface="Cambria Math" panose="02040503050406030204" pitchFamily="18" charset="0"/>
                        <a:ea typeface="Calibri" panose="020F0502020204030204" pitchFamily="34" charset="0"/>
                        <a:cs typeface="Times New Roman" panose="02020603050405020304" pitchFamily="18" charset="0"/>
                      </a:rPr>
                      <m:t>=2∙2∙2=8</m:t>
                    </m:r>
                  </m:oMath>
                </a14:m>
                <a:r>
                  <a:rPr lang="es-CL" sz="4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CL" sz="4000" dirty="0" smtClean="0">
                    <a:effectLst/>
                    <a:latin typeface="Times New Roman" panose="02020603050405020304" pitchFamily="18" charset="0"/>
                    <a:ea typeface="Times New Roman" panose="02020603050405020304" pitchFamily="18" charset="0"/>
                    <a:cs typeface="Times New Roman" panose="02020603050405020304" pitchFamily="18" charset="0"/>
                  </a:rPr>
                  <a:t/>
                </a:r>
                <a:br>
                  <a:rPr lang="es-CL" sz="4000" dirty="0" smtClean="0">
                    <a:effectLst/>
                    <a:latin typeface="Times New Roman" panose="02020603050405020304" pitchFamily="18" charset="0"/>
                    <a:ea typeface="Times New Roman" panose="02020603050405020304" pitchFamily="18" charset="0"/>
                    <a:cs typeface="Times New Roman" panose="02020603050405020304" pitchFamily="18" charset="0"/>
                  </a:rPr>
                </a:br>
                <a:r>
                  <a:rPr lang="es-CL" sz="4000" dirty="0" smtClean="0">
                    <a:effectLst/>
                    <a:latin typeface="Times New Roman" panose="02020603050405020304" pitchFamily="18" charset="0"/>
                    <a:ea typeface="Times New Roman" panose="02020603050405020304" pitchFamily="18" charset="0"/>
                    <a:cs typeface="Times New Roman" panose="02020603050405020304" pitchFamily="18" charset="0"/>
                  </a:rPr>
                  <a:t/>
                </a:r>
                <a:br>
                  <a:rPr lang="es-CL" sz="4000" dirty="0" smtClean="0">
                    <a:effectLst/>
                    <a:latin typeface="Times New Roman" panose="02020603050405020304" pitchFamily="18" charset="0"/>
                    <a:ea typeface="Times New Roman" panose="02020603050405020304" pitchFamily="18" charset="0"/>
                    <a:cs typeface="Times New Roman" panose="02020603050405020304" pitchFamily="18" charset="0"/>
                  </a:rPr>
                </a:br>
                <a:r>
                  <a:rPr lang="es-CL"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en </a:t>
                </a:r>
                <a:r>
                  <a:rPr lang="es-CL" sz="2800" dirty="0">
                    <a:effectLst/>
                    <a:latin typeface="Times New Roman" panose="02020603050405020304" pitchFamily="18" charset="0"/>
                    <a:ea typeface="Times New Roman" panose="02020603050405020304" pitchFamily="18" charset="0"/>
                    <a:cs typeface="Times New Roman" panose="02020603050405020304" pitchFamily="18" charset="0"/>
                  </a:rPr>
                  <a:t>este caso, el número </a:t>
                </a:r>
                <a:r>
                  <a:rPr lang="es-CL" sz="28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2</a:t>
                </a:r>
                <a:r>
                  <a:rPr lang="es-CL" sz="2800" dirty="0">
                    <a:effectLst/>
                    <a:latin typeface="Times New Roman" panose="02020603050405020304" pitchFamily="18" charset="0"/>
                    <a:ea typeface="Times New Roman" panose="02020603050405020304" pitchFamily="18" charset="0"/>
                    <a:cs typeface="Times New Roman" panose="02020603050405020304" pitchFamily="18" charset="0"/>
                  </a:rPr>
                  <a:t> corresponde a la </a:t>
                </a:r>
                <a:r>
                  <a:rPr lang="es-CL" sz="28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base</a:t>
                </a:r>
                <a:r>
                  <a:rPr lang="es-CL" sz="2800" dirty="0">
                    <a:effectLst/>
                    <a:latin typeface="Times New Roman" panose="02020603050405020304" pitchFamily="18" charset="0"/>
                    <a:ea typeface="Times New Roman" panose="02020603050405020304" pitchFamily="18" charset="0"/>
                    <a:cs typeface="Times New Roman" panose="02020603050405020304" pitchFamily="18" charset="0"/>
                  </a:rPr>
                  <a:t> mientras que el </a:t>
                </a:r>
                <a:r>
                  <a:rPr lang="es-CL" sz="2800" dirty="0">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3</a:t>
                </a:r>
                <a:r>
                  <a:rPr lang="es-CL" sz="2800" dirty="0">
                    <a:effectLst/>
                    <a:latin typeface="Times New Roman" panose="02020603050405020304" pitchFamily="18" charset="0"/>
                    <a:ea typeface="Times New Roman" panose="02020603050405020304" pitchFamily="18" charset="0"/>
                    <a:cs typeface="Times New Roman" panose="02020603050405020304" pitchFamily="18" charset="0"/>
                  </a:rPr>
                  <a:t> corresponde al </a:t>
                </a:r>
                <a:r>
                  <a:rPr lang="es-CL" sz="2800" dirty="0">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exponente</a:t>
                </a:r>
                <a:r>
                  <a:rPr lang="es-CL"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s-CL"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5000"/>
                  </a:lnSpc>
                  <a:spcAft>
                    <a:spcPts val="800"/>
                  </a:spcAft>
                </a:pPr>
                <a:r>
                  <a:rPr lang="es-CL" sz="2800" dirty="0">
                    <a:effectLst/>
                    <a:latin typeface="Times New Roman" panose="02020603050405020304" pitchFamily="18" charset="0"/>
                    <a:ea typeface="Times New Roman" panose="02020603050405020304" pitchFamily="18" charset="0"/>
                    <a:cs typeface="Times New Roman" panose="02020603050405020304" pitchFamily="18" charset="0"/>
                  </a:rPr>
                  <a:t>La potencia del ejemplo se lee: “dos elevado a tres”</a:t>
                </a:r>
                <a:endParaRPr lang="es-CL"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14:m>
                  <m:oMath xmlns:m="http://schemas.openxmlformats.org/officeDocument/2006/math">
                    <m:sSup>
                      <m:sSupPr>
                        <m:ctrlPr>
                          <a:rPr lang="es-CL" sz="2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s-CL" sz="2800" i="1">
                            <a:effectLst/>
                            <a:latin typeface="Cambria Math" panose="02040503050406030204" pitchFamily="18" charset="0"/>
                            <a:ea typeface="Times New Roman" panose="02020603050405020304" pitchFamily="18" charset="0"/>
                            <a:cs typeface="Times New Roman" panose="02020603050405020304" pitchFamily="18" charset="0"/>
                          </a:rPr>
                          <m:t>3</m:t>
                        </m:r>
                      </m:e>
                      <m:sup>
                        <m:r>
                          <a:rPr lang="es-CL" sz="2800" i="1">
                            <a:effectLst/>
                            <a:latin typeface="Cambria Math" panose="02040503050406030204" pitchFamily="18" charset="0"/>
                            <a:ea typeface="Times New Roman" panose="02020603050405020304" pitchFamily="18" charset="0"/>
                            <a:cs typeface="Times New Roman" panose="02020603050405020304" pitchFamily="18" charset="0"/>
                          </a:rPr>
                          <m:t>4</m:t>
                        </m:r>
                      </m:sup>
                    </m:sSup>
                    <m:r>
                      <a:rPr lang="es-CL" sz="2800" i="1">
                        <a:effectLst/>
                        <a:latin typeface="Cambria Math" panose="02040503050406030204" pitchFamily="18" charset="0"/>
                        <a:ea typeface="Times New Roman" panose="02020603050405020304" pitchFamily="18" charset="0"/>
                        <a:cs typeface="Times New Roman" panose="02020603050405020304" pitchFamily="18" charset="0"/>
                      </a:rPr>
                      <m:t>=</m:t>
                    </m:r>
                    <m:r>
                      <a:rPr lang="es-CL" sz="2800" i="1">
                        <a:effectLst/>
                        <a:latin typeface="Cambria Math" panose="02040503050406030204" pitchFamily="18" charset="0"/>
                        <a:ea typeface="Times New Roman" panose="02020603050405020304" pitchFamily="18" charset="0"/>
                        <a:cs typeface="Times New Roman" panose="02020603050405020304" pitchFamily="18" charset="0"/>
                      </a:rPr>
                      <m:t>𝑡𝑟𝑒𝑠</m:t>
                    </m:r>
                    <m:r>
                      <a:rPr lang="es-CL" sz="2800" i="1">
                        <a:effectLst/>
                        <a:latin typeface="Cambria Math" panose="02040503050406030204" pitchFamily="18" charset="0"/>
                        <a:ea typeface="Times New Roman" panose="02020603050405020304" pitchFamily="18" charset="0"/>
                        <a:cs typeface="Times New Roman" panose="02020603050405020304" pitchFamily="18" charset="0"/>
                      </a:rPr>
                      <m:t> </m:t>
                    </m:r>
                    <m:r>
                      <a:rPr lang="es-CL" sz="2800" i="1">
                        <a:effectLst/>
                        <a:latin typeface="Cambria Math" panose="02040503050406030204" pitchFamily="18" charset="0"/>
                        <a:ea typeface="Times New Roman" panose="02020603050405020304" pitchFamily="18" charset="0"/>
                        <a:cs typeface="Times New Roman" panose="02020603050405020304" pitchFamily="18" charset="0"/>
                      </a:rPr>
                      <m:t>𝑒𝑙𝑒𝑣𝑎𝑑𝑜</m:t>
                    </m:r>
                    <m:r>
                      <a:rPr lang="es-CL" sz="2800" i="1">
                        <a:effectLst/>
                        <a:latin typeface="Cambria Math" panose="02040503050406030204" pitchFamily="18" charset="0"/>
                        <a:ea typeface="Times New Roman" panose="02020603050405020304" pitchFamily="18" charset="0"/>
                        <a:cs typeface="Times New Roman" panose="02020603050405020304" pitchFamily="18" charset="0"/>
                      </a:rPr>
                      <m:t> </m:t>
                    </m:r>
                    <m:r>
                      <a:rPr lang="es-CL" sz="2800" i="1">
                        <a:effectLst/>
                        <a:latin typeface="Cambria Math" panose="02040503050406030204" pitchFamily="18" charset="0"/>
                        <a:ea typeface="Times New Roman" panose="02020603050405020304" pitchFamily="18" charset="0"/>
                        <a:cs typeface="Times New Roman" panose="02020603050405020304" pitchFamily="18" charset="0"/>
                      </a:rPr>
                      <m:t>𝑎</m:t>
                    </m:r>
                    <m:r>
                      <a:rPr lang="es-CL" sz="2800" i="1">
                        <a:effectLst/>
                        <a:latin typeface="Cambria Math" panose="02040503050406030204" pitchFamily="18" charset="0"/>
                        <a:ea typeface="Times New Roman" panose="02020603050405020304" pitchFamily="18" charset="0"/>
                        <a:cs typeface="Times New Roman" panose="02020603050405020304" pitchFamily="18" charset="0"/>
                      </a:rPr>
                      <m:t> </m:t>
                    </m:r>
                    <m:r>
                      <a:rPr lang="es-CL" sz="2800" i="1">
                        <a:effectLst/>
                        <a:latin typeface="Cambria Math" panose="02040503050406030204" pitchFamily="18" charset="0"/>
                        <a:ea typeface="Times New Roman" panose="02020603050405020304" pitchFamily="18" charset="0"/>
                        <a:cs typeface="Times New Roman" panose="02020603050405020304" pitchFamily="18" charset="0"/>
                      </a:rPr>
                      <m:t>𝑐𝑢𝑎𝑡𝑟𝑜</m:t>
                    </m:r>
                    <m:r>
                      <a:rPr lang="es-CL" sz="2800" i="1">
                        <a:effectLst/>
                        <a:latin typeface="Cambria Math" panose="02040503050406030204" pitchFamily="18" charset="0"/>
                        <a:ea typeface="Times New Roman" panose="02020603050405020304" pitchFamily="18" charset="0"/>
                        <a:cs typeface="Times New Roman" panose="02020603050405020304" pitchFamily="18" charset="0"/>
                      </a:rPr>
                      <m:t> 3∙3∙3∙3=81</m:t>
                    </m:r>
                  </m:oMath>
                </a14:m>
                <a:endParaRPr lang="es-CL"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14:m>
                  <m:oMath xmlns:m="http://schemas.openxmlformats.org/officeDocument/2006/math">
                    <m:sSup>
                      <m:sSupPr>
                        <m:ctrlPr>
                          <a:rPr lang="es-CL" sz="2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s-CL" sz="2800" i="1">
                            <a:effectLst/>
                            <a:latin typeface="Cambria Math" panose="02040503050406030204" pitchFamily="18" charset="0"/>
                            <a:ea typeface="Times New Roman" panose="02020603050405020304" pitchFamily="18" charset="0"/>
                            <a:cs typeface="Times New Roman" panose="02020603050405020304" pitchFamily="18" charset="0"/>
                          </a:rPr>
                          <m:t>4</m:t>
                        </m:r>
                      </m:e>
                      <m:sup>
                        <m:r>
                          <a:rPr lang="es-CL" sz="2800"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s-CL" sz="2800" i="1">
                        <a:effectLst/>
                        <a:latin typeface="Cambria Math" panose="02040503050406030204" pitchFamily="18" charset="0"/>
                        <a:ea typeface="Times New Roman" panose="02020603050405020304" pitchFamily="18" charset="0"/>
                        <a:cs typeface="Times New Roman" panose="02020603050405020304" pitchFamily="18" charset="0"/>
                      </a:rPr>
                      <m:t>=</m:t>
                    </m:r>
                    <m:r>
                      <a:rPr lang="es-CL" sz="2800" i="1">
                        <a:effectLst/>
                        <a:latin typeface="Cambria Math" panose="02040503050406030204" pitchFamily="18" charset="0"/>
                        <a:ea typeface="Times New Roman" panose="02020603050405020304" pitchFamily="18" charset="0"/>
                        <a:cs typeface="Times New Roman" panose="02020603050405020304" pitchFamily="18" charset="0"/>
                      </a:rPr>
                      <m:t>𝑐𝑢𝑎𝑡𝑟𝑜</m:t>
                    </m:r>
                    <m:r>
                      <a:rPr lang="es-CL" sz="2800" i="1">
                        <a:effectLst/>
                        <a:latin typeface="Cambria Math" panose="02040503050406030204" pitchFamily="18" charset="0"/>
                        <a:ea typeface="Times New Roman" panose="02020603050405020304" pitchFamily="18" charset="0"/>
                        <a:cs typeface="Times New Roman" panose="02020603050405020304" pitchFamily="18" charset="0"/>
                      </a:rPr>
                      <m:t> </m:t>
                    </m:r>
                    <m:r>
                      <a:rPr lang="es-CL" sz="2800" i="1">
                        <a:effectLst/>
                        <a:latin typeface="Cambria Math" panose="02040503050406030204" pitchFamily="18" charset="0"/>
                        <a:ea typeface="Times New Roman" panose="02020603050405020304" pitchFamily="18" charset="0"/>
                        <a:cs typeface="Times New Roman" panose="02020603050405020304" pitchFamily="18" charset="0"/>
                      </a:rPr>
                      <m:t>𝑒𝑙𝑒𝑣𝑎𝑑𝑜</m:t>
                    </m:r>
                    <m:r>
                      <a:rPr lang="es-CL" sz="2800" i="1">
                        <a:effectLst/>
                        <a:latin typeface="Cambria Math" panose="02040503050406030204" pitchFamily="18" charset="0"/>
                        <a:ea typeface="Times New Roman" panose="02020603050405020304" pitchFamily="18" charset="0"/>
                        <a:cs typeface="Times New Roman" panose="02020603050405020304" pitchFamily="18" charset="0"/>
                      </a:rPr>
                      <m:t> </m:t>
                    </m:r>
                    <m:r>
                      <a:rPr lang="es-CL" sz="2800" i="1">
                        <a:effectLst/>
                        <a:latin typeface="Cambria Math" panose="02040503050406030204" pitchFamily="18" charset="0"/>
                        <a:ea typeface="Times New Roman" panose="02020603050405020304" pitchFamily="18" charset="0"/>
                        <a:cs typeface="Times New Roman" panose="02020603050405020304" pitchFamily="18" charset="0"/>
                      </a:rPr>
                      <m:t>𝑎</m:t>
                    </m:r>
                    <m:r>
                      <a:rPr lang="es-CL" sz="2800" i="1">
                        <a:effectLst/>
                        <a:latin typeface="Cambria Math" panose="02040503050406030204" pitchFamily="18" charset="0"/>
                        <a:ea typeface="Times New Roman" panose="02020603050405020304" pitchFamily="18" charset="0"/>
                        <a:cs typeface="Times New Roman" panose="02020603050405020304" pitchFamily="18" charset="0"/>
                      </a:rPr>
                      <m:t> </m:t>
                    </m:r>
                    <m:r>
                      <a:rPr lang="es-CL" sz="2800" i="1">
                        <a:effectLst/>
                        <a:latin typeface="Cambria Math" panose="02040503050406030204" pitchFamily="18" charset="0"/>
                        <a:ea typeface="Times New Roman" panose="02020603050405020304" pitchFamily="18" charset="0"/>
                        <a:cs typeface="Times New Roman" panose="02020603050405020304" pitchFamily="18" charset="0"/>
                      </a:rPr>
                      <m:t>𝑑𝑜𝑠</m:t>
                    </m:r>
                    <m:r>
                      <a:rPr lang="es-CL" sz="2800" i="1">
                        <a:effectLst/>
                        <a:latin typeface="Cambria Math" panose="02040503050406030204" pitchFamily="18" charset="0"/>
                        <a:ea typeface="Times New Roman" panose="02020603050405020304" pitchFamily="18" charset="0"/>
                        <a:cs typeface="Times New Roman" panose="02020603050405020304" pitchFamily="18" charset="0"/>
                      </a:rPr>
                      <m:t> </m:t>
                    </m:r>
                    <m:r>
                      <a:rPr lang="es-CL" sz="2800" i="1">
                        <a:effectLst/>
                        <a:latin typeface="Cambria Math" panose="02040503050406030204" pitchFamily="18" charset="0"/>
                        <a:ea typeface="Times New Roman" panose="02020603050405020304" pitchFamily="18" charset="0"/>
                        <a:cs typeface="Times New Roman" panose="02020603050405020304" pitchFamily="18" charset="0"/>
                      </a:rPr>
                      <m:t>𝑜</m:t>
                    </m:r>
                    <m:r>
                      <a:rPr lang="es-CL" sz="2800" i="1">
                        <a:effectLst/>
                        <a:latin typeface="Cambria Math" panose="02040503050406030204" pitchFamily="18" charset="0"/>
                        <a:ea typeface="Times New Roman" panose="02020603050405020304" pitchFamily="18" charset="0"/>
                        <a:cs typeface="Times New Roman" panose="02020603050405020304" pitchFamily="18" charset="0"/>
                      </a:rPr>
                      <m:t> </m:t>
                    </m:r>
                    <m:r>
                      <a:rPr lang="es-CL" sz="2800" i="1">
                        <a:effectLst/>
                        <a:latin typeface="Cambria Math" panose="02040503050406030204" pitchFamily="18" charset="0"/>
                        <a:ea typeface="Times New Roman" panose="02020603050405020304" pitchFamily="18" charset="0"/>
                        <a:cs typeface="Times New Roman" panose="02020603050405020304" pitchFamily="18" charset="0"/>
                      </a:rPr>
                      <m:t>𝑐𝑢𝑎𝑡𝑟𝑜</m:t>
                    </m:r>
                    <m:r>
                      <a:rPr lang="es-CL" sz="2800" i="1">
                        <a:effectLst/>
                        <a:latin typeface="Cambria Math" panose="02040503050406030204" pitchFamily="18" charset="0"/>
                        <a:ea typeface="Times New Roman" panose="02020603050405020304" pitchFamily="18" charset="0"/>
                        <a:cs typeface="Times New Roman" panose="02020603050405020304" pitchFamily="18" charset="0"/>
                      </a:rPr>
                      <m:t> </m:t>
                    </m:r>
                    <m:r>
                      <a:rPr lang="es-CL" sz="2800" i="1">
                        <a:effectLst/>
                        <a:latin typeface="Cambria Math" panose="02040503050406030204" pitchFamily="18" charset="0"/>
                        <a:ea typeface="Times New Roman" panose="02020603050405020304" pitchFamily="18" charset="0"/>
                        <a:cs typeface="Times New Roman" panose="02020603050405020304" pitchFamily="18" charset="0"/>
                      </a:rPr>
                      <m:t>𝑎𝑙</m:t>
                    </m:r>
                    <m:r>
                      <a:rPr lang="es-CL" sz="2800" i="1">
                        <a:effectLst/>
                        <a:latin typeface="Cambria Math" panose="02040503050406030204" pitchFamily="18" charset="0"/>
                        <a:ea typeface="Times New Roman" panose="02020603050405020304" pitchFamily="18" charset="0"/>
                        <a:cs typeface="Times New Roman" panose="02020603050405020304" pitchFamily="18" charset="0"/>
                      </a:rPr>
                      <m:t> </m:t>
                    </m:r>
                    <m:r>
                      <a:rPr lang="es-CL" sz="2800" i="1">
                        <a:effectLst/>
                        <a:latin typeface="Cambria Math" panose="02040503050406030204" pitchFamily="18" charset="0"/>
                        <a:ea typeface="Times New Roman" panose="02020603050405020304" pitchFamily="18" charset="0"/>
                        <a:cs typeface="Times New Roman" panose="02020603050405020304" pitchFamily="18" charset="0"/>
                      </a:rPr>
                      <m:t>𝑐𝑢𝑎𝑑𝑟𝑎𝑑𝑜</m:t>
                    </m:r>
                    <m:r>
                      <a:rPr lang="es-CL" sz="2800" i="1">
                        <a:effectLst/>
                        <a:latin typeface="Cambria Math" panose="02040503050406030204" pitchFamily="18" charset="0"/>
                        <a:ea typeface="Times New Roman" panose="02020603050405020304" pitchFamily="18" charset="0"/>
                        <a:cs typeface="Times New Roman" panose="02020603050405020304" pitchFamily="18" charset="0"/>
                      </a:rPr>
                      <m:t> 4∙4=16</m:t>
                    </m:r>
                  </m:oMath>
                </a14:m>
                <a:endParaRPr lang="es-CL"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5000"/>
                  </a:lnSpc>
                  <a:spcAft>
                    <a:spcPts val="800"/>
                  </a:spcAft>
                </a:pPr>
                <a:r>
                  <a:rPr lang="es-CL"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CL"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5000"/>
                  </a:lnSpc>
                  <a:spcAft>
                    <a:spcPts val="800"/>
                  </a:spcAft>
                </a:pPr>
                <a:r>
                  <a:rPr lang="es-CL"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CL"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5000"/>
                  </a:lnSpc>
                  <a:spcAft>
                    <a:spcPts val="800"/>
                  </a:spcAft>
                </a:pPr>
                <a:r>
                  <a:rPr lang="es-CL"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CL" sz="11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4" name="Cuadro de texto 2"/>
              <p:cNvSpPr txBox="1">
                <a:spLocks noGrp="1" noRot="1" noChangeAspect="1" noMove="1" noResize="1" noEditPoints="1" noAdjustHandles="1" noChangeArrowheads="1" noChangeShapeType="1" noTextEdit="1"/>
              </p:cNvSpPr>
              <p:nvPr>
                <p:ph type="title"/>
              </p:nvPr>
            </p:nvSpPr>
            <p:spPr bwMode="auto">
              <a:xfrm>
                <a:off x="968188" y="403412"/>
                <a:ext cx="10865224" cy="6172200"/>
              </a:xfrm>
              <a:prstGeom prst="rect">
                <a:avLst/>
              </a:prstGeom>
              <a:blipFill rotWithShape="0">
                <a:blip r:embed="rId2"/>
                <a:stretch>
                  <a:fillRect l="-1121" t="-985" r="-1065"/>
                </a:stretch>
              </a:blipFill>
              <a:ln w="9525">
                <a:solidFill>
                  <a:srgbClr val="000000"/>
                </a:solidFill>
                <a:miter lim="800000"/>
                <a:headEnd/>
                <a:tailEnd/>
              </a:ln>
            </p:spPr>
            <p:txBody>
              <a:bodyPr/>
              <a:lstStyle/>
              <a:p>
                <a:r>
                  <a:rPr lang="es-CL">
                    <a:noFill/>
                  </a:rPr>
                  <a:t> </a:t>
                </a:r>
              </a:p>
            </p:txBody>
          </p:sp>
        </mc:Fallback>
      </mc:AlternateContent>
    </p:spTree>
    <p:extLst>
      <p:ext uri="{BB962C8B-B14F-4D97-AF65-F5344CB8AC3E}">
        <p14:creationId xmlns:p14="http://schemas.microsoft.com/office/powerpoint/2010/main" val="38685568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L"/>
          </a:p>
        </p:txBody>
      </p:sp>
      <p:pic>
        <p:nvPicPr>
          <p:cNvPr id="4" name="Imagen 3"/>
          <p:cNvPicPr>
            <a:picLocks noChangeAspect="1"/>
          </p:cNvPicPr>
          <p:nvPr/>
        </p:nvPicPr>
        <p:blipFill>
          <a:blip r:embed="rId2"/>
          <a:stretch>
            <a:fillRect/>
          </a:stretch>
        </p:blipFill>
        <p:spPr>
          <a:xfrm>
            <a:off x="833718" y="327354"/>
            <a:ext cx="11250706" cy="1988761"/>
          </a:xfrm>
          <a:prstGeom prst="rect">
            <a:avLst/>
          </a:prstGeom>
        </p:spPr>
      </p:pic>
      <p:pic>
        <p:nvPicPr>
          <p:cNvPr id="5" name="Imagen 4"/>
          <p:cNvPicPr>
            <a:picLocks noChangeAspect="1"/>
          </p:cNvPicPr>
          <p:nvPr/>
        </p:nvPicPr>
        <p:blipFill>
          <a:blip r:embed="rId3"/>
          <a:stretch>
            <a:fillRect/>
          </a:stretch>
        </p:blipFill>
        <p:spPr>
          <a:xfrm>
            <a:off x="833718" y="3166501"/>
            <a:ext cx="11119762" cy="3341875"/>
          </a:xfrm>
          <a:prstGeom prst="rect">
            <a:avLst/>
          </a:prstGeom>
        </p:spPr>
      </p:pic>
      <mc:AlternateContent xmlns:mc="http://schemas.openxmlformats.org/markup-compatibility/2006" xmlns:a14="http://schemas.microsoft.com/office/drawing/2010/main">
        <mc:Choice Requires="a14">
          <p:sp>
            <p:nvSpPr>
              <p:cNvPr id="6" name="CuadroTexto 5"/>
              <p:cNvSpPr txBox="1"/>
              <p:nvPr/>
            </p:nvSpPr>
            <p:spPr>
              <a:xfrm>
                <a:off x="5062817" y="793376"/>
                <a:ext cx="893386" cy="37664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s-CL" sz="2400" b="1" i="1" smtClean="0">
                              <a:latin typeface="Cambria Math" panose="02040503050406030204" pitchFamily="18" charset="0"/>
                            </a:rPr>
                          </m:ctrlPr>
                        </m:sSupPr>
                        <m:e>
                          <m:d>
                            <m:dPr>
                              <m:ctrlPr>
                                <a:rPr lang="es-CL" sz="2400" b="1" i="1" smtClean="0">
                                  <a:latin typeface="Cambria Math" panose="02040503050406030204" pitchFamily="18" charset="0"/>
                                </a:rPr>
                              </m:ctrlPr>
                            </m:dPr>
                            <m:e>
                              <m:r>
                                <a:rPr lang="es-CL" sz="2400" b="1" i="1" smtClean="0">
                                  <a:latin typeface="Cambria Math" panose="02040503050406030204" pitchFamily="18" charset="0"/>
                                </a:rPr>
                                <m:t>−</m:t>
                              </m:r>
                              <m:r>
                                <a:rPr lang="es-CL" sz="2400" b="1" i="1" smtClean="0">
                                  <a:latin typeface="Cambria Math" panose="02040503050406030204" pitchFamily="18" charset="0"/>
                                </a:rPr>
                                <m:t>𝟐</m:t>
                              </m:r>
                            </m:e>
                          </m:d>
                        </m:e>
                        <m:sup>
                          <m:r>
                            <a:rPr lang="es-CL" sz="2400" b="1" i="1" smtClean="0">
                              <a:latin typeface="Cambria Math" panose="02040503050406030204" pitchFamily="18" charset="0"/>
                            </a:rPr>
                            <m:t>𝟒</m:t>
                          </m:r>
                        </m:sup>
                      </m:sSup>
                    </m:oMath>
                  </m:oMathPara>
                </a14:m>
                <a:endParaRPr lang="es-CL" b="1" dirty="0">
                  <a:latin typeface="Times New Roman" panose="02020603050405020304" pitchFamily="18" charset="0"/>
                  <a:cs typeface="Times New Roman" panose="02020603050405020304" pitchFamily="18" charset="0"/>
                </a:endParaRPr>
              </a:p>
            </p:txBody>
          </p:sp>
        </mc:Choice>
        <mc:Fallback xmlns="">
          <p:sp>
            <p:nvSpPr>
              <p:cNvPr id="6" name="CuadroTexto 5"/>
              <p:cNvSpPr txBox="1">
                <a:spLocks noRot="1" noChangeAspect="1" noMove="1" noResize="1" noEditPoints="1" noAdjustHandles="1" noChangeArrowheads="1" noChangeShapeType="1" noTextEdit="1"/>
              </p:cNvSpPr>
              <p:nvPr/>
            </p:nvSpPr>
            <p:spPr>
              <a:xfrm>
                <a:off x="5062817" y="793376"/>
                <a:ext cx="893386" cy="376642"/>
              </a:xfrm>
              <a:prstGeom prst="rect">
                <a:avLst/>
              </a:prstGeom>
              <a:blipFill rotWithShape="0">
                <a:blip r:embed="rId4"/>
                <a:stretch>
                  <a:fillRect r="-3425" b="-9677"/>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8" name="CuadroTexto 7"/>
              <p:cNvSpPr txBox="1"/>
              <p:nvPr/>
            </p:nvSpPr>
            <p:spPr>
              <a:xfrm>
                <a:off x="5062817" y="1823360"/>
                <a:ext cx="637932" cy="37664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s-CL" sz="2400" b="1" i="1" smtClean="0">
                              <a:latin typeface="Cambria Math" panose="02040503050406030204" pitchFamily="18" charset="0"/>
                            </a:rPr>
                          </m:ctrlPr>
                        </m:sSupPr>
                        <m:e>
                          <m:r>
                            <a:rPr lang="es-CL" sz="2400" b="1" i="1" smtClean="0">
                              <a:latin typeface="Cambria Math" panose="02040503050406030204" pitchFamily="18" charset="0"/>
                            </a:rPr>
                            <m:t>−</m:t>
                          </m:r>
                          <m:r>
                            <a:rPr lang="es-CL" sz="2400" b="1" i="1" smtClean="0">
                              <a:latin typeface="Cambria Math" panose="02040503050406030204" pitchFamily="18" charset="0"/>
                            </a:rPr>
                            <m:t>𝟐</m:t>
                          </m:r>
                        </m:e>
                        <m:sup>
                          <m:r>
                            <a:rPr lang="es-CL" sz="2400" b="1" i="1" smtClean="0">
                              <a:latin typeface="Cambria Math" panose="02040503050406030204" pitchFamily="18" charset="0"/>
                            </a:rPr>
                            <m:t>𝟒</m:t>
                          </m:r>
                        </m:sup>
                      </m:sSup>
                    </m:oMath>
                  </m:oMathPara>
                </a14:m>
                <a:endParaRPr lang="es-CL" b="1" dirty="0">
                  <a:latin typeface="Times New Roman" panose="02020603050405020304" pitchFamily="18" charset="0"/>
                  <a:cs typeface="Times New Roman" panose="02020603050405020304" pitchFamily="18" charset="0"/>
                </a:endParaRPr>
              </a:p>
            </p:txBody>
          </p:sp>
        </mc:Choice>
        <mc:Fallback xmlns="">
          <p:sp>
            <p:nvSpPr>
              <p:cNvPr id="8" name="CuadroTexto 7"/>
              <p:cNvSpPr txBox="1">
                <a:spLocks noRot="1" noChangeAspect="1" noMove="1" noResize="1" noEditPoints="1" noAdjustHandles="1" noChangeArrowheads="1" noChangeShapeType="1" noTextEdit="1"/>
              </p:cNvSpPr>
              <p:nvPr/>
            </p:nvSpPr>
            <p:spPr>
              <a:xfrm>
                <a:off x="5062817" y="1823360"/>
                <a:ext cx="637932" cy="376642"/>
              </a:xfrm>
              <a:prstGeom prst="rect">
                <a:avLst/>
              </a:prstGeom>
              <a:blipFill rotWithShape="0">
                <a:blip r:embed="rId6"/>
                <a:stretch>
                  <a:fillRect l="-1923" r="-4808" b="-9677"/>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9" name="CuadroTexto 8"/>
              <p:cNvSpPr txBox="1"/>
              <p:nvPr/>
            </p:nvSpPr>
            <p:spPr>
              <a:xfrm>
                <a:off x="10635226" y="782443"/>
                <a:ext cx="593046" cy="3776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s-CL" sz="2400" b="1" i="1" smtClean="0">
                              <a:latin typeface="Cambria Math" panose="02040503050406030204" pitchFamily="18" charset="0"/>
                            </a:rPr>
                          </m:ctrlPr>
                        </m:sSupPr>
                        <m:e>
                          <m:r>
                            <a:rPr lang="es-CL" sz="2400" b="1" i="1" smtClean="0">
                              <a:latin typeface="Cambria Math" panose="02040503050406030204" pitchFamily="18" charset="0"/>
                            </a:rPr>
                            <m:t>𝟏𝟎</m:t>
                          </m:r>
                        </m:e>
                        <m:sup>
                          <m:r>
                            <a:rPr lang="es-CL" sz="2400" b="1" i="1" smtClean="0">
                              <a:latin typeface="Cambria Math" panose="02040503050406030204" pitchFamily="18" charset="0"/>
                            </a:rPr>
                            <m:t>𝟑</m:t>
                          </m:r>
                        </m:sup>
                      </m:sSup>
                    </m:oMath>
                  </m:oMathPara>
                </a14:m>
                <a:endParaRPr lang="es-CL" b="1" dirty="0">
                  <a:latin typeface="Times New Roman" panose="02020603050405020304" pitchFamily="18" charset="0"/>
                  <a:cs typeface="Times New Roman" panose="02020603050405020304" pitchFamily="18" charset="0"/>
                </a:endParaRPr>
              </a:p>
            </p:txBody>
          </p:sp>
        </mc:Choice>
        <mc:Fallback xmlns="">
          <p:sp>
            <p:nvSpPr>
              <p:cNvPr id="9" name="CuadroTexto 8"/>
              <p:cNvSpPr txBox="1">
                <a:spLocks noRot="1" noChangeAspect="1" noMove="1" noResize="1" noEditPoints="1" noAdjustHandles="1" noChangeArrowheads="1" noChangeShapeType="1" noTextEdit="1"/>
              </p:cNvSpPr>
              <p:nvPr/>
            </p:nvSpPr>
            <p:spPr>
              <a:xfrm>
                <a:off x="10635226" y="782443"/>
                <a:ext cx="593046" cy="377667"/>
              </a:xfrm>
              <a:prstGeom prst="rect">
                <a:avLst/>
              </a:prstGeom>
              <a:blipFill rotWithShape="0">
                <a:blip r:embed="rId7"/>
                <a:stretch>
                  <a:fillRect l="-11340" r="-5155" b="-9677"/>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10" name="CuadroTexto 9"/>
              <p:cNvSpPr txBox="1"/>
              <p:nvPr/>
            </p:nvSpPr>
            <p:spPr>
              <a:xfrm>
                <a:off x="10635226" y="1288750"/>
                <a:ext cx="893385" cy="38311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s-CL" sz="2400" b="1" i="1" smtClean="0">
                              <a:latin typeface="Cambria Math" panose="02040503050406030204" pitchFamily="18" charset="0"/>
                            </a:rPr>
                          </m:ctrlPr>
                        </m:sSupPr>
                        <m:e>
                          <m:d>
                            <m:dPr>
                              <m:ctrlPr>
                                <a:rPr lang="es-CL" sz="2400" b="1" i="1" smtClean="0">
                                  <a:latin typeface="Cambria Math" panose="02040503050406030204" pitchFamily="18" charset="0"/>
                                </a:rPr>
                              </m:ctrlPr>
                            </m:dPr>
                            <m:e>
                              <m:r>
                                <a:rPr lang="es-CL" sz="2400" b="1" i="1" smtClean="0">
                                  <a:latin typeface="Cambria Math" panose="02040503050406030204" pitchFamily="18" charset="0"/>
                                </a:rPr>
                                <m:t>−</m:t>
                              </m:r>
                              <m:r>
                                <a:rPr lang="es-CL" sz="2400" b="1" i="1" smtClean="0">
                                  <a:latin typeface="Cambria Math" panose="02040503050406030204" pitchFamily="18" charset="0"/>
                                </a:rPr>
                                <m:t>𝟒</m:t>
                              </m:r>
                            </m:e>
                          </m:d>
                        </m:e>
                        <m:sup>
                          <m:r>
                            <a:rPr lang="es-CL" sz="2400" b="1" i="1" smtClean="0">
                              <a:latin typeface="Cambria Math" panose="02040503050406030204" pitchFamily="18" charset="0"/>
                            </a:rPr>
                            <m:t>𝟓</m:t>
                          </m:r>
                        </m:sup>
                      </m:sSup>
                    </m:oMath>
                  </m:oMathPara>
                </a14:m>
                <a:endParaRPr lang="es-CL" b="1" dirty="0">
                  <a:latin typeface="Times New Roman" panose="02020603050405020304" pitchFamily="18" charset="0"/>
                  <a:cs typeface="Times New Roman" panose="02020603050405020304" pitchFamily="18" charset="0"/>
                </a:endParaRPr>
              </a:p>
            </p:txBody>
          </p:sp>
        </mc:Choice>
        <mc:Fallback xmlns="">
          <p:sp>
            <p:nvSpPr>
              <p:cNvPr id="10" name="CuadroTexto 9"/>
              <p:cNvSpPr txBox="1">
                <a:spLocks noRot="1" noChangeAspect="1" noMove="1" noResize="1" noEditPoints="1" noAdjustHandles="1" noChangeArrowheads="1" noChangeShapeType="1" noTextEdit="1"/>
              </p:cNvSpPr>
              <p:nvPr/>
            </p:nvSpPr>
            <p:spPr>
              <a:xfrm>
                <a:off x="10635226" y="1288750"/>
                <a:ext cx="893385" cy="383118"/>
              </a:xfrm>
              <a:prstGeom prst="rect">
                <a:avLst/>
              </a:prstGeom>
              <a:blipFill rotWithShape="0">
                <a:blip r:embed="rId8"/>
                <a:stretch>
                  <a:fillRect/>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11" name="CuadroTexto 10"/>
              <p:cNvSpPr txBox="1"/>
              <p:nvPr/>
            </p:nvSpPr>
            <p:spPr>
              <a:xfrm>
                <a:off x="10635226" y="1819907"/>
                <a:ext cx="408702" cy="3776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s-CL" sz="2400" b="1" i="1" smtClean="0">
                              <a:latin typeface="Cambria Math" panose="02040503050406030204" pitchFamily="18" charset="0"/>
                            </a:rPr>
                          </m:ctrlPr>
                        </m:sSupPr>
                        <m:e>
                          <m:r>
                            <a:rPr lang="es-CL" sz="2400" b="1" i="1" smtClean="0">
                              <a:latin typeface="Cambria Math" panose="02040503050406030204" pitchFamily="18" charset="0"/>
                            </a:rPr>
                            <m:t>𝟓</m:t>
                          </m:r>
                        </m:e>
                        <m:sup>
                          <m:r>
                            <a:rPr lang="es-CL" sz="2400" b="1" i="1" smtClean="0">
                              <a:latin typeface="Cambria Math" panose="02040503050406030204" pitchFamily="18" charset="0"/>
                            </a:rPr>
                            <m:t>𝟏</m:t>
                          </m:r>
                        </m:sup>
                      </m:sSup>
                    </m:oMath>
                  </m:oMathPara>
                </a14:m>
                <a:endParaRPr lang="es-CL" b="1" dirty="0">
                  <a:latin typeface="Times New Roman" panose="02020603050405020304" pitchFamily="18" charset="0"/>
                  <a:cs typeface="Times New Roman" panose="02020603050405020304" pitchFamily="18" charset="0"/>
                </a:endParaRPr>
              </a:p>
            </p:txBody>
          </p:sp>
        </mc:Choice>
        <mc:Fallback xmlns="">
          <p:sp>
            <p:nvSpPr>
              <p:cNvPr id="11" name="CuadroTexto 10"/>
              <p:cNvSpPr txBox="1">
                <a:spLocks noRot="1" noChangeAspect="1" noMove="1" noResize="1" noEditPoints="1" noAdjustHandles="1" noChangeArrowheads="1" noChangeShapeType="1" noTextEdit="1"/>
              </p:cNvSpPr>
              <p:nvPr/>
            </p:nvSpPr>
            <p:spPr>
              <a:xfrm>
                <a:off x="10635226" y="1819907"/>
                <a:ext cx="408702" cy="377667"/>
              </a:xfrm>
              <a:prstGeom prst="rect">
                <a:avLst/>
              </a:prstGeom>
              <a:blipFill rotWithShape="0">
                <a:blip r:embed="rId9"/>
                <a:stretch>
                  <a:fillRect l="-17910" r="-7463" b="-11475"/>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12" name="CuadroTexto 11"/>
              <p:cNvSpPr txBox="1"/>
              <p:nvPr/>
            </p:nvSpPr>
            <p:spPr>
              <a:xfrm>
                <a:off x="5264676" y="4971002"/>
                <a:ext cx="261289"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CL" sz="2400" b="1" i="1" smtClean="0">
                          <a:latin typeface="Cambria Math" panose="02040503050406030204" pitchFamily="18" charset="0"/>
                        </a:rPr>
                        <m:t>𝟑</m:t>
                      </m:r>
                    </m:oMath>
                  </m:oMathPara>
                </a14:m>
                <a:endParaRPr lang="es-CL" b="1" dirty="0">
                  <a:latin typeface="Times New Roman" panose="02020603050405020304" pitchFamily="18" charset="0"/>
                  <a:cs typeface="Times New Roman" panose="02020603050405020304" pitchFamily="18" charset="0"/>
                </a:endParaRPr>
              </a:p>
            </p:txBody>
          </p:sp>
        </mc:Choice>
        <mc:Fallback xmlns="">
          <p:sp>
            <p:nvSpPr>
              <p:cNvPr id="12" name="CuadroTexto 11"/>
              <p:cNvSpPr txBox="1">
                <a:spLocks noRot="1" noChangeAspect="1" noMove="1" noResize="1" noEditPoints="1" noAdjustHandles="1" noChangeArrowheads="1" noChangeShapeType="1" noTextEdit="1"/>
              </p:cNvSpPr>
              <p:nvPr/>
            </p:nvSpPr>
            <p:spPr>
              <a:xfrm>
                <a:off x="5264676" y="4971002"/>
                <a:ext cx="261289" cy="369332"/>
              </a:xfrm>
              <a:prstGeom prst="rect">
                <a:avLst/>
              </a:prstGeom>
              <a:blipFill rotWithShape="0">
                <a:blip r:embed="rId10"/>
                <a:stretch>
                  <a:fillRect l="-28571" r="-26190" b="-8197"/>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13" name="CuadroTexto 12"/>
              <p:cNvSpPr txBox="1"/>
              <p:nvPr/>
            </p:nvSpPr>
            <p:spPr>
              <a:xfrm>
                <a:off x="7009002" y="4971002"/>
                <a:ext cx="261289"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CL" sz="2400" b="1" i="1" smtClean="0">
                          <a:latin typeface="Cambria Math" panose="02040503050406030204" pitchFamily="18" charset="0"/>
                        </a:rPr>
                        <m:t>𝟑</m:t>
                      </m:r>
                    </m:oMath>
                  </m:oMathPara>
                </a14:m>
                <a:endParaRPr lang="es-CL" b="1" dirty="0">
                  <a:latin typeface="Times New Roman" panose="02020603050405020304" pitchFamily="18" charset="0"/>
                  <a:cs typeface="Times New Roman" panose="02020603050405020304" pitchFamily="18" charset="0"/>
                </a:endParaRPr>
              </a:p>
            </p:txBody>
          </p:sp>
        </mc:Choice>
        <mc:Fallback xmlns="">
          <p:sp>
            <p:nvSpPr>
              <p:cNvPr id="13" name="CuadroTexto 12"/>
              <p:cNvSpPr txBox="1">
                <a:spLocks noRot="1" noChangeAspect="1" noMove="1" noResize="1" noEditPoints="1" noAdjustHandles="1" noChangeArrowheads="1" noChangeShapeType="1" noTextEdit="1"/>
              </p:cNvSpPr>
              <p:nvPr/>
            </p:nvSpPr>
            <p:spPr>
              <a:xfrm>
                <a:off x="7009002" y="4971002"/>
                <a:ext cx="261289" cy="369332"/>
              </a:xfrm>
              <a:prstGeom prst="rect">
                <a:avLst/>
              </a:prstGeom>
              <a:blipFill rotWithShape="0">
                <a:blip r:embed="rId11"/>
                <a:stretch>
                  <a:fillRect l="-27907" r="-23256" b="-8197"/>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14" name="CuadroTexto 13"/>
              <p:cNvSpPr txBox="1"/>
              <p:nvPr/>
            </p:nvSpPr>
            <p:spPr>
              <a:xfrm>
                <a:off x="9266197" y="4786336"/>
                <a:ext cx="2090316" cy="553998"/>
              </a:xfrm>
              <a:prstGeom prst="rect">
                <a:avLst/>
              </a:prstGeom>
              <a:noFill/>
            </p:spPr>
            <p:txBody>
              <a:bodyPr wrap="none" lIns="0" tIns="0" rIns="0" bIns="0" rtlCol="0">
                <a:spAutoFit/>
              </a:bodyPr>
              <a:lstStyle/>
              <a:p>
                <a:pPr algn="ctr"/>
                <a14:m>
                  <m:oMathPara xmlns:m="http://schemas.openxmlformats.org/officeDocument/2006/math">
                    <m:oMathParaPr>
                      <m:jc m:val="centerGroup"/>
                    </m:oMathParaPr>
                    <m:oMath xmlns:m="http://schemas.openxmlformats.org/officeDocument/2006/math">
                      <m:r>
                        <m:rPr>
                          <m:nor/>
                        </m:rPr>
                        <a:rPr lang="es-CL" b="1" i="0" smtClean="0">
                          <a:latin typeface="Times New Roman" panose="02020603050405020304" pitchFamily="18" charset="0"/>
                          <a:cs typeface="Times New Roman" panose="02020603050405020304" pitchFamily="18" charset="0"/>
                        </a:rPr>
                        <m:t>"</m:t>
                      </m:r>
                      <m:r>
                        <m:rPr>
                          <m:nor/>
                        </m:rPr>
                        <a:rPr lang="es-CL" b="1" i="0" smtClean="0">
                          <a:latin typeface="Times New Roman" panose="02020603050405020304" pitchFamily="18" charset="0"/>
                          <a:cs typeface="Times New Roman" panose="02020603050405020304" pitchFamily="18" charset="0"/>
                        </a:rPr>
                        <m:t>tres</m:t>
                      </m:r>
                      <m:r>
                        <m:rPr>
                          <m:nor/>
                        </m:rPr>
                        <a:rPr lang="es-CL" b="1" i="0" smtClean="0">
                          <a:latin typeface="Times New Roman" panose="02020603050405020304" pitchFamily="18" charset="0"/>
                          <a:cs typeface="Times New Roman" panose="02020603050405020304" pitchFamily="18" charset="0"/>
                        </a:rPr>
                        <m:t> </m:t>
                      </m:r>
                      <m:r>
                        <m:rPr>
                          <m:nor/>
                        </m:rPr>
                        <a:rPr lang="es-CL" b="1" i="0" smtClean="0">
                          <a:latin typeface="Times New Roman" panose="02020603050405020304" pitchFamily="18" charset="0"/>
                          <a:cs typeface="Times New Roman" panose="02020603050405020304" pitchFamily="18" charset="0"/>
                        </a:rPr>
                        <m:t>elevado</m:t>
                      </m:r>
                      <m:r>
                        <m:rPr>
                          <m:nor/>
                        </m:rPr>
                        <a:rPr lang="es-CL" b="1" i="0" smtClean="0">
                          <a:latin typeface="Times New Roman" panose="02020603050405020304" pitchFamily="18" charset="0"/>
                          <a:cs typeface="Times New Roman" panose="02020603050405020304" pitchFamily="18" charset="0"/>
                        </a:rPr>
                        <m:t> </m:t>
                      </m:r>
                      <m:r>
                        <m:rPr>
                          <m:nor/>
                        </m:rPr>
                        <a:rPr lang="es-CL" b="1" i="0" smtClean="0">
                          <a:latin typeface="Times New Roman" panose="02020603050405020304" pitchFamily="18" charset="0"/>
                          <a:cs typeface="Times New Roman" panose="02020603050405020304" pitchFamily="18" charset="0"/>
                        </a:rPr>
                        <m:t>a</m:t>
                      </m:r>
                      <m:r>
                        <m:rPr>
                          <m:nor/>
                        </m:rPr>
                        <a:rPr lang="es-CL" b="1" i="0" smtClean="0">
                          <a:latin typeface="Times New Roman" panose="02020603050405020304" pitchFamily="18" charset="0"/>
                          <a:cs typeface="Times New Roman" panose="02020603050405020304" pitchFamily="18" charset="0"/>
                        </a:rPr>
                        <m:t> </m:t>
                      </m:r>
                      <m:r>
                        <m:rPr>
                          <m:nor/>
                        </m:rPr>
                        <a:rPr lang="es-CL" b="1" i="0" smtClean="0">
                          <a:latin typeface="Times New Roman" panose="02020603050405020304" pitchFamily="18" charset="0"/>
                          <a:cs typeface="Times New Roman" panose="02020603050405020304" pitchFamily="18" charset="0"/>
                        </a:rPr>
                        <m:t>tres</m:t>
                      </m:r>
                      <m:r>
                        <m:rPr>
                          <m:nor/>
                        </m:rPr>
                        <a:rPr lang="es-CL" b="1" i="0" smtClean="0">
                          <a:latin typeface="Times New Roman" panose="02020603050405020304" pitchFamily="18" charset="0"/>
                          <a:cs typeface="Times New Roman" panose="02020603050405020304" pitchFamily="18" charset="0"/>
                        </a:rPr>
                        <m:t>"</m:t>
                      </m:r>
                    </m:oMath>
                  </m:oMathPara>
                </a14:m>
                <a:endParaRPr lang="es-CL" b="1" dirty="0" smtClean="0">
                  <a:latin typeface="Times New Roman" panose="02020603050405020304" pitchFamily="18" charset="0"/>
                  <a:cs typeface="Times New Roman" panose="02020603050405020304" pitchFamily="18" charset="0"/>
                </a:endParaRPr>
              </a:p>
              <a:p>
                <a:pPr algn="ctr"/>
                <a:r>
                  <a:rPr lang="es-CL" b="1" dirty="0" smtClean="0">
                    <a:latin typeface="Times New Roman" panose="02020603050405020304" pitchFamily="18" charset="0"/>
                    <a:cs typeface="Times New Roman" panose="02020603050405020304" pitchFamily="18" charset="0"/>
                  </a:rPr>
                  <a:t>“Tres al cubo”</a:t>
                </a:r>
                <a:endParaRPr lang="es-CL" b="1" dirty="0">
                  <a:latin typeface="Times New Roman" panose="02020603050405020304" pitchFamily="18" charset="0"/>
                  <a:cs typeface="Times New Roman" panose="02020603050405020304" pitchFamily="18" charset="0"/>
                </a:endParaRPr>
              </a:p>
            </p:txBody>
          </p:sp>
        </mc:Choice>
        <mc:Fallback xmlns="">
          <p:sp>
            <p:nvSpPr>
              <p:cNvPr id="14" name="CuadroTexto 13"/>
              <p:cNvSpPr txBox="1">
                <a:spLocks noRot="1" noChangeAspect="1" noMove="1" noResize="1" noEditPoints="1" noAdjustHandles="1" noChangeArrowheads="1" noChangeShapeType="1" noTextEdit="1"/>
              </p:cNvSpPr>
              <p:nvPr/>
            </p:nvSpPr>
            <p:spPr>
              <a:xfrm>
                <a:off x="9266197" y="4786336"/>
                <a:ext cx="2090316" cy="553998"/>
              </a:xfrm>
              <a:prstGeom prst="rect">
                <a:avLst/>
              </a:prstGeom>
              <a:blipFill rotWithShape="0">
                <a:blip r:embed="rId12"/>
                <a:stretch>
                  <a:fillRect l="-3499" r="-875" b="-25275"/>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15" name="CuadroTexto 14"/>
              <p:cNvSpPr txBox="1"/>
              <p:nvPr/>
            </p:nvSpPr>
            <p:spPr>
              <a:xfrm>
                <a:off x="5237608" y="5550855"/>
                <a:ext cx="261289"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CL" sz="2400" b="1" i="1" smtClean="0">
                          <a:latin typeface="Cambria Math" panose="02040503050406030204" pitchFamily="18" charset="0"/>
                        </a:rPr>
                        <m:t>𝟐</m:t>
                      </m:r>
                    </m:oMath>
                  </m:oMathPara>
                </a14:m>
                <a:endParaRPr lang="es-CL" b="1" dirty="0">
                  <a:latin typeface="Times New Roman" panose="02020603050405020304" pitchFamily="18" charset="0"/>
                  <a:cs typeface="Times New Roman" panose="02020603050405020304" pitchFamily="18" charset="0"/>
                </a:endParaRPr>
              </a:p>
            </p:txBody>
          </p:sp>
        </mc:Choice>
        <mc:Fallback xmlns="">
          <p:sp>
            <p:nvSpPr>
              <p:cNvPr id="15" name="CuadroTexto 14"/>
              <p:cNvSpPr txBox="1">
                <a:spLocks noRot="1" noChangeAspect="1" noMove="1" noResize="1" noEditPoints="1" noAdjustHandles="1" noChangeArrowheads="1" noChangeShapeType="1" noTextEdit="1"/>
              </p:cNvSpPr>
              <p:nvPr/>
            </p:nvSpPr>
            <p:spPr>
              <a:xfrm>
                <a:off x="5237608" y="5550855"/>
                <a:ext cx="261289" cy="369332"/>
              </a:xfrm>
              <a:prstGeom prst="rect">
                <a:avLst/>
              </a:prstGeom>
              <a:blipFill rotWithShape="0">
                <a:blip r:embed="rId13"/>
                <a:stretch>
                  <a:fillRect l="-25581" r="-25581" b="-8333"/>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16" name="CuadroTexto 15"/>
              <p:cNvSpPr txBox="1"/>
              <p:nvPr/>
            </p:nvSpPr>
            <p:spPr>
              <a:xfrm>
                <a:off x="7009002" y="5543233"/>
                <a:ext cx="261289"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CL" sz="2400" b="1" i="1" smtClean="0">
                          <a:latin typeface="Cambria Math" panose="02040503050406030204" pitchFamily="18" charset="0"/>
                        </a:rPr>
                        <m:t>𝟓</m:t>
                      </m:r>
                    </m:oMath>
                  </m:oMathPara>
                </a14:m>
                <a:endParaRPr lang="es-CL" b="1" dirty="0">
                  <a:latin typeface="Times New Roman" panose="02020603050405020304" pitchFamily="18" charset="0"/>
                  <a:cs typeface="Times New Roman" panose="02020603050405020304" pitchFamily="18" charset="0"/>
                </a:endParaRPr>
              </a:p>
            </p:txBody>
          </p:sp>
        </mc:Choice>
        <mc:Fallback xmlns="">
          <p:sp>
            <p:nvSpPr>
              <p:cNvPr id="16" name="CuadroTexto 15"/>
              <p:cNvSpPr txBox="1">
                <a:spLocks noRot="1" noChangeAspect="1" noMove="1" noResize="1" noEditPoints="1" noAdjustHandles="1" noChangeArrowheads="1" noChangeShapeType="1" noTextEdit="1"/>
              </p:cNvSpPr>
              <p:nvPr/>
            </p:nvSpPr>
            <p:spPr>
              <a:xfrm>
                <a:off x="7009002" y="5543233"/>
                <a:ext cx="261289" cy="369332"/>
              </a:xfrm>
              <a:prstGeom prst="rect">
                <a:avLst/>
              </a:prstGeom>
              <a:blipFill rotWithShape="0">
                <a:blip r:embed="rId14"/>
                <a:stretch>
                  <a:fillRect l="-30233" r="-25581" b="-9836"/>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18" name="CuadroTexto 17"/>
              <p:cNvSpPr txBox="1"/>
              <p:nvPr/>
            </p:nvSpPr>
            <p:spPr>
              <a:xfrm>
                <a:off x="5237608" y="6029615"/>
                <a:ext cx="261289"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CL" sz="2400" b="1" i="1" smtClean="0">
                          <a:latin typeface="Cambria Math" panose="02040503050406030204" pitchFamily="18" charset="0"/>
                        </a:rPr>
                        <m:t>𝟓</m:t>
                      </m:r>
                    </m:oMath>
                  </m:oMathPara>
                </a14:m>
                <a:endParaRPr lang="es-CL" b="1" dirty="0">
                  <a:latin typeface="Times New Roman" panose="02020603050405020304" pitchFamily="18" charset="0"/>
                  <a:cs typeface="Times New Roman" panose="02020603050405020304" pitchFamily="18" charset="0"/>
                </a:endParaRPr>
              </a:p>
            </p:txBody>
          </p:sp>
        </mc:Choice>
        <mc:Fallback xmlns="">
          <p:sp>
            <p:nvSpPr>
              <p:cNvPr id="18" name="CuadroTexto 17"/>
              <p:cNvSpPr txBox="1">
                <a:spLocks noRot="1" noChangeAspect="1" noMove="1" noResize="1" noEditPoints="1" noAdjustHandles="1" noChangeArrowheads="1" noChangeShapeType="1" noTextEdit="1"/>
              </p:cNvSpPr>
              <p:nvPr/>
            </p:nvSpPr>
            <p:spPr>
              <a:xfrm>
                <a:off x="5237608" y="6029615"/>
                <a:ext cx="261289" cy="369332"/>
              </a:xfrm>
              <a:prstGeom prst="rect">
                <a:avLst/>
              </a:prstGeom>
              <a:blipFill rotWithShape="0">
                <a:blip r:embed="rId15"/>
                <a:stretch>
                  <a:fillRect l="-27907" r="-27907" b="-9836"/>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19" name="CuadroTexto 18"/>
              <p:cNvSpPr txBox="1"/>
              <p:nvPr/>
            </p:nvSpPr>
            <p:spPr>
              <a:xfrm>
                <a:off x="7009002" y="6039158"/>
                <a:ext cx="261289"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CL" sz="2400" b="1" i="1" smtClean="0">
                          <a:latin typeface="Cambria Math" panose="02040503050406030204" pitchFamily="18" charset="0"/>
                        </a:rPr>
                        <m:t>𝟐</m:t>
                      </m:r>
                    </m:oMath>
                  </m:oMathPara>
                </a14:m>
                <a:endParaRPr lang="es-CL" b="1" dirty="0">
                  <a:latin typeface="Times New Roman" panose="02020603050405020304" pitchFamily="18" charset="0"/>
                  <a:cs typeface="Times New Roman" panose="02020603050405020304" pitchFamily="18" charset="0"/>
                </a:endParaRPr>
              </a:p>
            </p:txBody>
          </p:sp>
        </mc:Choice>
        <mc:Fallback xmlns="">
          <p:sp>
            <p:nvSpPr>
              <p:cNvPr id="19" name="CuadroTexto 18"/>
              <p:cNvSpPr txBox="1">
                <a:spLocks noRot="1" noChangeAspect="1" noMove="1" noResize="1" noEditPoints="1" noAdjustHandles="1" noChangeArrowheads="1" noChangeShapeType="1" noTextEdit="1"/>
              </p:cNvSpPr>
              <p:nvPr/>
            </p:nvSpPr>
            <p:spPr>
              <a:xfrm>
                <a:off x="7009002" y="6039158"/>
                <a:ext cx="261289" cy="369332"/>
              </a:xfrm>
              <a:prstGeom prst="rect">
                <a:avLst/>
              </a:prstGeom>
              <a:blipFill rotWithShape="0">
                <a:blip r:embed="rId16"/>
                <a:stretch>
                  <a:fillRect l="-27907" r="-23256" b="-8333"/>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21" name="Rectángulo 20"/>
              <p:cNvSpPr/>
              <p:nvPr/>
            </p:nvSpPr>
            <p:spPr>
              <a:xfrm>
                <a:off x="7139646" y="5320744"/>
                <a:ext cx="6096000" cy="646331"/>
              </a:xfrm>
              <a:prstGeom prst="rect">
                <a:avLst/>
              </a:prstGeom>
            </p:spPr>
            <p:txBody>
              <a:bodyPr>
                <a:spAutoFit/>
              </a:bodyPr>
              <a:lstStyle/>
              <a:p>
                <a:pPr algn="ctr"/>
                <a14:m>
                  <m:oMathPara xmlns:m="http://schemas.openxmlformats.org/officeDocument/2006/math">
                    <m:oMathParaPr>
                      <m:jc m:val="centerGroup"/>
                    </m:oMathParaPr>
                    <m:oMath xmlns:m="http://schemas.openxmlformats.org/officeDocument/2006/math">
                      <m:r>
                        <m:rPr>
                          <m:nor/>
                        </m:rPr>
                        <a:rPr lang="es-CL" b="1">
                          <a:latin typeface="Times New Roman" panose="02020603050405020304" pitchFamily="18" charset="0"/>
                          <a:cs typeface="Times New Roman" panose="02020603050405020304" pitchFamily="18" charset="0"/>
                        </a:rPr>
                        <m:t>"</m:t>
                      </m:r>
                      <m:r>
                        <m:rPr>
                          <m:nor/>
                        </m:rPr>
                        <a:rPr lang="es-CL" b="1" i="0" smtClean="0">
                          <a:latin typeface="Times New Roman" panose="02020603050405020304" pitchFamily="18" charset="0"/>
                          <a:cs typeface="Times New Roman" panose="02020603050405020304" pitchFamily="18" charset="0"/>
                        </a:rPr>
                        <m:t>do</m:t>
                      </m:r>
                      <m:r>
                        <m:rPr>
                          <m:nor/>
                        </m:rPr>
                        <a:rPr lang="es-CL" b="1">
                          <a:latin typeface="Times New Roman" panose="02020603050405020304" pitchFamily="18" charset="0"/>
                          <a:cs typeface="Times New Roman" panose="02020603050405020304" pitchFamily="18" charset="0"/>
                        </a:rPr>
                        <m:t>s</m:t>
                      </m:r>
                      <m:r>
                        <m:rPr>
                          <m:nor/>
                        </m:rPr>
                        <a:rPr lang="es-CL" b="1">
                          <a:latin typeface="Times New Roman" panose="02020603050405020304" pitchFamily="18" charset="0"/>
                          <a:cs typeface="Times New Roman" panose="02020603050405020304" pitchFamily="18" charset="0"/>
                        </a:rPr>
                        <m:t> </m:t>
                      </m:r>
                      <m:r>
                        <m:rPr>
                          <m:nor/>
                        </m:rPr>
                        <a:rPr lang="es-CL" b="1">
                          <a:latin typeface="Times New Roman" panose="02020603050405020304" pitchFamily="18" charset="0"/>
                          <a:cs typeface="Times New Roman" panose="02020603050405020304" pitchFamily="18" charset="0"/>
                        </a:rPr>
                        <m:t>elevado</m:t>
                      </m:r>
                      <m:r>
                        <m:rPr>
                          <m:nor/>
                        </m:rPr>
                        <a:rPr lang="es-CL" b="1">
                          <a:latin typeface="Times New Roman" panose="02020603050405020304" pitchFamily="18" charset="0"/>
                          <a:cs typeface="Times New Roman" panose="02020603050405020304" pitchFamily="18" charset="0"/>
                        </a:rPr>
                        <m:t> </m:t>
                      </m:r>
                      <m:r>
                        <m:rPr>
                          <m:nor/>
                        </m:rPr>
                        <a:rPr lang="es-CL" b="1">
                          <a:latin typeface="Times New Roman" panose="02020603050405020304" pitchFamily="18" charset="0"/>
                          <a:cs typeface="Times New Roman" panose="02020603050405020304" pitchFamily="18" charset="0"/>
                        </a:rPr>
                        <m:t>a</m:t>
                      </m:r>
                      <m:r>
                        <m:rPr>
                          <m:nor/>
                        </m:rPr>
                        <a:rPr lang="es-CL" b="1">
                          <a:latin typeface="Times New Roman" panose="02020603050405020304" pitchFamily="18" charset="0"/>
                          <a:cs typeface="Times New Roman" panose="02020603050405020304" pitchFamily="18" charset="0"/>
                        </a:rPr>
                        <m:t> </m:t>
                      </m:r>
                      <m:r>
                        <m:rPr>
                          <m:nor/>
                        </m:rPr>
                        <a:rPr lang="es-CL" b="1" i="0" smtClean="0">
                          <a:latin typeface="Times New Roman" panose="02020603050405020304" pitchFamily="18" charset="0"/>
                          <a:cs typeface="Times New Roman" panose="02020603050405020304" pitchFamily="18" charset="0"/>
                        </a:rPr>
                        <m:t>cinco</m:t>
                      </m:r>
                      <m:r>
                        <m:rPr>
                          <m:nor/>
                        </m:rPr>
                        <a:rPr lang="es-CL" b="1">
                          <a:latin typeface="Times New Roman" panose="02020603050405020304" pitchFamily="18" charset="0"/>
                          <a:cs typeface="Times New Roman" panose="02020603050405020304" pitchFamily="18" charset="0"/>
                        </a:rPr>
                        <m:t>"</m:t>
                      </m:r>
                    </m:oMath>
                  </m:oMathPara>
                </a14:m>
                <a:endParaRPr lang="es-CL" b="1" dirty="0">
                  <a:latin typeface="Times New Roman" panose="02020603050405020304" pitchFamily="18" charset="0"/>
                  <a:cs typeface="Times New Roman" panose="02020603050405020304" pitchFamily="18" charset="0"/>
                </a:endParaRPr>
              </a:p>
              <a:p>
                <a:pPr algn="ctr"/>
                <a:r>
                  <a:rPr lang="es-CL" b="1" dirty="0" smtClean="0">
                    <a:latin typeface="Times New Roman" panose="02020603050405020304" pitchFamily="18" charset="0"/>
                    <a:cs typeface="Times New Roman" panose="02020603050405020304" pitchFamily="18" charset="0"/>
                  </a:rPr>
                  <a:t>“dos a la quinta”</a:t>
                </a:r>
                <a:endParaRPr lang="es-CL" b="1" dirty="0">
                  <a:latin typeface="Times New Roman" panose="02020603050405020304" pitchFamily="18" charset="0"/>
                  <a:cs typeface="Times New Roman" panose="02020603050405020304" pitchFamily="18" charset="0"/>
                </a:endParaRPr>
              </a:p>
            </p:txBody>
          </p:sp>
        </mc:Choice>
        <mc:Fallback xmlns="">
          <p:sp>
            <p:nvSpPr>
              <p:cNvPr id="21" name="Rectángulo 20"/>
              <p:cNvSpPr>
                <a:spLocks noRot="1" noChangeAspect="1" noMove="1" noResize="1" noEditPoints="1" noAdjustHandles="1" noChangeArrowheads="1" noChangeShapeType="1" noTextEdit="1"/>
              </p:cNvSpPr>
              <p:nvPr/>
            </p:nvSpPr>
            <p:spPr>
              <a:xfrm>
                <a:off x="7139646" y="5320744"/>
                <a:ext cx="6096000" cy="646331"/>
              </a:xfrm>
              <a:prstGeom prst="rect">
                <a:avLst/>
              </a:prstGeom>
              <a:blipFill rotWithShape="0">
                <a:blip r:embed="rId17"/>
                <a:stretch>
                  <a:fillRect b="-14151"/>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22" name="Rectángulo 21"/>
              <p:cNvSpPr/>
              <p:nvPr/>
            </p:nvSpPr>
            <p:spPr>
              <a:xfrm>
                <a:off x="7180644" y="5889300"/>
                <a:ext cx="6096000" cy="646331"/>
              </a:xfrm>
              <a:prstGeom prst="rect">
                <a:avLst/>
              </a:prstGeom>
            </p:spPr>
            <p:txBody>
              <a:bodyPr>
                <a:spAutoFit/>
              </a:bodyPr>
              <a:lstStyle/>
              <a:p>
                <a:pPr algn="ctr"/>
                <a14:m>
                  <m:oMathPara xmlns:m="http://schemas.openxmlformats.org/officeDocument/2006/math">
                    <m:oMathParaPr>
                      <m:jc m:val="centerGroup"/>
                    </m:oMathParaPr>
                    <m:oMath xmlns:m="http://schemas.openxmlformats.org/officeDocument/2006/math">
                      <m:r>
                        <m:rPr>
                          <m:nor/>
                        </m:rPr>
                        <a:rPr lang="es-CL" b="1">
                          <a:latin typeface="Times New Roman" panose="02020603050405020304" pitchFamily="18" charset="0"/>
                          <a:cs typeface="Times New Roman" panose="02020603050405020304" pitchFamily="18" charset="0"/>
                        </a:rPr>
                        <m:t>"</m:t>
                      </m:r>
                      <m:r>
                        <m:rPr>
                          <m:nor/>
                        </m:rPr>
                        <a:rPr lang="es-CL" b="1" i="0" smtClean="0">
                          <a:latin typeface="Times New Roman" panose="02020603050405020304" pitchFamily="18" charset="0"/>
                          <a:cs typeface="Times New Roman" panose="02020603050405020304" pitchFamily="18" charset="0"/>
                        </a:rPr>
                        <m:t>cinco</m:t>
                      </m:r>
                      <m:r>
                        <m:rPr>
                          <m:nor/>
                        </m:rPr>
                        <a:rPr lang="es-CL" b="1" i="0" smtClean="0">
                          <a:latin typeface="Times New Roman" panose="02020603050405020304" pitchFamily="18" charset="0"/>
                          <a:cs typeface="Times New Roman" panose="02020603050405020304" pitchFamily="18" charset="0"/>
                        </a:rPr>
                        <m:t> </m:t>
                      </m:r>
                      <m:r>
                        <m:rPr>
                          <m:nor/>
                        </m:rPr>
                        <a:rPr lang="es-CL" b="1">
                          <a:latin typeface="Times New Roman" panose="02020603050405020304" pitchFamily="18" charset="0"/>
                          <a:cs typeface="Times New Roman" panose="02020603050405020304" pitchFamily="18" charset="0"/>
                        </a:rPr>
                        <m:t>elevado</m:t>
                      </m:r>
                      <m:r>
                        <m:rPr>
                          <m:nor/>
                        </m:rPr>
                        <a:rPr lang="es-CL" b="1">
                          <a:latin typeface="Times New Roman" panose="02020603050405020304" pitchFamily="18" charset="0"/>
                          <a:cs typeface="Times New Roman" panose="02020603050405020304" pitchFamily="18" charset="0"/>
                        </a:rPr>
                        <m:t> </m:t>
                      </m:r>
                      <m:r>
                        <m:rPr>
                          <m:nor/>
                        </m:rPr>
                        <a:rPr lang="es-CL" b="1">
                          <a:latin typeface="Times New Roman" panose="02020603050405020304" pitchFamily="18" charset="0"/>
                          <a:cs typeface="Times New Roman" panose="02020603050405020304" pitchFamily="18" charset="0"/>
                        </a:rPr>
                        <m:t>a</m:t>
                      </m:r>
                      <m:r>
                        <m:rPr>
                          <m:nor/>
                        </m:rPr>
                        <a:rPr lang="es-CL" b="1">
                          <a:latin typeface="Times New Roman" panose="02020603050405020304" pitchFamily="18" charset="0"/>
                          <a:cs typeface="Times New Roman" panose="02020603050405020304" pitchFamily="18" charset="0"/>
                        </a:rPr>
                        <m:t> </m:t>
                      </m:r>
                      <m:r>
                        <m:rPr>
                          <m:nor/>
                        </m:rPr>
                        <a:rPr lang="es-CL" b="1" i="0" smtClean="0">
                          <a:latin typeface="Times New Roman" panose="02020603050405020304" pitchFamily="18" charset="0"/>
                          <a:cs typeface="Times New Roman" panose="02020603050405020304" pitchFamily="18" charset="0"/>
                        </a:rPr>
                        <m:t>do</m:t>
                      </m:r>
                      <m:r>
                        <m:rPr>
                          <m:nor/>
                        </m:rPr>
                        <a:rPr lang="es-CL" b="1">
                          <a:latin typeface="Times New Roman" panose="02020603050405020304" pitchFamily="18" charset="0"/>
                          <a:cs typeface="Times New Roman" panose="02020603050405020304" pitchFamily="18" charset="0"/>
                        </a:rPr>
                        <m:t>s</m:t>
                      </m:r>
                      <m:r>
                        <m:rPr>
                          <m:nor/>
                        </m:rPr>
                        <a:rPr lang="es-CL" b="1">
                          <a:latin typeface="Times New Roman" panose="02020603050405020304" pitchFamily="18" charset="0"/>
                          <a:cs typeface="Times New Roman" panose="02020603050405020304" pitchFamily="18" charset="0"/>
                        </a:rPr>
                        <m:t>"</m:t>
                      </m:r>
                    </m:oMath>
                  </m:oMathPara>
                </a14:m>
                <a:endParaRPr lang="es-CL" b="1" dirty="0">
                  <a:latin typeface="Times New Roman" panose="02020603050405020304" pitchFamily="18" charset="0"/>
                  <a:cs typeface="Times New Roman" panose="02020603050405020304" pitchFamily="18" charset="0"/>
                </a:endParaRPr>
              </a:p>
              <a:p>
                <a:pPr algn="ctr"/>
                <a:r>
                  <a:rPr lang="es-CL" b="1" dirty="0" smtClean="0">
                    <a:latin typeface="Times New Roman" panose="02020603050405020304" pitchFamily="18" charset="0"/>
                    <a:cs typeface="Times New Roman" panose="02020603050405020304" pitchFamily="18" charset="0"/>
                  </a:rPr>
                  <a:t>“Cinco al cuadrado”</a:t>
                </a:r>
                <a:endParaRPr lang="es-CL" b="1" dirty="0">
                  <a:latin typeface="Times New Roman" panose="02020603050405020304" pitchFamily="18" charset="0"/>
                  <a:cs typeface="Times New Roman" panose="02020603050405020304" pitchFamily="18" charset="0"/>
                </a:endParaRPr>
              </a:p>
            </p:txBody>
          </p:sp>
        </mc:Choice>
        <mc:Fallback xmlns="">
          <p:sp>
            <p:nvSpPr>
              <p:cNvPr id="22" name="Rectángulo 21"/>
              <p:cNvSpPr>
                <a:spLocks noRot="1" noChangeAspect="1" noMove="1" noResize="1" noEditPoints="1" noAdjustHandles="1" noChangeArrowheads="1" noChangeShapeType="1" noTextEdit="1"/>
              </p:cNvSpPr>
              <p:nvPr/>
            </p:nvSpPr>
            <p:spPr>
              <a:xfrm>
                <a:off x="7180644" y="5889300"/>
                <a:ext cx="6096000" cy="646331"/>
              </a:xfrm>
              <a:prstGeom prst="rect">
                <a:avLst/>
              </a:prstGeom>
              <a:blipFill rotWithShape="0">
                <a:blip r:embed="rId18"/>
                <a:stretch>
                  <a:fillRect b="-14151"/>
                </a:stretch>
              </a:blipFill>
            </p:spPr>
            <p:txBody>
              <a:bodyPr/>
              <a:lstStyle/>
              <a:p>
                <a:r>
                  <a:rPr lang="es-CL">
                    <a:noFill/>
                  </a:rPr>
                  <a:t> </a:t>
                </a:r>
              </a:p>
            </p:txBody>
          </p:sp>
        </mc:Fallback>
      </mc:AlternateContent>
    </p:spTree>
    <p:extLst>
      <p:ext uri="{BB962C8B-B14F-4D97-AF65-F5344CB8AC3E}">
        <p14:creationId xmlns:p14="http://schemas.microsoft.com/office/powerpoint/2010/main" val="2822886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924612" y="1014411"/>
            <a:ext cx="11267388" cy="4687142"/>
          </a:xfrm>
          <a:prstGeom prst="rect">
            <a:avLst/>
          </a:prstGeom>
        </p:spPr>
      </p:pic>
      <mc:AlternateContent xmlns:mc="http://schemas.openxmlformats.org/markup-compatibility/2006" xmlns:a14="http://schemas.microsoft.com/office/drawing/2010/main">
        <mc:Choice Requires="a14">
          <p:sp>
            <p:nvSpPr>
              <p:cNvPr id="6" name="CuadroTexto 5"/>
              <p:cNvSpPr txBox="1"/>
              <p:nvPr/>
            </p:nvSpPr>
            <p:spPr>
              <a:xfrm>
                <a:off x="1948094" y="2044158"/>
                <a:ext cx="893386" cy="3776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s-CL" sz="2400" b="1" i="1" smtClean="0">
                              <a:latin typeface="Cambria Math" panose="02040503050406030204" pitchFamily="18" charset="0"/>
                            </a:rPr>
                          </m:ctrlPr>
                        </m:sSupPr>
                        <m:e>
                          <m:d>
                            <m:dPr>
                              <m:ctrlPr>
                                <a:rPr lang="es-CL" sz="2400" b="1" i="1" smtClean="0">
                                  <a:latin typeface="Cambria Math" panose="02040503050406030204" pitchFamily="18" charset="0"/>
                                </a:rPr>
                              </m:ctrlPr>
                            </m:dPr>
                            <m:e>
                              <m:r>
                                <a:rPr lang="es-CL" sz="2400" b="1" i="1" smtClean="0">
                                  <a:latin typeface="Cambria Math" panose="02040503050406030204" pitchFamily="18" charset="0"/>
                                </a:rPr>
                                <m:t>−</m:t>
                              </m:r>
                              <m:r>
                                <a:rPr lang="es-CL" sz="2400" b="1" i="1" smtClean="0">
                                  <a:latin typeface="Cambria Math" panose="02040503050406030204" pitchFamily="18" charset="0"/>
                                </a:rPr>
                                <m:t>𝟐</m:t>
                              </m:r>
                            </m:e>
                          </m:d>
                        </m:e>
                        <m:sup>
                          <m:r>
                            <a:rPr lang="es-CL" sz="2400" b="1" i="1" smtClean="0">
                              <a:latin typeface="Cambria Math" panose="02040503050406030204" pitchFamily="18" charset="0"/>
                            </a:rPr>
                            <m:t>𝟑</m:t>
                          </m:r>
                        </m:sup>
                      </m:sSup>
                    </m:oMath>
                  </m:oMathPara>
                </a14:m>
                <a:endParaRPr lang="es-CL" b="1" dirty="0">
                  <a:latin typeface="Times New Roman" panose="02020603050405020304" pitchFamily="18" charset="0"/>
                  <a:cs typeface="Times New Roman" panose="02020603050405020304" pitchFamily="18" charset="0"/>
                </a:endParaRPr>
              </a:p>
            </p:txBody>
          </p:sp>
        </mc:Choice>
        <mc:Fallback xmlns="">
          <p:sp>
            <p:nvSpPr>
              <p:cNvPr id="6" name="CuadroTexto 5"/>
              <p:cNvSpPr txBox="1">
                <a:spLocks noRot="1" noChangeAspect="1" noMove="1" noResize="1" noEditPoints="1" noAdjustHandles="1" noChangeArrowheads="1" noChangeShapeType="1" noTextEdit="1"/>
              </p:cNvSpPr>
              <p:nvPr/>
            </p:nvSpPr>
            <p:spPr>
              <a:xfrm>
                <a:off x="1948094" y="2044158"/>
                <a:ext cx="893386" cy="377667"/>
              </a:xfrm>
              <a:prstGeom prst="rect">
                <a:avLst/>
              </a:prstGeom>
              <a:blipFill rotWithShape="0">
                <a:blip r:embed="rId3"/>
                <a:stretch>
                  <a:fillRect r="-3425" b="-9677"/>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7" name="CuadroTexto 6"/>
              <p:cNvSpPr txBox="1"/>
              <p:nvPr/>
            </p:nvSpPr>
            <p:spPr>
              <a:xfrm>
                <a:off x="6731720" y="2093778"/>
                <a:ext cx="1764457"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CL" sz="2400" b="1" i="1" smtClean="0">
                          <a:latin typeface="Cambria Math" panose="02040503050406030204" pitchFamily="18" charset="0"/>
                          <a:cs typeface="Times New Roman" panose="02020603050405020304" pitchFamily="18" charset="0"/>
                        </a:rPr>
                        <m:t>−</m:t>
                      </m:r>
                      <m:r>
                        <a:rPr lang="es-CL" sz="2400" b="1" i="1" smtClean="0">
                          <a:latin typeface="Cambria Math" panose="02040503050406030204" pitchFamily="18" charset="0"/>
                          <a:cs typeface="Times New Roman" panose="02020603050405020304" pitchFamily="18" charset="0"/>
                        </a:rPr>
                        <m:t>𝟐</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m:t>
                      </m:r>
                      <m:r>
                        <a:rPr lang="es-CL" sz="2400" b="1" i="1" smtClean="0">
                          <a:latin typeface="Cambria Math" panose="02040503050406030204" pitchFamily="18" charset="0"/>
                          <a:cs typeface="Times New Roman" panose="02020603050405020304" pitchFamily="18" charset="0"/>
                        </a:rPr>
                        <m:t>−</m:t>
                      </m:r>
                      <m:r>
                        <a:rPr lang="es-CL" sz="2400" b="1" i="1" smtClean="0">
                          <a:latin typeface="Cambria Math" panose="02040503050406030204" pitchFamily="18" charset="0"/>
                          <a:cs typeface="Times New Roman" panose="02020603050405020304" pitchFamily="18" charset="0"/>
                        </a:rPr>
                        <m:t>𝟐</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m:t>
                      </m:r>
                      <m:r>
                        <a:rPr lang="es-CL" sz="2400" b="1" i="1" smtClean="0">
                          <a:latin typeface="Cambria Math" panose="02040503050406030204" pitchFamily="18" charset="0"/>
                          <a:cs typeface="Times New Roman" panose="02020603050405020304" pitchFamily="18" charset="0"/>
                        </a:rPr>
                        <m:t>−</m:t>
                      </m:r>
                      <m:r>
                        <a:rPr lang="es-CL" sz="2400" b="1" i="1" smtClean="0">
                          <a:latin typeface="Cambria Math" panose="02040503050406030204" pitchFamily="18" charset="0"/>
                          <a:cs typeface="Times New Roman" panose="02020603050405020304" pitchFamily="18" charset="0"/>
                        </a:rPr>
                        <m:t>𝟐</m:t>
                      </m:r>
                    </m:oMath>
                  </m:oMathPara>
                </a14:m>
                <a:endParaRPr lang="es-CL" sz="2400" b="1" dirty="0">
                  <a:latin typeface="Times New Roman" panose="02020603050405020304" pitchFamily="18" charset="0"/>
                  <a:cs typeface="Times New Roman" panose="02020603050405020304" pitchFamily="18" charset="0"/>
                </a:endParaRPr>
              </a:p>
            </p:txBody>
          </p:sp>
        </mc:Choice>
        <mc:Fallback xmlns="">
          <p:sp>
            <p:nvSpPr>
              <p:cNvPr id="7" name="CuadroTexto 6"/>
              <p:cNvSpPr txBox="1">
                <a:spLocks noRot="1" noChangeAspect="1" noMove="1" noResize="1" noEditPoints="1" noAdjustHandles="1" noChangeArrowheads="1" noChangeShapeType="1" noTextEdit="1"/>
              </p:cNvSpPr>
              <p:nvPr/>
            </p:nvSpPr>
            <p:spPr>
              <a:xfrm>
                <a:off x="6731720" y="2093778"/>
                <a:ext cx="1764457" cy="369332"/>
              </a:xfrm>
              <a:prstGeom prst="rect">
                <a:avLst/>
              </a:prstGeom>
              <a:blipFill rotWithShape="0">
                <a:blip r:embed="rId4"/>
                <a:stretch>
                  <a:fillRect r="-3448" b="-8197"/>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8" name="CuadroTexto 7"/>
              <p:cNvSpPr txBox="1"/>
              <p:nvPr/>
            </p:nvSpPr>
            <p:spPr>
              <a:xfrm>
                <a:off x="10634380" y="2093778"/>
                <a:ext cx="490519"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CL" sz="2400" b="1" i="1" smtClean="0">
                          <a:latin typeface="Cambria Math" panose="02040503050406030204" pitchFamily="18" charset="0"/>
                        </a:rPr>
                        <m:t>−</m:t>
                      </m:r>
                      <m:r>
                        <a:rPr lang="es-CL" sz="2400" b="1" i="1" smtClean="0">
                          <a:latin typeface="Cambria Math" panose="02040503050406030204" pitchFamily="18" charset="0"/>
                        </a:rPr>
                        <m:t>𝟖</m:t>
                      </m:r>
                    </m:oMath>
                  </m:oMathPara>
                </a14:m>
                <a:endParaRPr lang="es-CL" sz="2400" b="1" dirty="0" smtClean="0">
                  <a:latin typeface="Times New Roman" panose="02020603050405020304" pitchFamily="18" charset="0"/>
                </a:endParaRPr>
              </a:p>
            </p:txBody>
          </p:sp>
        </mc:Choice>
        <mc:Fallback xmlns="">
          <p:sp>
            <p:nvSpPr>
              <p:cNvPr id="8" name="CuadroTexto 7"/>
              <p:cNvSpPr txBox="1">
                <a:spLocks noRot="1" noChangeAspect="1" noMove="1" noResize="1" noEditPoints="1" noAdjustHandles="1" noChangeArrowheads="1" noChangeShapeType="1" noTextEdit="1"/>
              </p:cNvSpPr>
              <p:nvPr/>
            </p:nvSpPr>
            <p:spPr>
              <a:xfrm>
                <a:off x="10634380" y="2093778"/>
                <a:ext cx="490519" cy="369332"/>
              </a:xfrm>
              <a:prstGeom prst="rect">
                <a:avLst/>
              </a:prstGeom>
              <a:blipFill rotWithShape="0">
                <a:blip r:embed="rId5"/>
                <a:stretch>
                  <a:fillRect l="-1235" r="-13580" b="-8197"/>
                </a:stretch>
              </a:blipFill>
            </p:spPr>
            <p:txBody>
              <a:bodyPr/>
              <a:lstStyle/>
              <a:p>
                <a:r>
                  <a:rPr lang="es-CL">
                    <a:noFill/>
                  </a:rPr>
                  <a:t> </a:t>
                </a:r>
              </a:p>
            </p:txBody>
          </p:sp>
        </mc:Fallback>
      </mc:AlternateContent>
      <mc:AlternateContent xmlns:mc="http://schemas.openxmlformats.org/markup-compatibility/2006">
        <mc:Choice xmlns:a14="http://schemas.microsoft.com/office/drawing/2010/main" Requires="a14">
          <p:sp>
            <p:nvSpPr>
              <p:cNvPr id="9" name="CuadroTexto 8"/>
              <p:cNvSpPr txBox="1"/>
              <p:nvPr/>
            </p:nvSpPr>
            <p:spPr>
              <a:xfrm>
                <a:off x="10634379" y="2622696"/>
                <a:ext cx="445635"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CL" sz="2400" b="1" i="1" smtClean="0">
                          <a:latin typeface="Cambria Math" panose="02040503050406030204" pitchFamily="18" charset="0"/>
                        </a:rPr>
                        <m:t>𝟖𝟏</m:t>
                      </m:r>
                    </m:oMath>
                  </m:oMathPara>
                </a14:m>
                <a:endParaRPr lang="es-CL" sz="2400" b="1" dirty="0" smtClean="0">
                  <a:latin typeface="Times New Roman" panose="02020603050405020304" pitchFamily="18" charset="0"/>
                </a:endParaRPr>
              </a:p>
            </p:txBody>
          </p:sp>
        </mc:Choice>
        <mc:Fallback>
          <p:sp>
            <p:nvSpPr>
              <p:cNvPr id="9" name="CuadroTexto 8"/>
              <p:cNvSpPr txBox="1">
                <a:spLocks noRot="1" noChangeAspect="1" noMove="1" noResize="1" noEditPoints="1" noAdjustHandles="1" noChangeArrowheads="1" noChangeShapeType="1" noTextEdit="1"/>
              </p:cNvSpPr>
              <p:nvPr/>
            </p:nvSpPr>
            <p:spPr>
              <a:xfrm>
                <a:off x="10634379" y="2622696"/>
                <a:ext cx="445635" cy="369332"/>
              </a:xfrm>
              <a:prstGeom prst="rect">
                <a:avLst/>
              </a:prstGeom>
              <a:blipFill rotWithShape="0">
                <a:blip r:embed="rId6"/>
                <a:stretch>
                  <a:fillRect l="-13514" r="-14865" b="-8197"/>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10" name="CuadroTexto 9"/>
              <p:cNvSpPr txBox="1"/>
              <p:nvPr/>
            </p:nvSpPr>
            <p:spPr>
              <a:xfrm>
                <a:off x="10634378" y="3151614"/>
                <a:ext cx="629981"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CL" sz="2400" b="1" i="1" smtClean="0">
                          <a:latin typeface="Cambria Math" panose="02040503050406030204" pitchFamily="18" charset="0"/>
                        </a:rPr>
                        <m:t>𝟐𝟓𝟔</m:t>
                      </m:r>
                    </m:oMath>
                  </m:oMathPara>
                </a14:m>
                <a:endParaRPr lang="es-CL" sz="2400" b="1" dirty="0" smtClean="0">
                  <a:latin typeface="Times New Roman" panose="02020603050405020304" pitchFamily="18" charset="0"/>
                </a:endParaRPr>
              </a:p>
            </p:txBody>
          </p:sp>
        </mc:Choice>
        <mc:Fallback xmlns="">
          <p:sp>
            <p:nvSpPr>
              <p:cNvPr id="10" name="CuadroTexto 9"/>
              <p:cNvSpPr txBox="1">
                <a:spLocks noRot="1" noChangeAspect="1" noMove="1" noResize="1" noEditPoints="1" noAdjustHandles="1" noChangeArrowheads="1" noChangeShapeType="1" noTextEdit="1"/>
              </p:cNvSpPr>
              <p:nvPr/>
            </p:nvSpPr>
            <p:spPr>
              <a:xfrm>
                <a:off x="10634378" y="3151614"/>
                <a:ext cx="629981" cy="369332"/>
              </a:xfrm>
              <a:prstGeom prst="rect">
                <a:avLst/>
              </a:prstGeom>
              <a:blipFill rotWithShape="0">
                <a:blip r:embed="rId7"/>
                <a:stretch>
                  <a:fillRect l="-10577" r="-11538" b="-8197"/>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11" name="CuadroTexto 10"/>
              <p:cNvSpPr txBox="1"/>
              <p:nvPr/>
            </p:nvSpPr>
            <p:spPr>
              <a:xfrm>
                <a:off x="10701336" y="4085362"/>
                <a:ext cx="629981"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CL" sz="2400" b="1" i="1" smtClean="0">
                          <a:latin typeface="Cambria Math" panose="02040503050406030204" pitchFamily="18" charset="0"/>
                        </a:rPr>
                        <m:t>𝟐𝟒𝟑</m:t>
                      </m:r>
                    </m:oMath>
                  </m:oMathPara>
                </a14:m>
                <a:endParaRPr lang="es-CL" sz="2400" b="1" dirty="0" smtClean="0">
                  <a:latin typeface="Times New Roman" panose="02020603050405020304" pitchFamily="18" charset="0"/>
                </a:endParaRPr>
              </a:p>
            </p:txBody>
          </p:sp>
        </mc:Choice>
        <mc:Fallback xmlns="">
          <p:sp>
            <p:nvSpPr>
              <p:cNvPr id="11" name="CuadroTexto 10"/>
              <p:cNvSpPr txBox="1">
                <a:spLocks noRot="1" noChangeAspect="1" noMove="1" noResize="1" noEditPoints="1" noAdjustHandles="1" noChangeArrowheads="1" noChangeShapeType="1" noTextEdit="1"/>
              </p:cNvSpPr>
              <p:nvPr/>
            </p:nvSpPr>
            <p:spPr>
              <a:xfrm>
                <a:off x="10701336" y="4085362"/>
                <a:ext cx="629981" cy="369332"/>
              </a:xfrm>
              <a:prstGeom prst="rect">
                <a:avLst/>
              </a:prstGeom>
              <a:blipFill rotWithShape="0">
                <a:blip r:embed="rId8"/>
                <a:stretch>
                  <a:fillRect l="-9615" r="-10577" b="-8197"/>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12" name="CuadroTexto 11"/>
              <p:cNvSpPr txBox="1"/>
              <p:nvPr/>
            </p:nvSpPr>
            <p:spPr>
              <a:xfrm>
                <a:off x="2190436" y="2600094"/>
                <a:ext cx="408702" cy="37664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s-CL" sz="2400" b="1" i="1" smtClean="0">
                              <a:latin typeface="Cambria Math" panose="02040503050406030204" pitchFamily="18" charset="0"/>
                            </a:rPr>
                          </m:ctrlPr>
                        </m:sSupPr>
                        <m:e>
                          <m:r>
                            <a:rPr lang="es-CL" sz="2400" b="1" i="1" smtClean="0">
                              <a:latin typeface="Cambria Math" panose="02040503050406030204" pitchFamily="18" charset="0"/>
                            </a:rPr>
                            <m:t>𝟑</m:t>
                          </m:r>
                        </m:e>
                        <m:sup>
                          <m:r>
                            <a:rPr lang="es-CL" sz="2400" b="1" i="1" smtClean="0">
                              <a:latin typeface="Cambria Math" panose="02040503050406030204" pitchFamily="18" charset="0"/>
                            </a:rPr>
                            <m:t>𝟒</m:t>
                          </m:r>
                        </m:sup>
                      </m:sSup>
                    </m:oMath>
                  </m:oMathPara>
                </a14:m>
                <a:endParaRPr lang="es-CL" b="1" dirty="0">
                  <a:latin typeface="Times New Roman" panose="02020603050405020304" pitchFamily="18" charset="0"/>
                  <a:cs typeface="Times New Roman" panose="02020603050405020304" pitchFamily="18" charset="0"/>
                </a:endParaRPr>
              </a:p>
            </p:txBody>
          </p:sp>
        </mc:Choice>
        <mc:Fallback xmlns="">
          <p:sp>
            <p:nvSpPr>
              <p:cNvPr id="12" name="CuadroTexto 11"/>
              <p:cNvSpPr txBox="1">
                <a:spLocks noRot="1" noChangeAspect="1" noMove="1" noResize="1" noEditPoints="1" noAdjustHandles="1" noChangeArrowheads="1" noChangeShapeType="1" noTextEdit="1"/>
              </p:cNvSpPr>
              <p:nvPr/>
            </p:nvSpPr>
            <p:spPr>
              <a:xfrm>
                <a:off x="2190436" y="2600094"/>
                <a:ext cx="408702" cy="376642"/>
              </a:xfrm>
              <a:prstGeom prst="rect">
                <a:avLst/>
              </a:prstGeom>
              <a:blipFill rotWithShape="0">
                <a:blip r:embed="rId9"/>
                <a:stretch>
                  <a:fillRect l="-14925" r="-7463" b="-9836"/>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13" name="CuadroTexto 12"/>
              <p:cNvSpPr txBox="1"/>
              <p:nvPr/>
            </p:nvSpPr>
            <p:spPr>
              <a:xfrm>
                <a:off x="2190436" y="3071993"/>
                <a:ext cx="408702" cy="3776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s-CL" sz="2400" b="1" i="1" smtClean="0">
                              <a:latin typeface="Cambria Math" panose="02040503050406030204" pitchFamily="18" charset="0"/>
                            </a:rPr>
                          </m:ctrlPr>
                        </m:sSupPr>
                        <m:e>
                          <m:r>
                            <a:rPr lang="es-CL" sz="2400" b="1" i="1" smtClean="0">
                              <a:latin typeface="Cambria Math" panose="02040503050406030204" pitchFamily="18" charset="0"/>
                            </a:rPr>
                            <m:t>𝟐</m:t>
                          </m:r>
                        </m:e>
                        <m:sup>
                          <m:r>
                            <a:rPr lang="es-CL" sz="2400" b="1" i="1" smtClean="0">
                              <a:latin typeface="Cambria Math" panose="02040503050406030204" pitchFamily="18" charset="0"/>
                            </a:rPr>
                            <m:t>𝟖</m:t>
                          </m:r>
                        </m:sup>
                      </m:sSup>
                    </m:oMath>
                  </m:oMathPara>
                </a14:m>
                <a:endParaRPr lang="es-CL" b="1" dirty="0">
                  <a:latin typeface="Times New Roman" panose="02020603050405020304" pitchFamily="18" charset="0"/>
                  <a:cs typeface="Times New Roman" panose="02020603050405020304" pitchFamily="18" charset="0"/>
                </a:endParaRPr>
              </a:p>
            </p:txBody>
          </p:sp>
        </mc:Choice>
        <mc:Fallback xmlns="">
          <p:sp>
            <p:nvSpPr>
              <p:cNvPr id="13" name="CuadroTexto 12"/>
              <p:cNvSpPr txBox="1">
                <a:spLocks noRot="1" noChangeAspect="1" noMove="1" noResize="1" noEditPoints="1" noAdjustHandles="1" noChangeArrowheads="1" noChangeShapeType="1" noTextEdit="1"/>
              </p:cNvSpPr>
              <p:nvPr/>
            </p:nvSpPr>
            <p:spPr>
              <a:xfrm>
                <a:off x="2190436" y="3071993"/>
                <a:ext cx="408702" cy="377667"/>
              </a:xfrm>
              <a:prstGeom prst="rect">
                <a:avLst/>
              </a:prstGeom>
              <a:blipFill rotWithShape="0">
                <a:blip r:embed="rId10"/>
                <a:stretch>
                  <a:fillRect l="-14925" r="-7463" b="-8065"/>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14" name="CuadroTexto 13"/>
              <p:cNvSpPr txBox="1"/>
              <p:nvPr/>
            </p:nvSpPr>
            <p:spPr>
              <a:xfrm>
                <a:off x="2190436" y="3607906"/>
                <a:ext cx="408702" cy="37664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s-CL" sz="2400" b="1" i="1" smtClean="0">
                              <a:latin typeface="Cambria Math" panose="02040503050406030204" pitchFamily="18" charset="0"/>
                            </a:rPr>
                          </m:ctrlPr>
                        </m:sSupPr>
                        <m:e>
                          <m:r>
                            <a:rPr lang="es-CL" sz="2400" b="1" i="1" smtClean="0">
                              <a:latin typeface="Cambria Math" panose="02040503050406030204" pitchFamily="18" charset="0"/>
                            </a:rPr>
                            <m:t>𝟓</m:t>
                          </m:r>
                        </m:e>
                        <m:sup>
                          <m:r>
                            <a:rPr lang="es-CL" sz="2400" b="1" i="1" smtClean="0">
                              <a:latin typeface="Cambria Math" panose="02040503050406030204" pitchFamily="18" charset="0"/>
                            </a:rPr>
                            <m:t>𝟒</m:t>
                          </m:r>
                        </m:sup>
                      </m:sSup>
                    </m:oMath>
                  </m:oMathPara>
                </a14:m>
                <a:endParaRPr lang="es-CL" b="1" dirty="0">
                  <a:latin typeface="Times New Roman" panose="02020603050405020304" pitchFamily="18" charset="0"/>
                  <a:cs typeface="Times New Roman" panose="02020603050405020304" pitchFamily="18" charset="0"/>
                </a:endParaRPr>
              </a:p>
            </p:txBody>
          </p:sp>
        </mc:Choice>
        <mc:Fallback xmlns="">
          <p:sp>
            <p:nvSpPr>
              <p:cNvPr id="14" name="CuadroTexto 13"/>
              <p:cNvSpPr txBox="1">
                <a:spLocks noRot="1" noChangeAspect="1" noMove="1" noResize="1" noEditPoints="1" noAdjustHandles="1" noChangeArrowheads="1" noChangeShapeType="1" noTextEdit="1"/>
              </p:cNvSpPr>
              <p:nvPr/>
            </p:nvSpPr>
            <p:spPr>
              <a:xfrm>
                <a:off x="2190436" y="3607906"/>
                <a:ext cx="408702" cy="376642"/>
              </a:xfrm>
              <a:prstGeom prst="rect">
                <a:avLst/>
              </a:prstGeom>
              <a:blipFill rotWithShape="0">
                <a:blip r:embed="rId11"/>
                <a:stretch>
                  <a:fillRect l="-16418" r="-7463" b="-9677"/>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15" name="CuadroTexto 14"/>
              <p:cNvSpPr txBox="1"/>
              <p:nvPr/>
            </p:nvSpPr>
            <p:spPr>
              <a:xfrm>
                <a:off x="2190436" y="4642522"/>
                <a:ext cx="408702" cy="3776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s-CL" sz="2400" b="1" i="1" smtClean="0">
                              <a:latin typeface="Cambria Math" panose="02040503050406030204" pitchFamily="18" charset="0"/>
                            </a:rPr>
                          </m:ctrlPr>
                        </m:sSupPr>
                        <m:e>
                          <m:r>
                            <a:rPr lang="es-CL" sz="2400" b="1" i="1" smtClean="0">
                              <a:latin typeface="Cambria Math" panose="02040503050406030204" pitchFamily="18" charset="0"/>
                            </a:rPr>
                            <m:t>𝟐</m:t>
                          </m:r>
                        </m:e>
                        <m:sup>
                          <m:r>
                            <a:rPr lang="es-CL" sz="2400" b="1" i="1" smtClean="0">
                              <a:latin typeface="Cambria Math" panose="02040503050406030204" pitchFamily="18" charset="0"/>
                            </a:rPr>
                            <m:t>𝟔</m:t>
                          </m:r>
                        </m:sup>
                      </m:sSup>
                    </m:oMath>
                  </m:oMathPara>
                </a14:m>
                <a:endParaRPr lang="es-CL" b="1" dirty="0">
                  <a:latin typeface="Times New Roman" panose="02020603050405020304" pitchFamily="18" charset="0"/>
                  <a:cs typeface="Times New Roman" panose="02020603050405020304" pitchFamily="18" charset="0"/>
                </a:endParaRPr>
              </a:p>
            </p:txBody>
          </p:sp>
        </mc:Choice>
        <mc:Fallback xmlns="">
          <p:sp>
            <p:nvSpPr>
              <p:cNvPr id="15" name="CuadroTexto 14"/>
              <p:cNvSpPr txBox="1">
                <a:spLocks noRot="1" noChangeAspect="1" noMove="1" noResize="1" noEditPoints="1" noAdjustHandles="1" noChangeArrowheads="1" noChangeShapeType="1" noTextEdit="1"/>
              </p:cNvSpPr>
              <p:nvPr/>
            </p:nvSpPr>
            <p:spPr>
              <a:xfrm>
                <a:off x="2190436" y="4642522"/>
                <a:ext cx="408702" cy="377667"/>
              </a:xfrm>
              <a:prstGeom prst="rect">
                <a:avLst/>
              </a:prstGeom>
              <a:blipFill rotWithShape="0">
                <a:blip r:embed="rId12"/>
                <a:stretch>
                  <a:fillRect l="-14925" r="-7463" b="-8065"/>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16" name="CuadroTexto 15"/>
              <p:cNvSpPr txBox="1"/>
              <p:nvPr/>
            </p:nvSpPr>
            <p:spPr>
              <a:xfrm>
                <a:off x="2190436" y="5169904"/>
                <a:ext cx="408702" cy="3776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s-CL" sz="2400" b="1" i="1" smtClean="0">
                              <a:latin typeface="Cambria Math" panose="02040503050406030204" pitchFamily="18" charset="0"/>
                            </a:rPr>
                          </m:ctrlPr>
                        </m:sSupPr>
                        <m:e>
                          <m:r>
                            <a:rPr lang="es-CL" sz="2400" b="1" i="1" smtClean="0">
                              <a:latin typeface="Cambria Math" panose="02040503050406030204" pitchFamily="18" charset="0"/>
                            </a:rPr>
                            <m:t>𝟓</m:t>
                          </m:r>
                        </m:e>
                        <m:sup>
                          <m:r>
                            <a:rPr lang="es-CL" sz="2400" b="1" i="1" smtClean="0">
                              <a:latin typeface="Cambria Math" panose="02040503050406030204" pitchFamily="18" charset="0"/>
                            </a:rPr>
                            <m:t>𝟑</m:t>
                          </m:r>
                        </m:sup>
                      </m:sSup>
                    </m:oMath>
                  </m:oMathPara>
                </a14:m>
                <a:endParaRPr lang="es-CL" b="1" dirty="0">
                  <a:latin typeface="Times New Roman" panose="02020603050405020304" pitchFamily="18" charset="0"/>
                  <a:cs typeface="Times New Roman" panose="02020603050405020304" pitchFamily="18" charset="0"/>
                </a:endParaRPr>
              </a:p>
            </p:txBody>
          </p:sp>
        </mc:Choice>
        <mc:Fallback xmlns="">
          <p:sp>
            <p:nvSpPr>
              <p:cNvPr id="16" name="CuadroTexto 15"/>
              <p:cNvSpPr txBox="1">
                <a:spLocks noRot="1" noChangeAspect="1" noMove="1" noResize="1" noEditPoints="1" noAdjustHandles="1" noChangeArrowheads="1" noChangeShapeType="1" noTextEdit="1"/>
              </p:cNvSpPr>
              <p:nvPr/>
            </p:nvSpPr>
            <p:spPr>
              <a:xfrm>
                <a:off x="2190436" y="5169904"/>
                <a:ext cx="408702" cy="377667"/>
              </a:xfrm>
              <a:prstGeom prst="rect">
                <a:avLst/>
              </a:prstGeom>
              <a:blipFill rotWithShape="0">
                <a:blip r:embed="rId13"/>
                <a:stretch>
                  <a:fillRect l="-16418" r="-7463" b="-11290"/>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17" name="CuadroTexto 16"/>
              <p:cNvSpPr txBox="1"/>
              <p:nvPr/>
            </p:nvSpPr>
            <p:spPr>
              <a:xfrm>
                <a:off x="3771988" y="3151614"/>
                <a:ext cx="261289"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CL" sz="2400" b="1" i="1" smtClean="0">
                          <a:latin typeface="Cambria Math" panose="02040503050406030204" pitchFamily="18" charset="0"/>
                        </a:rPr>
                        <m:t>𝟐</m:t>
                      </m:r>
                    </m:oMath>
                  </m:oMathPara>
                </a14:m>
                <a:endParaRPr lang="es-CL" sz="2400" b="1" dirty="0"/>
              </a:p>
            </p:txBody>
          </p:sp>
        </mc:Choice>
        <mc:Fallback xmlns="">
          <p:sp>
            <p:nvSpPr>
              <p:cNvPr id="17" name="CuadroTexto 16"/>
              <p:cNvSpPr txBox="1">
                <a:spLocks noRot="1" noChangeAspect="1" noMove="1" noResize="1" noEditPoints="1" noAdjustHandles="1" noChangeArrowheads="1" noChangeShapeType="1" noTextEdit="1"/>
              </p:cNvSpPr>
              <p:nvPr/>
            </p:nvSpPr>
            <p:spPr>
              <a:xfrm>
                <a:off x="3771988" y="3151614"/>
                <a:ext cx="261289" cy="369332"/>
              </a:xfrm>
              <a:prstGeom prst="rect">
                <a:avLst/>
              </a:prstGeom>
              <a:blipFill rotWithShape="0">
                <a:blip r:embed="rId14"/>
                <a:stretch>
                  <a:fillRect l="-27907" r="-23256" b="-8197"/>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18" name="CuadroTexto 17"/>
              <p:cNvSpPr txBox="1"/>
              <p:nvPr/>
            </p:nvSpPr>
            <p:spPr>
              <a:xfrm>
                <a:off x="3734317" y="3611561"/>
                <a:ext cx="261289"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CL" sz="2400" b="1" i="1" smtClean="0">
                          <a:latin typeface="Cambria Math" panose="02040503050406030204" pitchFamily="18" charset="0"/>
                        </a:rPr>
                        <m:t>𝟓</m:t>
                      </m:r>
                    </m:oMath>
                  </m:oMathPara>
                </a14:m>
                <a:endParaRPr lang="es-CL" sz="2400" b="1" dirty="0"/>
              </a:p>
            </p:txBody>
          </p:sp>
        </mc:Choice>
        <mc:Fallback xmlns="">
          <p:sp>
            <p:nvSpPr>
              <p:cNvPr id="18" name="CuadroTexto 17"/>
              <p:cNvSpPr txBox="1">
                <a:spLocks noRot="1" noChangeAspect="1" noMove="1" noResize="1" noEditPoints="1" noAdjustHandles="1" noChangeArrowheads="1" noChangeShapeType="1" noTextEdit="1"/>
              </p:cNvSpPr>
              <p:nvPr/>
            </p:nvSpPr>
            <p:spPr>
              <a:xfrm>
                <a:off x="3734317" y="3611561"/>
                <a:ext cx="261289" cy="369332"/>
              </a:xfrm>
              <a:prstGeom prst="rect">
                <a:avLst/>
              </a:prstGeom>
              <a:blipFill rotWithShape="0">
                <a:blip r:embed="rId15"/>
                <a:stretch>
                  <a:fillRect l="-30952" r="-28571" b="-11475"/>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19" name="CuadroTexto 18"/>
              <p:cNvSpPr txBox="1"/>
              <p:nvPr/>
            </p:nvSpPr>
            <p:spPr>
              <a:xfrm>
                <a:off x="3720029" y="4057251"/>
                <a:ext cx="261289"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CL" sz="2400" b="1" i="1" smtClean="0">
                          <a:latin typeface="Cambria Math" panose="02040503050406030204" pitchFamily="18" charset="0"/>
                        </a:rPr>
                        <m:t>𝟑</m:t>
                      </m:r>
                    </m:oMath>
                  </m:oMathPara>
                </a14:m>
                <a:endParaRPr lang="es-CL" sz="2400" b="1" dirty="0"/>
              </a:p>
            </p:txBody>
          </p:sp>
        </mc:Choice>
        <mc:Fallback xmlns="">
          <p:sp>
            <p:nvSpPr>
              <p:cNvPr id="19" name="CuadroTexto 18"/>
              <p:cNvSpPr txBox="1">
                <a:spLocks noRot="1" noChangeAspect="1" noMove="1" noResize="1" noEditPoints="1" noAdjustHandles="1" noChangeArrowheads="1" noChangeShapeType="1" noTextEdit="1"/>
              </p:cNvSpPr>
              <p:nvPr/>
            </p:nvSpPr>
            <p:spPr>
              <a:xfrm>
                <a:off x="3720029" y="4057251"/>
                <a:ext cx="261289" cy="369332"/>
              </a:xfrm>
              <a:prstGeom prst="rect">
                <a:avLst/>
              </a:prstGeom>
              <a:blipFill rotWithShape="0">
                <a:blip r:embed="rId16"/>
                <a:stretch>
                  <a:fillRect l="-25581" r="-25581" b="-10000"/>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20" name="CuadroTexto 19"/>
              <p:cNvSpPr txBox="1"/>
              <p:nvPr/>
            </p:nvSpPr>
            <p:spPr>
              <a:xfrm>
                <a:off x="3703912" y="5169904"/>
                <a:ext cx="261289"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CL" sz="2400" b="1" i="1" smtClean="0">
                          <a:latin typeface="Cambria Math" panose="02040503050406030204" pitchFamily="18" charset="0"/>
                        </a:rPr>
                        <m:t>𝟓</m:t>
                      </m:r>
                    </m:oMath>
                  </m:oMathPara>
                </a14:m>
                <a:endParaRPr lang="es-CL" sz="2400" b="1" dirty="0"/>
              </a:p>
            </p:txBody>
          </p:sp>
        </mc:Choice>
        <mc:Fallback xmlns="">
          <p:sp>
            <p:nvSpPr>
              <p:cNvPr id="20" name="CuadroTexto 19"/>
              <p:cNvSpPr txBox="1">
                <a:spLocks noRot="1" noChangeAspect="1" noMove="1" noResize="1" noEditPoints="1" noAdjustHandles="1" noChangeArrowheads="1" noChangeShapeType="1" noTextEdit="1"/>
              </p:cNvSpPr>
              <p:nvPr/>
            </p:nvSpPr>
            <p:spPr>
              <a:xfrm>
                <a:off x="3703912" y="5169904"/>
                <a:ext cx="261289" cy="369332"/>
              </a:xfrm>
              <a:prstGeom prst="rect">
                <a:avLst/>
              </a:prstGeom>
              <a:blipFill rotWithShape="0">
                <a:blip r:embed="rId17"/>
                <a:stretch>
                  <a:fillRect l="-30952" r="-28571" b="-11475"/>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21" name="CuadroTexto 20"/>
              <p:cNvSpPr txBox="1"/>
              <p:nvPr/>
            </p:nvSpPr>
            <p:spPr>
              <a:xfrm>
                <a:off x="5170937" y="3101920"/>
                <a:ext cx="261289"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CL" sz="2400" b="1" i="1" smtClean="0">
                          <a:latin typeface="Cambria Math" panose="02040503050406030204" pitchFamily="18" charset="0"/>
                        </a:rPr>
                        <m:t>𝟖</m:t>
                      </m:r>
                    </m:oMath>
                  </m:oMathPara>
                </a14:m>
                <a:endParaRPr lang="es-CL" sz="2400" b="1" dirty="0"/>
              </a:p>
            </p:txBody>
          </p:sp>
        </mc:Choice>
        <mc:Fallback xmlns="">
          <p:sp>
            <p:nvSpPr>
              <p:cNvPr id="21" name="CuadroTexto 20"/>
              <p:cNvSpPr txBox="1">
                <a:spLocks noRot="1" noChangeAspect="1" noMove="1" noResize="1" noEditPoints="1" noAdjustHandles="1" noChangeArrowheads="1" noChangeShapeType="1" noTextEdit="1"/>
              </p:cNvSpPr>
              <p:nvPr/>
            </p:nvSpPr>
            <p:spPr>
              <a:xfrm>
                <a:off x="5170937" y="3101920"/>
                <a:ext cx="261289" cy="369332"/>
              </a:xfrm>
              <a:prstGeom prst="rect">
                <a:avLst/>
              </a:prstGeom>
              <a:blipFill rotWithShape="0">
                <a:blip r:embed="rId18"/>
                <a:stretch>
                  <a:fillRect l="-25581" r="-25581" b="-10000"/>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22" name="CuadroTexto 21"/>
              <p:cNvSpPr txBox="1"/>
              <p:nvPr/>
            </p:nvSpPr>
            <p:spPr>
              <a:xfrm>
                <a:off x="5170936" y="4122255"/>
                <a:ext cx="261289"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CL" sz="2400" b="1" i="1" smtClean="0">
                          <a:latin typeface="Cambria Math" panose="02040503050406030204" pitchFamily="18" charset="0"/>
                        </a:rPr>
                        <m:t>𝟓</m:t>
                      </m:r>
                    </m:oMath>
                  </m:oMathPara>
                </a14:m>
                <a:endParaRPr lang="es-CL" sz="2400" b="1" dirty="0"/>
              </a:p>
            </p:txBody>
          </p:sp>
        </mc:Choice>
        <mc:Fallback xmlns="">
          <p:sp>
            <p:nvSpPr>
              <p:cNvPr id="22" name="CuadroTexto 21"/>
              <p:cNvSpPr txBox="1">
                <a:spLocks noRot="1" noChangeAspect="1" noMove="1" noResize="1" noEditPoints="1" noAdjustHandles="1" noChangeArrowheads="1" noChangeShapeType="1" noTextEdit="1"/>
              </p:cNvSpPr>
              <p:nvPr/>
            </p:nvSpPr>
            <p:spPr>
              <a:xfrm>
                <a:off x="5170936" y="4122255"/>
                <a:ext cx="261289" cy="369332"/>
              </a:xfrm>
              <a:prstGeom prst="rect">
                <a:avLst/>
              </a:prstGeom>
              <a:blipFill rotWithShape="0">
                <a:blip r:embed="rId19"/>
                <a:stretch>
                  <a:fillRect l="-27907" r="-27907" b="-11475"/>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23" name="CuadroTexto 22"/>
              <p:cNvSpPr txBox="1"/>
              <p:nvPr/>
            </p:nvSpPr>
            <p:spPr>
              <a:xfrm>
                <a:off x="5170935" y="4642522"/>
                <a:ext cx="261289"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CL" sz="2400" b="1" i="1" smtClean="0">
                          <a:latin typeface="Cambria Math" panose="02040503050406030204" pitchFamily="18" charset="0"/>
                        </a:rPr>
                        <m:t>𝟔</m:t>
                      </m:r>
                    </m:oMath>
                  </m:oMathPara>
                </a14:m>
                <a:endParaRPr lang="es-CL" sz="2400" b="1" dirty="0"/>
              </a:p>
            </p:txBody>
          </p:sp>
        </mc:Choice>
        <mc:Fallback xmlns="">
          <p:sp>
            <p:nvSpPr>
              <p:cNvPr id="23" name="CuadroTexto 22"/>
              <p:cNvSpPr txBox="1">
                <a:spLocks noRot="1" noChangeAspect="1" noMove="1" noResize="1" noEditPoints="1" noAdjustHandles="1" noChangeArrowheads="1" noChangeShapeType="1" noTextEdit="1"/>
              </p:cNvSpPr>
              <p:nvPr/>
            </p:nvSpPr>
            <p:spPr>
              <a:xfrm>
                <a:off x="5170935" y="4642522"/>
                <a:ext cx="261289" cy="369332"/>
              </a:xfrm>
              <a:prstGeom prst="rect">
                <a:avLst/>
              </a:prstGeom>
              <a:blipFill rotWithShape="0">
                <a:blip r:embed="rId20"/>
                <a:stretch>
                  <a:fillRect l="-25581" r="-25581" b="-10000"/>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24" name="CuadroTexto 23"/>
              <p:cNvSpPr txBox="1"/>
              <p:nvPr/>
            </p:nvSpPr>
            <p:spPr>
              <a:xfrm>
                <a:off x="6878907" y="2600094"/>
                <a:ext cx="1470082"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CL" sz="2400" b="1" i="1" smtClean="0">
                          <a:latin typeface="Cambria Math" panose="02040503050406030204" pitchFamily="18" charset="0"/>
                          <a:cs typeface="Times New Roman" panose="02020603050405020304" pitchFamily="18" charset="0"/>
                        </a:rPr>
                        <m:t>3</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𝟑</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𝟑</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𝟑</m:t>
                      </m:r>
                    </m:oMath>
                  </m:oMathPara>
                </a14:m>
                <a:endParaRPr lang="es-CL" sz="2400" b="1" dirty="0">
                  <a:latin typeface="Times New Roman" panose="02020603050405020304" pitchFamily="18" charset="0"/>
                  <a:cs typeface="Times New Roman" panose="02020603050405020304" pitchFamily="18" charset="0"/>
                </a:endParaRPr>
              </a:p>
            </p:txBody>
          </p:sp>
        </mc:Choice>
        <mc:Fallback xmlns="">
          <p:sp>
            <p:nvSpPr>
              <p:cNvPr id="24" name="CuadroTexto 23"/>
              <p:cNvSpPr txBox="1">
                <a:spLocks noRot="1" noChangeAspect="1" noMove="1" noResize="1" noEditPoints="1" noAdjustHandles="1" noChangeArrowheads="1" noChangeShapeType="1" noTextEdit="1"/>
              </p:cNvSpPr>
              <p:nvPr/>
            </p:nvSpPr>
            <p:spPr>
              <a:xfrm>
                <a:off x="6878907" y="2600094"/>
                <a:ext cx="1470082" cy="369332"/>
              </a:xfrm>
              <a:prstGeom prst="rect">
                <a:avLst/>
              </a:prstGeom>
              <a:blipFill rotWithShape="0">
                <a:blip r:embed="rId21"/>
                <a:stretch>
                  <a:fillRect l="-4132" r="-4132" b="-8333"/>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25" name="CuadroTexto 24"/>
              <p:cNvSpPr txBox="1"/>
              <p:nvPr/>
            </p:nvSpPr>
            <p:spPr>
              <a:xfrm>
                <a:off x="6731719" y="3644507"/>
                <a:ext cx="1538113" cy="73866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CL" sz="2400" b="1" i="1" smtClean="0">
                          <a:latin typeface="Cambria Math" panose="02040503050406030204" pitchFamily="18" charset="0"/>
                          <a:cs typeface="Times New Roman" panose="02020603050405020304" pitchFamily="18" charset="0"/>
                        </a:rPr>
                        <m:t>5</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𝟓</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𝟓</m:t>
                      </m:r>
                      <m:r>
                        <a:rPr lang="es-CL" sz="2400" b="1" i="1">
                          <a:latin typeface="Cambria Math" panose="02040503050406030204" pitchFamily="18" charset="0"/>
                          <a:ea typeface="Cambria Math" panose="02040503050406030204" pitchFamily="18" charset="0"/>
                          <a:cs typeface="Times New Roman" panose="02020603050405020304" pitchFamily="18" charset="0"/>
                        </a:rPr>
                        <m:t>∙</m:t>
                      </m:r>
                      <m:r>
                        <a:rPr lang="es-CL" sz="2400" b="1" i="1">
                          <a:latin typeface="Cambria Math" panose="02040503050406030204" pitchFamily="18" charset="0"/>
                          <a:ea typeface="Cambria Math" panose="02040503050406030204" pitchFamily="18" charset="0"/>
                          <a:cs typeface="Times New Roman" panose="02020603050405020304" pitchFamily="18" charset="0"/>
                        </a:rPr>
                        <m:t>𝟓</m:t>
                      </m:r>
                    </m:oMath>
                  </m:oMathPara>
                </a14:m>
                <a:endParaRPr lang="es-CL" sz="2400" b="1" dirty="0">
                  <a:latin typeface="Times New Roman" panose="02020603050405020304" pitchFamily="18" charset="0"/>
                  <a:cs typeface="Times New Roman" panose="02020603050405020304" pitchFamily="18" charset="0"/>
                </a:endParaRPr>
              </a:p>
              <a:p>
                <a:endParaRPr lang="es-CL" sz="2400" b="1" dirty="0">
                  <a:latin typeface="Times New Roman" panose="02020603050405020304" pitchFamily="18" charset="0"/>
                  <a:cs typeface="Times New Roman" panose="02020603050405020304" pitchFamily="18" charset="0"/>
                </a:endParaRPr>
              </a:p>
            </p:txBody>
          </p:sp>
        </mc:Choice>
        <mc:Fallback xmlns="">
          <p:sp>
            <p:nvSpPr>
              <p:cNvPr id="25" name="CuadroTexto 24"/>
              <p:cNvSpPr txBox="1">
                <a:spLocks noRot="1" noChangeAspect="1" noMove="1" noResize="1" noEditPoints="1" noAdjustHandles="1" noChangeArrowheads="1" noChangeShapeType="1" noTextEdit="1"/>
              </p:cNvSpPr>
              <p:nvPr/>
            </p:nvSpPr>
            <p:spPr>
              <a:xfrm>
                <a:off x="6731719" y="3644507"/>
                <a:ext cx="1538113" cy="738664"/>
              </a:xfrm>
              <a:prstGeom prst="rect">
                <a:avLst/>
              </a:prstGeom>
              <a:blipFill rotWithShape="0">
                <a:blip r:embed="rId22"/>
                <a:stretch>
                  <a:fillRect l="-1976" r="-1976"/>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26" name="CuadroTexto 25"/>
              <p:cNvSpPr txBox="1"/>
              <p:nvPr/>
            </p:nvSpPr>
            <p:spPr>
              <a:xfrm>
                <a:off x="6878907" y="4163160"/>
                <a:ext cx="1877822"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CL" sz="2400" b="0" i="1" smtClean="0">
                          <a:latin typeface="Cambria Math" panose="02040503050406030204" pitchFamily="18" charset="0"/>
                          <a:cs typeface="Times New Roman" panose="02020603050405020304" pitchFamily="18" charset="0"/>
                        </a:rPr>
                        <m:t>3</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𝟑</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𝟑</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𝟑</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𝟑</m:t>
                      </m:r>
                    </m:oMath>
                  </m:oMathPara>
                </a14:m>
                <a:endParaRPr lang="es-CL" sz="2400" b="1" dirty="0">
                  <a:latin typeface="Times New Roman" panose="02020603050405020304" pitchFamily="18" charset="0"/>
                  <a:cs typeface="Times New Roman" panose="02020603050405020304" pitchFamily="18" charset="0"/>
                </a:endParaRPr>
              </a:p>
            </p:txBody>
          </p:sp>
        </mc:Choice>
        <mc:Fallback xmlns="">
          <p:sp>
            <p:nvSpPr>
              <p:cNvPr id="26" name="CuadroTexto 25"/>
              <p:cNvSpPr txBox="1">
                <a:spLocks noRot="1" noChangeAspect="1" noMove="1" noResize="1" noEditPoints="1" noAdjustHandles="1" noChangeArrowheads="1" noChangeShapeType="1" noTextEdit="1"/>
              </p:cNvSpPr>
              <p:nvPr/>
            </p:nvSpPr>
            <p:spPr>
              <a:xfrm>
                <a:off x="6878907" y="4163160"/>
                <a:ext cx="1877822" cy="369332"/>
              </a:xfrm>
              <a:prstGeom prst="rect">
                <a:avLst/>
              </a:prstGeom>
              <a:blipFill rotWithShape="0">
                <a:blip r:embed="rId23"/>
                <a:stretch>
                  <a:fillRect l="-2922" r="-3247" b="-6557"/>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27" name="CuadroTexto 26"/>
              <p:cNvSpPr txBox="1"/>
              <p:nvPr/>
            </p:nvSpPr>
            <p:spPr>
              <a:xfrm>
                <a:off x="6878906" y="4673030"/>
                <a:ext cx="2299989"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CL" sz="2400" b="1" i="1" smtClean="0">
                          <a:latin typeface="Cambria Math" panose="02040503050406030204" pitchFamily="18" charset="0"/>
                          <a:ea typeface="Cambria Math" panose="02040503050406030204" pitchFamily="18" charset="0"/>
                          <a:cs typeface="Times New Roman" panose="02020603050405020304" pitchFamily="18" charset="0"/>
                        </a:rPr>
                        <m:t>𝟐</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𝟐</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𝟐</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𝟐</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𝟐</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𝟐</m:t>
                      </m:r>
                    </m:oMath>
                  </m:oMathPara>
                </a14:m>
                <a:endParaRPr lang="es-CL" sz="2400" b="1" dirty="0">
                  <a:latin typeface="Times New Roman" panose="02020603050405020304" pitchFamily="18" charset="0"/>
                  <a:cs typeface="Times New Roman" panose="02020603050405020304" pitchFamily="18" charset="0"/>
                </a:endParaRPr>
              </a:p>
            </p:txBody>
          </p:sp>
        </mc:Choice>
        <mc:Fallback xmlns="">
          <p:sp>
            <p:nvSpPr>
              <p:cNvPr id="27" name="CuadroTexto 26"/>
              <p:cNvSpPr txBox="1">
                <a:spLocks noRot="1" noChangeAspect="1" noMove="1" noResize="1" noEditPoints="1" noAdjustHandles="1" noChangeArrowheads="1" noChangeShapeType="1" noTextEdit="1"/>
              </p:cNvSpPr>
              <p:nvPr/>
            </p:nvSpPr>
            <p:spPr>
              <a:xfrm>
                <a:off x="6878906" y="4673030"/>
                <a:ext cx="2299989" cy="369332"/>
              </a:xfrm>
              <a:prstGeom prst="rect">
                <a:avLst/>
              </a:prstGeom>
              <a:blipFill rotWithShape="0">
                <a:blip r:embed="rId24"/>
                <a:stretch>
                  <a:fillRect l="-2381" r="-2381" b="-8333"/>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28" name="CuadroTexto 27"/>
              <p:cNvSpPr txBox="1"/>
              <p:nvPr/>
            </p:nvSpPr>
            <p:spPr>
              <a:xfrm>
                <a:off x="6878906" y="5169904"/>
                <a:ext cx="1062342"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CL" sz="2400" b="1" i="1" smtClean="0">
                          <a:latin typeface="Cambria Math" panose="02040503050406030204" pitchFamily="18" charset="0"/>
                          <a:cs typeface="Times New Roman" panose="02020603050405020304" pitchFamily="18" charset="0"/>
                        </a:rPr>
                        <m:t>5</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𝟓</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m:t>
                      </m:r>
                      <m:r>
                        <a:rPr lang="es-CL" sz="2400" b="1" i="1" smtClean="0">
                          <a:latin typeface="Cambria Math" panose="02040503050406030204" pitchFamily="18" charset="0"/>
                          <a:ea typeface="Cambria Math" panose="02040503050406030204" pitchFamily="18" charset="0"/>
                          <a:cs typeface="Times New Roman" panose="02020603050405020304" pitchFamily="18" charset="0"/>
                        </a:rPr>
                        <m:t>𝟓</m:t>
                      </m:r>
                    </m:oMath>
                  </m:oMathPara>
                </a14:m>
                <a:endParaRPr lang="es-CL" sz="2400" b="1" dirty="0">
                  <a:latin typeface="Times New Roman" panose="02020603050405020304" pitchFamily="18" charset="0"/>
                  <a:cs typeface="Times New Roman" panose="02020603050405020304" pitchFamily="18" charset="0"/>
                </a:endParaRPr>
              </a:p>
            </p:txBody>
          </p:sp>
        </mc:Choice>
        <mc:Fallback xmlns="">
          <p:sp>
            <p:nvSpPr>
              <p:cNvPr id="28" name="CuadroTexto 27"/>
              <p:cNvSpPr txBox="1">
                <a:spLocks noRot="1" noChangeAspect="1" noMove="1" noResize="1" noEditPoints="1" noAdjustHandles="1" noChangeArrowheads="1" noChangeShapeType="1" noTextEdit="1"/>
              </p:cNvSpPr>
              <p:nvPr/>
            </p:nvSpPr>
            <p:spPr>
              <a:xfrm>
                <a:off x="6878906" y="5169904"/>
                <a:ext cx="1062342" cy="369332"/>
              </a:xfrm>
              <a:prstGeom prst="rect">
                <a:avLst/>
              </a:prstGeom>
              <a:blipFill rotWithShape="0">
                <a:blip r:embed="rId25"/>
                <a:stretch>
                  <a:fillRect l="-6286" r="-6286" b="-9836"/>
                </a:stretch>
              </a:blipFill>
            </p:spPr>
            <p:txBody>
              <a:bodyPr/>
              <a:lstStyle/>
              <a:p>
                <a:r>
                  <a:rPr lang="es-CL">
                    <a:noFill/>
                  </a:rPr>
                  <a:t> </a:t>
                </a:r>
              </a:p>
            </p:txBody>
          </p:sp>
        </mc:Fallback>
      </mc:AlternateContent>
    </p:spTree>
    <p:extLst>
      <p:ext uri="{BB962C8B-B14F-4D97-AF65-F5344CB8AC3E}">
        <p14:creationId xmlns:p14="http://schemas.microsoft.com/office/powerpoint/2010/main" val="2960667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5"/>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9"/>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6"/>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1"/>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7"/>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5"/>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8"/>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20"/>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L"/>
          </a:p>
        </p:txBody>
      </p:sp>
      <p:pic>
        <p:nvPicPr>
          <p:cNvPr id="4" name="Imagen 3"/>
          <p:cNvPicPr>
            <a:picLocks noChangeAspect="1"/>
          </p:cNvPicPr>
          <p:nvPr/>
        </p:nvPicPr>
        <p:blipFill>
          <a:blip r:embed="rId2"/>
          <a:stretch>
            <a:fillRect/>
          </a:stretch>
        </p:blipFill>
        <p:spPr>
          <a:xfrm>
            <a:off x="745052" y="783852"/>
            <a:ext cx="10854296" cy="2940423"/>
          </a:xfrm>
          <a:prstGeom prst="rect">
            <a:avLst/>
          </a:prstGeom>
        </p:spPr>
      </p:pic>
      <p:pic>
        <p:nvPicPr>
          <p:cNvPr id="5" name="Imagen 4"/>
          <p:cNvPicPr>
            <a:picLocks noChangeAspect="1"/>
          </p:cNvPicPr>
          <p:nvPr/>
        </p:nvPicPr>
        <p:blipFill>
          <a:blip r:embed="rId3"/>
          <a:stretch>
            <a:fillRect/>
          </a:stretch>
        </p:blipFill>
        <p:spPr>
          <a:xfrm>
            <a:off x="1017214" y="3838575"/>
            <a:ext cx="10854296" cy="2620404"/>
          </a:xfrm>
          <a:prstGeom prst="rect">
            <a:avLst/>
          </a:prstGeom>
        </p:spPr>
      </p:pic>
      <mc:AlternateContent xmlns:mc="http://schemas.openxmlformats.org/markup-compatibility/2006">
        <mc:Choice xmlns:a14="http://schemas.microsoft.com/office/drawing/2010/main" Requires="a14">
          <p:sp>
            <p:nvSpPr>
              <p:cNvPr id="6" name="CuadroTexto 5"/>
              <p:cNvSpPr txBox="1"/>
              <p:nvPr/>
            </p:nvSpPr>
            <p:spPr>
              <a:xfrm>
                <a:off x="1768288" y="1694421"/>
                <a:ext cx="2795509" cy="615553"/>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s-CL" sz="2000" b="1" i="1" smtClean="0">
                          <a:latin typeface="Cambria Math" panose="02040503050406030204" pitchFamily="18" charset="0"/>
                        </a:rPr>
                        <m:t>−</m:t>
                      </m:r>
                      <m:r>
                        <a:rPr lang="es-CL" sz="2000" b="1" i="1" smtClean="0">
                          <a:latin typeface="Cambria Math" panose="02040503050406030204" pitchFamily="18" charset="0"/>
                        </a:rPr>
                        <m:t>𝟐</m:t>
                      </m:r>
                      <m:r>
                        <a:rPr lang="es-CL" sz="2000" b="1" i="1" smtClean="0">
                          <a:latin typeface="Cambria Math" panose="02040503050406030204" pitchFamily="18" charset="0"/>
                          <a:ea typeface="Cambria Math" panose="02040503050406030204" pitchFamily="18" charset="0"/>
                        </a:rPr>
                        <m:t>∙−</m:t>
                      </m:r>
                      <m:r>
                        <a:rPr lang="es-CL" sz="2000" b="1" i="1" smtClean="0">
                          <a:latin typeface="Cambria Math" panose="02040503050406030204" pitchFamily="18" charset="0"/>
                          <a:ea typeface="Cambria Math" panose="02040503050406030204" pitchFamily="18" charset="0"/>
                        </a:rPr>
                        <m:t>𝟐</m:t>
                      </m:r>
                      <m:r>
                        <a:rPr lang="es-CL" sz="2000" b="1" i="1" smtClean="0">
                          <a:latin typeface="Cambria Math" panose="02040503050406030204" pitchFamily="18" charset="0"/>
                          <a:ea typeface="Cambria Math" panose="02040503050406030204" pitchFamily="18" charset="0"/>
                        </a:rPr>
                        <m:t>∙−</m:t>
                      </m:r>
                      <m:r>
                        <a:rPr lang="es-CL" sz="2000" b="1" i="1" smtClean="0">
                          <a:latin typeface="Cambria Math" panose="02040503050406030204" pitchFamily="18" charset="0"/>
                          <a:ea typeface="Cambria Math" panose="02040503050406030204" pitchFamily="18" charset="0"/>
                        </a:rPr>
                        <m:t>𝟐</m:t>
                      </m:r>
                      <m:r>
                        <a:rPr lang="es-CL" sz="2000" b="1" i="1" smtClean="0">
                          <a:latin typeface="Cambria Math" panose="02040503050406030204" pitchFamily="18" charset="0"/>
                          <a:ea typeface="Cambria Math" panose="02040503050406030204" pitchFamily="18" charset="0"/>
                        </a:rPr>
                        <m:t>∙−</m:t>
                      </m:r>
                      <m:r>
                        <a:rPr lang="es-CL" sz="2000" b="1" i="1" smtClean="0">
                          <a:latin typeface="Cambria Math" panose="02040503050406030204" pitchFamily="18" charset="0"/>
                          <a:ea typeface="Cambria Math" panose="02040503050406030204" pitchFamily="18" charset="0"/>
                        </a:rPr>
                        <m:t>𝟐</m:t>
                      </m:r>
                      <m:r>
                        <a:rPr lang="es-CL" sz="2000" b="1" i="1" smtClean="0">
                          <a:latin typeface="Cambria Math" panose="02040503050406030204" pitchFamily="18" charset="0"/>
                          <a:ea typeface="Cambria Math" panose="02040503050406030204" pitchFamily="18" charset="0"/>
                        </a:rPr>
                        <m:t>∙−</m:t>
                      </m:r>
                      <m:r>
                        <a:rPr lang="es-CL" sz="2000" b="1" i="1" smtClean="0">
                          <a:latin typeface="Cambria Math" panose="02040503050406030204" pitchFamily="18" charset="0"/>
                          <a:ea typeface="Cambria Math" panose="02040503050406030204" pitchFamily="18" charset="0"/>
                        </a:rPr>
                        <m:t>𝟐</m:t>
                      </m:r>
                      <m:r>
                        <a:rPr lang="es-CL" sz="2000" b="1" i="1" smtClean="0">
                          <a:latin typeface="Cambria Math" panose="02040503050406030204" pitchFamily="18" charset="0"/>
                          <a:ea typeface="Cambria Math" panose="02040503050406030204" pitchFamily="18" charset="0"/>
                        </a:rPr>
                        <m:t>=</m:t>
                      </m:r>
                    </m:oMath>
                  </m:oMathPara>
                </a14:m>
                <a:endParaRPr lang="es-CL" sz="2000" b="1" i="1" dirty="0" smtClean="0">
                  <a:latin typeface="Cambria Math" panose="02040503050406030204" pitchFamily="18" charset="0"/>
                  <a:ea typeface="Cambria Math" panose="02040503050406030204" pitchFamily="18" charset="0"/>
                </a:endParaRPr>
              </a:p>
              <a:p>
                <a14:m>
                  <m:oMathPara xmlns:m="http://schemas.openxmlformats.org/officeDocument/2006/math">
                    <m:oMathParaPr>
                      <m:jc m:val="centerGroup"/>
                    </m:oMathParaPr>
                    <m:oMath xmlns:m="http://schemas.openxmlformats.org/officeDocument/2006/math">
                      <m:r>
                        <a:rPr lang="es-CL" sz="2000" b="1" i="1" smtClean="0">
                          <a:latin typeface="Cambria Math" panose="02040503050406030204" pitchFamily="18" charset="0"/>
                          <a:ea typeface="Cambria Math" panose="02040503050406030204" pitchFamily="18" charset="0"/>
                        </a:rPr>
                        <m:t>−</m:t>
                      </m:r>
                      <m:r>
                        <a:rPr lang="es-CL" sz="2000" b="1" i="1" smtClean="0">
                          <a:latin typeface="Cambria Math" panose="02040503050406030204" pitchFamily="18" charset="0"/>
                          <a:ea typeface="Cambria Math" panose="02040503050406030204" pitchFamily="18" charset="0"/>
                        </a:rPr>
                        <m:t>𝟑𝟐</m:t>
                      </m:r>
                    </m:oMath>
                  </m:oMathPara>
                </a14:m>
                <a:endParaRPr lang="es-CL" sz="2000" b="1" dirty="0"/>
              </a:p>
            </p:txBody>
          </p:sp>
        </mc:Choice>
        <mc:Fallback>
          <p:sp>
            <p:nvSpPr>
              <p:cNvPr id="6" name="CuadroTexto 5"/>
              <p:cNvSpPr txBox="1">
                <a:spLocks noRot="1" noChangeAspect="1" noMove="1" noResize="1" noEditPoints="1" noAdjustHandles="1" noChangeArrowheads="1" noChangeShapeType="1" noTextEdit="1"/>
              </p:cNvSpPr>
              <p:nvPr/>
            </p:nvSpPr>
            <p:spPr>
              <a:xfrm>
                <a:off x="1768288" y="1694421"/>
                <a:ext cx="2795509" cy="615553"/>
              </a:xfrm>
              <a:prstGeom prst="rect">
                <a:avLst/>
              </a:prstGeom>
              <a:blipFill rotWithShape="0">
                <a:blip r:embed="rId4"/>
                <a:stretch>
                  <a:fillRect r="-436" b="-2970"/>
                </a:stretch>
              </a:blipFill>
            </p:spPr>
            <p:txBody>
              <a:bodyPr/>
              <a:lstStyle/>
              <a:p>
                <a:r>
                  <a:rPr lang="es-CL">
                    <a:noFill/>
                  </a:rPr>
                  <a:t> </a:t>
                </a:r>
              </a:p>
            </p:txBody>
          </p:sp>
        </mc:Fallback>
      </mc:AlternateContent>
      <mc:AlternateContent xmlns:mc="http://schemas.openxmlformats.org/markup-compatibility/2006">
        <mc:Choice xmlns:a14="http://schemas.microsoft.com/office/drawing/2010/main" Requires="a14">
          <p:sp>
            <p:nvSpPr>
              <p:cNvPr id="7" name="Rectángulo 6"/>
              <p:cNvSpPr/>
              <p:nvPr/>
            </p:nvSpPr>
            <p:spPr>
              <a:xfrm>
                <a:off x="3653117" y="1623421"/>
                <a:ext cx="6096000" cy="646331"/>
              </a:xfrm>
              <a:prstGeom prst="rect">
                <a:avLst/>
              </a:prstGeom>
            </p:spPr>
            <p:txBody>
              <a:bodyPr>
                <a:spAutoFit/>
              </a:bodyPr>
              <a:lstStyle/>
              <a:p>
                <a:pPr/>
                <a14:m>
                  <m:oMathPara xmlns:m="http://schemas.openxmlformats.org/officeDocument/2006/math">
                    <m:oMathParaPr>
                      <m:jc m:val="centerGroup"/>
                    </m:oMathParaPr>
                    <m:oMath xmlns:m="http://schemas.openxmlformats.org/officeDocument/2006/math">
                      <m:r>
                        <a:rPr lang="es-CL" b="1" i="1" smtClean="0">
                          <a:latin typeface="Cambria Math" panose="02040503050406030204" pitchFamily="18" charset="0"/>
                        </a:rPr>
                        <m:t>−</m:t>
                      </m:r>
                      <m:r>
                        <a:rPr lang="es-CL" b="1" i="1" smtClean="0">
                          <a:latin typeface="Cambria Math" panose="02040503050406030204" pitchFamily="18" charset="0"/>
                        </a:rPr>
                        <m:t>𝟑</m:t>
                      </m:r>
                      <m:r>
                        <a:rPr lang="es-CL" b="1" i="1">
                          <a:latin typeface="Cambria Math" panose="02040503050406030204" pitchFamily="18" charset="0"/>
                          <a:ea typeface="Cambria Math" panose="02040503050406030204" pitchFamily="18" charset="0"/>
                        </a:rPr>
                        <m:t>∙−</m:t>
                      </m:r>
                      <m:r>
                        <a:rPr lang="es-CL" b="1" i="1" smtClean="0">
                          <a:latin typeface="Cambria Math" panose="02040503050406030204" pitchFamily="18" charset="0"/>
                          <a:ea typeface="Cambria Math" panose="02040503050406030204" pitchFamily="18" charset="0"/>
                        </a:rPr>
                        <m:t>𝟑</m:t>
                      </m:r>
                      <m:r>
                        <a:rPr lang="es-CL" b="1" i="1">
                          <a:latin typeface="Cambria Math" panose="02040503050406030204" pitchFamily="18" charset="0"/>
                          <a:ea typeface="Cambria Math" panose="02040503050406030204" pitchFamily="18" charset="0"/>
                        </a:rPr>
                        <m:t>∙−</m:t>
                      </m:r>
                      <m:r>
                        <a:rPr lang="es-CL" b="1" i="1" smtClean="0">
                          <a:latin typeface="Cambria Math" panose="02040503050406030204" pitchFamily="18" charset="0"/>
                          <a:ea typeface="Cambria Math" panose="02040503050406030204" pitchFamily="18" charset="0"/>
                        </a:rPr>
                        <m:t>𝟑</m:t>
                      </m:r>
                      <m:r>
                        <a:rPr lang="es-CL" b="1" i="1">
                          <a:latin typeface="Cambria Math" panose="02040503050406030204" pitchFamily="18" charset="0"/>
                          <a:ea typeface="Cambria Math" panose="02040503050406030204" pitchFamily="18" charset="0"/>
                        </a:rPr>
                        <m:t>=</m:t>
                      </m:r>
                    </m:oMath>
                  </m:oMathPara>
                </a14:m>
                <a:endParaRPr lang="es-CL" b="1" i="1" dirty="0">
                  <a:latin typeface="Cambria Math" panose="02040503050406030204" pitchFamily="18" charset="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s-CL" b="1" i="1">
                          <a:latin typeface="Cambria Math" panose="02040503050406030204" pitchFamily="18" charset="0"/>
                          <a:ea typeface="Cambria Math" panose="02040503050406030204" pitchFamily="18" charset="0"/>
                        </a:rPr>
                        <m:t>−</m:t>
                      </m:r>
                      <m:r>
                        <a:rPr lang="es-CL" b="1" i="1" smtClean="0">
                          <a:latin typeface="Cambria Math" panose="02040503050406030204" pitchFamily="18" charset="0"/>
                          <a:ea typeface="Cambria Math" panose="02040503050406030204" pitchFamily="18" charset="0"/>
                        </a:rPr>
                        <m:t>𝟐𝟕</m:t>
                      </m:r>
                    </m:oMath>
                  </m:oMathPara>
                </a14:m>
                <a:endParaRPr lang="es-CL" b="1" dirty="0"/>
              </a:p>
            </p:txBody>
          </p:sp>
        </mc:Choice>
        <mc:Fallback>
          <p:sp>
            <p:nvSpPr>
              <p:cNvPr id="7" name="Rectángulo 6"/>
              <p:cNvSpPr>
                <a:spLocks noRot="1" noChangeAspect="1" noMove="1" noResize="1" noEditPoints="1" noAdjustHandles="1" noChangeArrowheads="1" noChangeShapeType="1" noTextEdit="1"/>
              </p:cNvSpPr>
              <p:nvPr/>
            </p:nvSpPr>
            <p:spPr>
              <a:xfrm>
                <a:off x="3653117" y="1623421"/>
                <a:ext cx="6096000" cy="646331"/>
              </a:xfrm>
              <a:prstGeom prst="rect">
                <a:avLst/>
              </a:prstGeom>
              <a:blipFill rotWithShape="0">
                <a:blip r:embed="rId5"/>
                <a:stretch>
                  <a:fillRect/>
                </a:stretch>
              </a:blipFill>
            </p:spPr>
            <p:txBody>
              <a:bodyPr/>
              <a:lstStyle/>
              <a:p>
                <a:r>
                  <a:rPr lang="es-CL">
                    <a:noFill/>
                  </a:rPr>
                  <a:t> </a:t>
                </a:r>
              </a:p>
            </p:txBody>
          </p:sp>
        </mc:Fallback>
      </mc:AlternateContent>
      <mc:AlternateContent xmlns:mc="http://schemas.openxmlformats.org/markup-compatibility/2006">
        <mc:Choice xmlns:a14="http://schemas.microsoft.com/office/drawing/2010/main" Requires="a14">
          <p:sp>
            <p:nvSpPr>
              <p:cNvPr id="8" name="Rectángulo 7"/>
              <p:cNvSpPr/>
              <p:nvPr/>
            </p:nvSpPr>
            <p:spPr>
              <a:xfrm>
                <a:off x="6992470" y="1608734"/>
                <a:ext cx="6096000" cy="646331"/>
              </a:xfrm>
              <a:prstGeom prst="rect">
                <a:avLst/>
              </a:prstGeom>
            </p:spPr>
            <p:txBody>
              <a:bodyPr>
                <a:spAutoFit/>
              </a:bodyPr>
              <a:lstStyle/>
              <a:p>
                <a:pPr/>
                <a14:m>
                  <m:oMathPara xmlns:m="http://schemas.openxmlformats.org/officeDocument/2006/math">
                    <m:oMathParaPr>
                      <m:jc m:val="centerGroup"/>
                    </m:oMathParaPr>
                    <m:oMath xmlns:m="http://schemas.openxmlformats.org/officeDocument/2006/math">
                      <m:r>
                        <a:rPr lang="es-CL" b="1" i="1" smtClean="0">
                          <a:latin typeface="Cambria Math" panose="02040503050406030204" pitchFamily="18" charset="0"/>
                        </a:rPr>
                        <m:t>−</m:t>
                      </m:r>
                      <m:r>
                        <a:rPr lang="es-CL" b="1" i="1" smtClean="0">
                          <a:latin typeface="Cambria Math" panose="02040503050406030204" pitchFamily="18" charset="0"/>
                        </a:rPr>
                        <m:t>𝟓</m:t>
                      </m:r>
                      <m:r>
                        <a:rPr lang="es-CL" b="1" i="1">
                          <a:latin typeface="Cambria Math" panose="02040503050406030204" pitchFamily="18" charset="0"/>
                          <a:ea typeface="Cambria Math" panose="02040503050406030204" pitchFamily="18" charset="0"/>
                        </a:rPr>
                        <m:t>∙−</m:t>
                      </m:r>
                      <m:r>
                        <a:rPr lang="es-CL" b="1" i="1" smtClean="0">
                          <a:latin typeface="Cambria Math" panose="02040503050406030204" pitchFamily="18" charset="0"/>
                          <a:ea typeface="Cambria Math" panose="02040503050406030204" pitchFamily="18" charset="0"/>
                        </a:rPr>
                        <m:t>𝟓</m:t>
                      </m:r>
                      <m:r>
                        <a:rPr lang="es-CL" b="1" i="1">
                          <a:latin typeface="Cambria Math" panose="02040503050406030204" pitchFamily="18" charset="0"/>
                          <a:ea typeface="Cambria Math" panose="02040503050406030204" pitchFamily="18" charset="0"/>
                        </a:rPr>
                        <m:t>=</m:t>
                      </m:r>
                    </m:oMath>
                  </m:oMathPara>
                </a14:m>
                <a:endParaRPr lang="es-CL" b="1" i="1" dirty="0">
                  <a:latin typeface="Cambria Math" panose="02040503050406030204" pitchFamily="18" charset="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s-CL" b="1" i="1" smtClean="0">
                          <a:latin typeface="Cambria Math" panose="02040503050406030204" pitchFamily="18" charset="0"/>
                        </a:rPr>
                        <m:t>𝟐𝟓</m:t>
                      </m:r>
                    </m:oMath>
                  </m:oMathPara>
                </a14:m>
                <a:endParaRPr lang="es-CL" b="1" dirty="0"/>
              </a:p>
            </p:txBody>
          </p:sp>
        </mc:Choice>
        <mc:Fallback>
          <p:sp>
            <p:nvSpPr>
              <p:cNvPr id="8" name="Rectángulo 7"/>
              <p:cNvSpPr>
                <a:spLocks noRot="1" noChangeAspect="1" noMove="1" noResize="1" noEditPoints="1" noAdjustHandles="1" noChangeArrowheads="1" noChangeShapeType="1" noTextEdit="1"/>
              </p:cNvSpPr>
              <p:nvPr/>
            </p:nvSpPr>
            <p:spPr>
              <a:xfrm>
                <a:off x="6992470" y="1608734"/>
                <a:ext cx="6096000" cy="646331"/>
              </a:xfrm>
              <a:prstGeom prst="rect">
                <a:avLst/>
              </a:prstGeom>
              <a:blipFill rotWithShape="0">
                <a:blip r:embed="rId6"/>
                <a:stretch>
                  <a:fillRect/>
                </a:stretch>
              </a:blipFill>
            </p:spPr>
            <p:txBody>
              <a:bodyPr/>
              <a:lstStyle/>
              <a:p>
                <a:r>
                  <a:rPr lang="es-CL">
                    <a:noFill/>
                  </a:rPr>
                  <a:t> </a:t>
                </a:r>
              </a:p>
            </p:txBody>
          </p:sp>
        </mc:Fallback>
      </mc:AlternateContent>
      <mc:AlternateContent xmlns:mc="http://schemas.openxmlformats.org/markup-compatibility/2006">
        <mc:Choice xmlns:a14="http://schemas.microsoft.com/office/drawing/2010/main" Requires="a14">
          <p:sp>
            <p:nvSpPr>
              <p:cNvPr id="9" name="Rectángulo 8"/>
              <p:cNvSpPr/>
              <p:nvPr/>
            </p:nvSpPr>
            <p:spPr>
              <a:xfrm>
                <a:off x="2906996" y="2408026"/>
                <a:ext cx="518091"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CL" b="1" i="1" smtClean="0">
                          <a:latin typeface="Cambria Math" panose="02040503050406030204" pitchFamily="18" charset="0"/>
                        </a:rPr>
                        <m:t>𝟏𝟔</m:t>
                      </m:r>
                    </m:oMath>
                  </m:oMathPara>
                </a14:m>
                <a:endParaRPr lang="es-CL" b="1" dirty="0"/>
              </a:p>
            </p:txBody>
          </p:sp>
        </mc:Choice>
        <mc:Fallback>
          <p:sp>
            <p:nvSpPr>
              <p:cNvPr id="9" name="Rectángulo 8"/>
              <p:cNvSpPr>
                <a:spLocks noRot="1" noChangeAspect="1" noMove="1" noResize="1" noEditPoints="1" noAdjustHandles="1" noChangeArrowheads="1" noChangeShapeType="1" noTextEdit="1"/>
              </p:cNvSpPr>
              <p:nvPr/>
            </p:nvSpPr>
            <p:spPr>
              <a:xfrm>
                <a:off x="2906996" y="2408026"/>
                <a:ext cx="518091" cy="369332"/>
              </a:xfrm>
              <a:prstGeom prst="rect">
                <a:avLst/>
              </a:prstGeom>
              <a:blipFill rotWithShape="0">
                <a:blip r:embed="rId7"/>
                <a:stretch>
                  <a:fillRect/>
                </a:stretch>
              </a:blipFill>
            </p:spPr>
            <p:txBody>
              <a:bodyPr/>
              <a:lstStyle/>
              <a:p>
                <a:r>
                  <a:rPr lang="es-CL">
                    <a:noFill/>
                  </a:rPr>
                  <a:t> </a:t>
                </a:r>
              </a:p>
            </p:txBody>
          </p:sp>
        </mc:Fallback>
      </mc:AlternateContent>
      <mc:AlternateContent xmlns:mc="http://schemas.openxmlformats.org/markup-compatibility/2006">
        <mc:Choice xmlns:a14="http://schemas.microsoft.com/office/drawing/2010/main" Requires="a14">
          <p:sp>
            <p:nvSpPr>
              <p:cNvPr id="10" name="Rectángulo 9"/>
              <p:cNvSpPr/>
              <p:nvPr/>
            </p:nvSpPr>
            <p:spPr>
              <a:xfrm>
                <a:off x="6633882" y="2386029"/>
                <a:ext cx="518091"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CL" b="1" i="1" smtClean="0">
                          <a:latin typeface="Cambria Math" panose="02040503050406030204" pitchFamily="18" charset="0"/>
                        </a:rPr>
                        <m:t>𝟖𝟏</m:t>
                      </m:r>
                    </m:oMath>
                  </m:oMathPara>
                </a14:m>
                <a:endParaRPr lang="es-CL" b="1" dirty="0"/>
              </a:p>
            </p:txBody>
          </p:sp>
        </mc:Choice>
        <mc:Fallback>
          <p:sp>
            <p:nvSpPr>
              <p:cNvPr id="10" name="Rectángulo 9"/>
              <p:cNvSpPr>
                <a:spLocks noRot="1" noChangeAspect="1" noMove="1" noResize="1" noEditPoints="1" noAdjustHandles="1" noChangeArrowheads="1" noChangeShapeType="1" noTextEdit="1"/>
              </p:cNvSpPr>
              <p:nvPr/>
            </p:nvSpPr>
            <p:spPr>
              <a:xfrm>
                <a:off x="6633882" y="2386029"/>
                <a:ext cx="518091" cy="369332"/>
              </a:xfrm>
              <a:prstGeom prst="rect">
                <a:avLst/>
              </a:prstGeom>
              <a:blipFill rotWithShape="0">
                <a:blip r:embed="rId8"/>
                <a:stretch>
                  <a:fillRect/>
                </a:stretch>
              </a:blipFill>
            </p:spPr>
            <p:txBody>
              <a:bodyPr/>
              <a:lstStyle/>
              <a:p>
                <a:r>
                  <a:rPr lang="es-CL">
                    <a:noFill/>
                  </a:rPr>
                  <a:t> </a:t>
                </a:r>
              </a:p>
            </p:txBody>
          </p:sp>
        </mc:Fallback>
      </mc:AlternateContent>
      <mc:AlternateContent xmlns:mc="http://schemas.openxmlformats.org/markup-compatibility/2006">
        <mc:Choice xmlns:a14="http://schemas.microsoft.com/office/drawing/2010/main" Requires="a14">
          <p:sp>
            <p:nvSpPr>
              <p:cNvPr id="12" name="Rectángulo 11"/>
              <p:cNvSpPr/>
              <p:nvPr/>
            </p:nvSpPr>
            <p:spPr>
              <a:xfrm>
                <a:off x="9802336" y="2369365"/>
                <a:ext cx="829073"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CL" b="1" i="1" smtClean="0">
                          <a:latin typeface="Cambria Math" panose="02040503050406030204" pitchFamily="18" charset="0"/>
                        </a:rPr>
                        <m:t>−</m:t>
                      </m:r>
                      <m:r>
                        <a:rPr lang="es-CL" b="1" i="1" smtClean="0">
                          <a:latin typeface="Cambria Math" panose="02040503050406030204" pitchFamily="18" charset="0"/>
                        </a:rPr>
                        <m:t>𝟏𝟐𝟓</m:t>
                      </m:r>
                    </m:oMath>
                  </m:oMathPara>
                </a14:m>
                <a:endParaRPr lang="es-CL" b="1" dirty="0"/>
              </a:p>
            </p:txBody>
          </p:sp>
        </mc:Choice>
        <mc:Fallback>
          <p:sp>
            <p:nvSpPr>
              <p:cNvPr id="12" name="Rectángulo 11"/>
              <p:cNvSpPr>
                <a:spLocks noRot="1" noChangeAspect="1" noMove="1" noResize="1" noEditPoints="1" noAdjustHandles="1" noChangeArrowheads="1" noChangeShapeType="1" noTextEdit="1"/>
              </p:cNvSpPr>
              <p:nvPr/>
            </p:nvSpPr>
            <p:spPr>
              <a:xfrm>
                <a:off x="9802336" y="2369365"/>
                <a:ext cx="829073" cy="369332"/>
              </a:xfrm>
              <a:prstGeom prst="rect">
                <a:avLst/>
              </a:prstGeom>
              <a:blipFill rotWithShape="0">
                <a:blip r:embed="rId9"/>
                <a:stretch>
                  <a:fillRect/>
                </a:stretch>
              </a:blipFill>
            </p:spPr>
            <p:txBody>
              <a:bodyPr/>
              <a:lstStyle/>
              <a:p>
                <a:r>
                  <a:rPr lang="es-CL">
                    <a:noFill/>
                  </a:rPr>
                  <a:t> </a:t>
                </a:r>
              </a:p>
            </p:txBody>
          </p:sp>
        </mc:Fallback>
      </mc:AlternateContent>
      <mc:AlternateContent xmlns:mc="http://schemas.openxmlformats.org/markup-compatibility/2006">
        <mc:Choice xmlns:a14="http://schemas.microsoft.com/office/drawing/2010/main" Requires="a14">
          <p:sp>
            <p:nvSpPr>
              <p:cNvPr id="13" name="Rectángulo 12"/>
              <p:cNvSpPr/>
              <p:nvPr/>
            </p:nvSpPr>
            <p:spPr>
              <a:xfrm>
                <a:off x="2751504" y="3035877"/>
                <a:ext cx="518091"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CL" b="1" i="1" smtClean="0">
                          <a:latin typeface="Cambria Math" panose="02040503050406030204" pitchFamily="18" charset="0"/>
                        </a:rPr>
                        <m:t>𝟒𝟗</m:t>
                      </m:r>
                    </m:oMath>
                  </m:oMathPara>
                </a14:m>
                <a:endParaRPr lang="es-CL" b="1" dirty="0"/>
              </a:p>
            </p:txBody>
          </p:sp>
        </mc:Choice>
        <mc:Fallback>
          <p:sp>
            <p:nvSpPr>
              <p:cNvPr id="13" name="Rectángulo 12"/>
              <p:cNvSpPr>
                <a:spLocks noRot="1" noChangeAspect="1" noMove="1" noResize="1" noEditPoints="1" noAdjustHandles="1" noChangeArrowheads="1" noChangeShapeType="1" noTextEdit="1"/>
              </p:cNvSpPr>
              <p:nvPr/>
            </p:nvSpPr>
            <p:spPr>
              <a:xfrm>
                <a:off x="2751504" y="3035877"/>
                <a:ext cx="518091" cy="369332"/>
              </a:xfrm>
              <a:prstGeom prst="rect">
                <a:avLst/>
              </a:prstGeom>
              <a:blipFill rotWithShape="0">
                <a:blip r:embed="rId10"/>
                <a:stretch>
                  <a:fillRect/>
                </a:stretch>
              </a:blipFill>
            </p:spPr>
            <p:txBody>
              <a:bodyPr/>
              <a:lstStyle/>
              <a:p>
                <a:r>
                  <a:rPr lang="es-CL">
                    <a:noFill/>
                  </a:rPr>
                  <a:t> </a:t>
                </a:r>
              </a:p>
            </p:txBody>
          </p:sp>
        </mc:Fallback>
      </mc:AlternateContent>
      <mc:AlternateContent xmlns:mc="http://schemas.openxmlformats.org/markup-compatibility/2006">
        <mc:Choice xmlns:a14="http://schemas.microsoft.com/office/drawing/2010/main" Requires="a14">
          <p:sp>
            <p:nvSpPr>
              <p:cNvPr id="14" name="Rectángulo 13"/>
              <p:cNvSpPr/>
              <p:nvPr/>
            </p:nvSpPr>
            <p:spPr>
              <a:xfrm>
                <a:off x="6322900" y="3109321"/>
                <a:ext cx="691215"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CL" b="1" i="1" smtClean="0">
                          <a:latin typeface="Cambria Math" panose="02040503050406030204" pitchFamily="18" charset="0"/>
                        </a:rPr>
                        <m:t>−</m:t>
                      </m:r>
                      <m:r>
                        <a:rPr lang="es-CL" b="1" i="1" smtClean="0">
                          <a:latin typeface="Cambria Math" panose="02040503050406030204" pitchFamily="18" charset="0"/>
                        </a:rPr>
                        <m:t>𝟔𝟒</m:t>
                      </m:r>
                    </m:oMath>
                  </m:oMathPara>
                </a14:m>
                <a:endParaRPr lang="es-CL" b="1" dirty="0"/>
              </a:p>
            </p:txBody>
          </p:sp>
        </mc:Choice>
        <mc:Fallback>
          <p:sp>
            <p:nvSpPr>
              <p:cNvPr id="14" name="Rectángulo 13"/>
              <p:cNvSpPr>
                <a:spLocks noRot="1" noChangeAspect="1" noMove="1" noResize="1" noEditPoints="1" noAdjustHandles="1" noChangeArrowheads="1" noChangeShapeType="1" noTextEdit="1"/>
              </p:cNvSpPr>
              <p:nvPr/>
            </p:nvSpPr>
            <p:spPr>
              <a:xfrm>
                <a:off x="6322900" y="3109321"/>
                <a:ext cx="691215" cy="369332"/>
              </a:xfrm>
              <a:prstGeom prst="rect">
                <a:avLst/>
              </a:prstGeom>
              <a:blipFill rotWithShape="0">
                <a:blip r:embed="rId11"/>
                <a:stretch>
                  <a:fillRect/>
                </a:stretch>
              </a:blipFill>
            </p:spPr>
            <p:txBody>
              <a:bodyPr/>
              <a:lstStyle/>
              <a:p>
                <a:r>
                  <a:rPr lang="es-CL">
                    <a:noFill/>
                  </a:rPr>
                  <a:t> </a:t>
                </a:r>
              </a:p>
            </p:txBody>
          </p:sp>
        </mc:Fallback>
      </mc:AlternateContent>
      <mc:AlternateContent xmlns:mc="http://schemas.openxmlformats.org/markup-compatibility/2006">
        <mc:Choice xmlns:a14="http://schemas.microsoft.com/office/drawing/2010/main" Requires="a14">
          <p:sp>
            <p:nvSpPr>
              <p:cNvPr id="15" name="Rectángulo 14"/>
              <p:cNvSpPr/>
              <p:nvPr/>
            </p:nvSpPr>
            <p:spPr>
              <a:xfrm>
                <a:off x="9914394" y="3035877"/>
                <a:ext cx="691215"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CL" b="1" i="1" smtClean="0">
                          <a:latin typeface="Cambria Math" panose="02040503050406030204" pitchFamily="18" charset="0"/>
                        </a:rPr>
                        <m:t>−</m:t>
                      </m:r>
                      <m:r>
                        <a:rPr lang="es-CL" b="1" i="1" smtClean="0">
                          <a:latin typeface="Cambria Math" panose="02040503050406030204" pitchFamily="18" charset="0"/>
                        </a:rPr>
                        <m:t>𝟑𝟐</m:t>
                      </m:r>
                    </m:oMath>
                  </m:oMathPara>
                </a14:m>
                <a:endParaRPr lang="es-CL" b="1" dirty="0"/>
              </a:p>
            </p:txBody>
          </p:sp>
        </mc:Choice>
        <mc:Fallback>
          <p:sp>
            <p:nvSpPr>
              <p:cNvPr id="15" name="Rectángulo 14"/>
              <p:cNvSpPr>
                <a:spLocks noRot="1" noChangeAspect="1" noMove="1" noResize="1" noEditPoints="1" noAdjustHandles="1" noChangeArrowheads="1" noChangeShapeType="1" noTextEdit="1"/>
              </p:cNvSpPr>
              <p:nvPr/>
            </p:nvSpPr>
            <p:spPr>
              <a:xfrm>
                <a:off x="9914394" y="3035877"/>
                <a:ext cx="691215" cy="369332"/>
              </a:xfrm>
              <a:prstGeom prst="rect">
                <a:avLst/>
              </a:prstGeom>
              <a:blipFill rotWithShape="0">
                <a:blip r:embed="rId12"/>
                <a:stretch>
                  <a:fillRect/>
                </a:stretch>
              </a:blipFill>
            </p:spPr>
            <p:txBody>
              <a:bodyPr/>
              <a:lstStyle/>
              <a:p>
                <a:r>
                  <a:rPr lang="es-CL">
                    <a:noFill/>
                  </a:rPr>
                  <a:t> </a:t>
                </a:r>
              </a:p>
            </p:txBody>
          </p:sp>
        </mc:Fallback>
      </mc:AlternateContent>
      <p:sp>
        <p:nvSpPr>
          <p:cNvPr id="16" name="CuadroTexto 15"/>
          <p:cNvSpPr txBox="1"/>
          <p:nvPr/>
        </p:nvSpPr>
        <p:spPr>
          <a:xfrm>
            <a:off x="6078071" y="4921624"/>
            <a:ext cx="1683731" cy="461665"/>
          </a:xfrm>
          <a:prstGeom prst="rect">
            <a:avLst/>
          </a:prstGeom>
          <a:noFill/>
        </p:spPr>
        <p:txBody>
          <a:bodyPr wrap="none" rtlCol="0">
            <a:spAutoFit/>
          </a:bodyPr>
          <a:lstStyle/>
          <a:p>
            <a:r>
              <a:rPr lang="es-CL" sz="2400" b="1" dirty="0" smtClean="0">
                <a:latin typeface="Times New Roman" panose="02020603050405020304" pitchFamily="18" charset="0"/>
                <a:cs typeface="Times New Roman" panose="02020603050405020304" pitchFamily="18" charset="0"/>
              </a:rPr>
              <a:t>POSITIVO</a:t>
            </a:r>
            <a:endParaRPr lang="es-CL" sz="2400" b="1" dirty="0">
              <a:latin typeface="Times New Roman" panose="02020603050405020304" pitchFamily="18" charset="0"/>
              <a:cs typeface="Times New Roman" panose="02020603050405020304" pitchFamily="18" charset="0"/>
            </a:endParaRPr>
          </a:p>
        </p:txBody>
      </p:sp>
      <p:sp>
        <p:nvSpPr>
          <p:cNvPr id="17" name="CuadroTexto 16"/>
          <p:cNvSpPr txBox="1"/>
          <p:nvPr/>
        </p:nvSpPr>
        <p:spPr>
          <a:xfrm>
            <a:off x="6078071" y="6228146"/>
            <a:ext cx="1832425" cy="461665"/>
          </a:xfrm>
          <a:prstGeom prst="rect">
            <a:avLst/>
          </a:prstGeom>
          <a:noFill/>
        </p:spPr>
        <p:txBody>
          <a:bodyPr wrap="none" rtlCol="0">
            <a:spAutoFit/>
          </a:bodyPr>
          <a:lstStyle/>
          <a:p>
            <a:r>
              <a:rPr lang="es-CL" sz="2400" b="1" dirty="0" smtClean="0">
                <a:latin typeface="Times New Roman" panose="02020603050405020304" pitchFamily="18" charset="0"/>
                <a:cs typeface="Times New Roman" panose="02020603050405020304" pitchFamily="18" charset="0"/>
              </a:rPr>
              <a:t>NEGATIVO</a:t>
            </a:r>
            <a:endParaRPr lang="es-CL"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0786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L"/>
          </a:p>
        </p:txBody>
      </p:sp>
      <p:pic>
        <p:nvPicPr>
          <p:cNvPr id="4" name="Marcador de contenido 3"/>
          <p:cNvPicPr>
            <a:picLocks noGrp="1" noChangeAspect="1"/>
          </p:cNvPicPr>
          <p:nvPr>
            <p:ph idx="1"/>
          </p:nvPr>
        </p:nvPicPr>
        <p:blipFill>
          <a:blip r:embed="rId2"/>
          <a:stretch>
            <a:fillRect/>
          </a:stretch>
        </p:blipFill>
        <p:spPr>
          <a:xfrm>
            <a:off x="1017496" y="623283"/>
            <a:ext cx="11174504" cy="3096833"/>
          </a:xfrm>
          <a:prstGeom prst="rect">
            <a:avLst/>
          </a:prstGeom>
        </p:spPr>
      </p:pic>
      <p:sp>
        <p:nvSpPr>
          <p:cNvPr id="5" name="CuadroTexto 4"/>
          <p:cNvSpPr txBox="1"/>
          <p:nvPr/>
        </p:nvSpPr>
        <p:spPr>
          <a:xfrm>
            <a:off x="5641041" y="2971800"/>
            <a:ext cx="65" cy="276999"/>
          </a:xfrm>
          <a:prstGeom prst="rect">
            <a:avLst/>
          </a:prstGeom>
          <a:noFill/>
        </p:spPr>
        <p:txBody>
          <a:bodyPr wrap="none" lIns="0" tIns="0" rIns="0" bIns="0" rtlCol="0">
            <a:spAutoFit/>
          </a:bodyPr>
          <a:lstStyle/>
          <a:p>
            <a:endParaRPr lang="es-CL" dirty="0"/>
          </a:p>
        </p:txBody>
      </p:sp>
      <mc:AlternateContent xmlns:mc="http://schemas.openxmlformats.org/markup-compatibility/2006">
        <mc:Choice xmlns:a14="http://schemas.microsoft.com/office/drawing/2010/main" Requires="a14">
          <p:sp>
            <p:nvSpPr>
              <p:cNvPr id="6" name="CuadroTexto 5"/>
              <p:cNvSpPr txBox="1"/>
              <p:nvPr/>
            </p:nvSpPr>
            <p:spPr>
              <a:xfrm>
                <a:off x="9623674" y="2337994"/>
                <a:ext cx="1281954" cy="646331"/>
              </a:xfrm>
              <a:prstGeom prst="rect">
                <a:avLst/>
              </a:prstGeom>
              <a:noFill/>
            </p:spPr>
            <p:txBody>
              <a:bodyPr wrap="none" rtlCol="0">
                <a:spAutoFit/>
              </a:bodyPr>
              <a:lstStyle/>
              <a:p>
                <a:pPr algn="ctr"/>
                <a14:m>
                  <m:oMathPara xmlns:m="http://schemas.openxmlformats.org/officeDocument/2006/math">
                    <m:oMathParaPr>
                      <m:jc m:val="center"/>
                    </m:oMathParaPr>
                    <m:oMath xmlns:m="http://schemas.openxmlformats.org/officeDocument/2006/math">
                      <m:r>
                        <m:rPr>
                          <m:sty m:val="p"/>
                        </m:rPr>
                        <a:rPr lang="es-CL" b="0" i="0" smtClean="0">
                          <a:latin typeface="Cambria Math" panose="02040503050406030204" pitchFamily="18" charset="0"/>
                        </a:rPr>
                        <m:t>POSITIVO</m:t>
                      </m:r>
                    </m:oMath>
                  </m:oMathPara>
                </a14:m>
                <a:endParaRPr lang="es-CL" b="0" dirty="0" smtClean="0">
                  <a:latin typeface="Times New Roman" panose="02020603050405020304" pitchFamily="18" charset="0"/>
                  <a:cs typeface="Times New Roman" panose="02020603050405020304" pitchFamily="18" charset="0"/>
                </a:endParaRPr>
              </a:p>
              <a:p>
                <a:pPr algn="ctr"/>
                <a:r>
                  <a:rPr lang="es-CL" dirty="0" smtClean="0">
                    <a:latin typeface="Times New Roman" panose="02020603050405020304" pitchFamily="18" charset="0"/>
                    <a:cs typeface="Times New Roman" panose="02020603050405020304" pitchFamily="18" charset="0"/>
                  </a:rPr>
                  <a:t>POSITIVO</a:t>
                </a:r>
                <a:endParaRPr lang="es-CL" dirty="0">
                  <a:latin typeface="Times New Roman" panose="02020603050405020304" pitchFamily="18" charset="0"/>
                  <a:cs typeface="Times New Roman" panose="02020603050405020304" pitchFamily="18" charset="0"/>
                </a:endParaRPr>
              </a:p>
            </p:txBody>
          </p:sp>
        </mc:Choice>
        <mc:Fallback>
          <p:sp>
            <p:nvSpPr>
              <p:cNvPr id="6" name="CuadroTexto 5"/>
              <p:cNvSpPr txBox="1">
                <a:spLocks noRot="1" noChangeAspect="1" noMove="1" noResize="1" noEditPoints="1" noAdjustHandles="1" noChangeArrowheads="1" noChangeShapeType="1" noTextEdit="1"/>
              </p:cNvSpPr>
              <p:nvPr/>
            </p:nvSpPr>
            <p:spPr>
              <a:xfrm>
                <a:off x="9623674" y="2337994"/>
                <a:ext cx="1281954" cy="646331"/>
              </a:xfrm>
              <a:prstGeom prst="rect">
                <a:avLst/>
              </a:prstGeom>
              <a:blipFill rotWithShape="0">
                <a:blip r:embed="rId3"/>
                <a:stretch>
                  <a:fillRect l="-1905" r="-476" b="-14151"/>
                </a:stretch>
              </a:blipFill>
            </p:spPr>
            <p:txBody>
              <a:bodyPr/>
              <a:lstStyle/>
              <a:p>
                <a:r>
                  <a:rPr lang="es-CL">
                    <a:noFill/>
                  </a:rPr>
                  <a:t> </a:t>
                </a:r>
              </a:p>
            </p:txBody>
          </p:sp>
        </mc:Fallback>
      </mc:AlternateContent>
      <mc:AlternateContent xmlns:mc="http://schemas.openxmlformats.org/markup-compatibility/2006">
        <mc:Choice xmlns:a14="http://schemas.microsoft.com/office/drawing/2010/main" Requires="a14">
          <p:sp>
            <p:nvSpPr>
              <p:cNvPr id="8" name="CuadroTexto 7"/>
              <p:cNvSpPr txBox="1"/>
              <p:nvPr/>
            </p:nvSpPr>
            <p:spPr>
              <a:xfrm>
                <a:off x="9716007" y="2984325"/>
                <a:ext cx="1097287" cy="553998"/>
              </a:xfrm>
              <a:prstGeom prst="rect">
                <a:avLst/>
              </a:prstGeom>
              <a:noFill/>
            </p:spPr>
            <p:txBody>
              <a:bodyPr wrap="none" lIns="0" tIns="0" rIns="0" bIns="0" rtlCol="0">
                <a:spAutoFit/>
              </a:bodyPr>
              <a:lstStyle/>
              <a:p>
                <a:pPr algn="ctr"/>
                <a14:m>
                  <m:oMathPara xmlns:m="http://schemas.openxmlformats.org/officeDocument/2006/math">
                    <m:oMathParaPr>
                      <m:jc m:val="centerGroup"/>
                    </m:oMathParaPr>
                    <m:oMath xmlns:m="http://schemas.openxmlformats.org/officeDocument/2006/math">
                      <m:r>
                        <a:rPr lang="es-CL" b="0" i="1" smtClean="0">
                          <a:latin typeface="Cambria Math" panose="02040503050406030204" pitchFamily="18" charset="0"/>
                        </a:rPr>
                        <m:t>𝑃𝑂𝑆𝐼𝑇𝐼𝑉𝑂</m:t>
                      </m:r>
                    </m:oMath>
                  </m:oMathPara>
                </a14:m>
                <a:endParaRPr lang="es-CL" b="0" dirty="0" smtClean="0"/>
              </a:p>
              <a:p>
                <a:pPr algn="ctr"/>
                <a:r>
                  <a:rPr lang="es-CL" dirty="0" smtClean="0"/>
                  <a:t>NEGATIVO</a:t>
                </a:r>
                <a:endParaRPr lang="es-CL" dirty="0"/>
              </a:p>
            </p:txBody>
          </p:sp>
        </mc:Choice>
        <mc:Fallback>
          <p:sp>
            <p:nvSpPr>
              <p:cNvPr id="8" name="CuadroTexto 7"/>
              <p:cNvSpPr txBox="1">
                <a:spLocks noRot="1" noChangeAspect="1" noMove="1" noResize="1" noEditPoints="1" noAdjustHandles="1" noChangeArrowheads="1" noChangeShapeType="1" noTextEdit="1"/>
              </p:cNvSpPr>
              <p:nvPr/>
            </p:nvSpPr>
            <p:spPr>
              <a:xfrm>
                <a:off x="9716007" y="2984325"/>
                <a:ext cx="1097287" cy="553998"/>
              </a:xfrm>
              <a:prstGeom prst="rect">
                <a:avLst/>
              </a:prstGeom>
              <a:blipFill rotWithShape="0">
                <a:blip r:embed="rId4"/>
                <a:stretch>
                  <a:fillRect l="-10000" r="-4444" b="-25556"/>
                </a:stretch>
              </a:blipFill>
            </p:spPr>
            <p:txBody>
              <a:bodyPr/>
              <a:lstStyle/>
              <a:p>
                <a:r>
                  <a:rPr lang="es-CL">
                    <a:noFill/>
                  </a:rPr>
                  <a:t> </a:t>
                </a:r>
              </a:p>
            </p:txBody>
          </p:sp>
        </mc:Fallback>
      </mc:AlternateContent>
      <p:sp>
        <p:nvSpPr>
          <p:cNvPr id="9" name="Rectángulo redondeado 8"/>
          <p:cNvSpPr/>
          <p:nvPr/>
        </p:nvSpPr>
        <p:spPr>
          <a:xfrm>
            <a:off x="2474259" y="4289612"/>
            <a:ext cx="8498541" cy="2205317"/>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CL"/>
          </a:p>
        </p:txBody>
      </p:sp>
      <p:sp>
        <p:nvSpPr>
          <p:cNvPr id="10" name="CuadroTexto 9"/>
          <p:cNvSpPr txBox="1"/>
          <p:nvPr/>
        </p:nvSpPr>
        <p:spPr>
          <a:xfrm>
            <a:off x="3079376" y="4573747"/>
            <a:ext cx="7247965" cy="1754326"/>
          </a:xfrm>
          <a:prstGeom prst="rect">
            <a:avLst/>
          </a:prstGeom>
          <a:noFill/>
        </p:spPr>
        <p:txBody>
          <a:bodyPr wrap="square" rtlCol="0">
            <a:spAutoFit/>
          </a:bodyPr>
          <a:lstStyle/>
          <a:p>
            <a:pPr algn="just"/>
            <a:r>
              <a:rPr lang="es-CL" dirty="0" smtClean="0">
                <a:latin typeface="Times New Roman" panose="02020603050405020304" pitchFamily="18" charset="0"/>
                <a:cs typeface="Times New Roman" panose="02020603050405020304" pitchFamily="18" charset="0"/>
              </a:rPr>
              <a:t>Resumiendo, podemos concluir que en las potencias de base </a:t>
            </a:r>
            <a:r>
              <a:rPr lang="es-CL" dirty="0">
                <a:latin typeface="Times New Roman" panose="02020603050405020304" pitchFamily="18" charset="0"/>
                <a:cs typeface="Times New Roman" panose="02020603050405020304" pitchFamily="18" charset="0"/>
              </a:rPr>
              <a:t>n</a:t>
            </a:r>
            <a:r>
              <a:rPr lang="es-CL" dirty="0" smtClean="0">
                <a:latin typeface="Times New Roman" panose="02020603050405020304" pitchFamily="18" charset="0"/>
                <a:cs typeface="Times New Roman" panose="02020603050405020304" pitchFamily="18" charset="0"/>
              </a:rPr>
              <a:t>egativa, el signo del resultado dependerá del exponente:</a:t>
            </a:r>
          </a:p>
          <a:p>
            <a:pPr algn="just"/>
            <a:endParaRPr lang="es-CL" dirty="0" smtClean="0">
              <a:latin typeface="Times New Roman" panose="02020603050405020304" pitchFamily="18" charset="0"/>
              <a:cs typeface="Times New Roman" panose="02020603050405020304" pitchFamily="18" charset="0"/>
            </a:endParaRPr>
          </a:p>
          <a:p>
            <a:pPr algn="ctr"/>
            <a:r>
              <a:rPr lang="es-CL" dirty="0" smtClean="0">
                <a:latin typeface="Times New Roman" panose="02020603050405020304" pitchFamily="18" charset="0"/>
                <a:cs typeface="Times New Roman" panose="02020603050405020304" pitchFamily="18" charset="0"/>
              </a:rPr>
              <a:t>PAR: POSITIVO</a:t>
            </a:r>
          </a:p>
          <a:p>
            <a:pPr algn="ctr"/>
            <a:r>
              <a:rPr lang="es-CL" dirty="0" smtClean="0">
                <a:latin typeface="Times New Roman" panose="02020603050405020304" pitchFamily="18" charset="0"/>
                <a:cs typeface="Times New Roman" panose="02020603050405020304" pitchFamily="18" charset="0"/>
              </a:rPr>
              <a:t>IMPAR: NEGATIVO</a:t>
            </a:r>
          </a:p>
          <a:p>
            <a:pPr marL="285750" indent="-285750">
              <a:buFont typeface="Arial" panose="020B0604020202020204" pitchFamily="34" charset="0"/>
              <a:buChar char="•"/>
            </a:pPr>
            <a:endParaRPr lang="es-CL" dirty="0"/>
          </a:p>
        </p:txBody>
      </p:sp>
    </p:spTree>
    <p:extLst>
      <p:ext uri="{BB962C8B-B14F-4D97-AF65-F5344CB8AC3E}">
        <p14:creationId xmlns:p14="http://schemas.microsoft.com/office/powerpoint/2010/main" val="560294840"/>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docProps/app.xml><?xml version="1.0" encoding="utf-8"?>
<Properties xmlns="http://schemas.openxmlformats.org/officeDocument/2006/extended-properties" xmlns:vt="http://schemas.openxmlformats.org/officeDocument/2006/docPropsVTypes">
  <Template>TM10001105[[fn=Recorte]]</Template>
  <TotalTime>87</TotalTime>
  <Words>217</Words>
  <Application>Microsoft Office PowerPoint</Application>
  <PresentationFormat>Panorámica</PresentationFormat>
  <Paragraphs>72</Paragraphs>
  <Slides>6</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6</vt:i4>
      </vt:variant>
    </vt:vector>
  </HeadingPairs>
  <TitlesOfParts>
    <vt:vector size="13" baseType="lpstr">
      <vt:lpstr>Arial</vt:lpstr>
      <vt:lpstr>Calibri</vt:lpstr>
      <vt:lpstr>Cambria Math</vt:lpstr>
      <vt:lpstr>Franklin Gothic Book</vt:lpstr>
      <vt:lpstr>Symbol</vt:lpstr>
      <vt:lpstr>Times New Roman</vt:lpstr>
      <vt:lpstr>Crop</vt:lpstr>
      <vt:lpstr>POTENCIAS DE BASE ENTERA Y EXPONENTE NATURAL</vt:lpstr>
      <vt:lpstr>Las potencias son una multiplicación de un número reiteradas veces, ese número lo llamaremos “base”, las veces en que ese número se debe multiplicar lo llamaremos “exponente”. Para reconocer una potencia, debemos observar la siguiente expresión: 2^3=2∙2∙2=8,   en este caso, el número 2 corresponde a la base mientras que el 3 corresponde al exponente. La potencia del ejemplo se lee: “dos elevado a tres” 3^4=tres elevado a cuatro 3∙3∙3∙3=81 4^2=cuatro elevado a dos o cuatro al cuadrado 4∙4=16      </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POTENCIAS DE BASE ENTERA Y EXPONENTE NATURAL</dc:title>
  <dc:creator>Marian</dc:creator>
  <cp:lastModifiedBy>Marian</cp:lastModifiedBy>
  <cp:revision>9</cp:revision>
  <dcterms:created xsi:type="dcterms:W3CDTF">2020-06-18T11:39:47Z</dcterms:created>
  <dcterms:modified xsi:type="dcterms:W3CDTF">2020-06-18T13:57:36Z</dcterms:modified>
</cp:coreProperties>
</file>