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3"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80" d="100"/>
          <a:sy n="80" d="100"/>
        </p:scale>
        <p:origin x="4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6/21/2020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6/21/2020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6/21/2020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6/21/2020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vfcWgHrVf2o" TargetMode="External"/><Relationship Id="rId2" Type="http://schemas.openxmlformats.org/officeDocument/2006/relationships/hyperlink" Target="https://www.youtube.com/watch?v=PPeRECua5CQ" TargetMode="Externa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hyperlink" Target="https://www.youtube.com/watch?v=cQyEZ5erG6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smtClean="0"/>
              <a:t>Los derechos humanos</a:t>
            </a:r>
            <a:endParaRPr lang="es-CL" dirty="0"/>
          </a:p>
        </p:txBody>
      </p:sp>
      <p:sp>
        <p:nvSpPr>
          <p:cNvPr id="3" name="Subtítulo 2"/>
          <p:cNvSpPr>
            <a:spLocks noGrp="1"/>
          </p:cNvSpPr>
          <p:nvPr>
            <p:ph type="subTitle" idx="1"/>
          </p:nvPr>
        </p:nvSpPr>
        <p:spPr/>
        <p:txBody>
          <a:bodyPr>
            <a:normAutofit fontScale="92500" lnSpcReduction="20000"/>
          </a:bodyPr>
          <a:lstStyle/>
          <a:p>
            <a:r>
              <a:rPr lang="es-CL" dirty="0" smtClean="0"/>
              <a:t>Tercero medio: Educación Ciudadana</a:t>
            </a:r>
          </a:p>
          <a:p>
            <a:r>
              <a:rPr lang="es-CL" dirty="0" smtClean="0"/>
              <a:t>Profesora: Jocelyn Castillo </a:t>
            </a:r>
          </a:p>
          <a:p>
            <a:r>
              <a:rPr lang="es-CL" dirty="0" smtClean="0"/>
              <a:t>Mes junio. </a:t>
            </a:r>
            <a:endParaRPr lang="es-CL" dirty="0"/>
          </a:p>
        </p:txBody>
      </p:sp>
      <p:pic>
        <p:nvPicPr>
          <p:cNvPr id="4" name="Imagen 3"/>
          <p:cNvPicPr>
            <a:picLocks noChangeAspect="1"/>
          </p:cNvPicPr>
          <p:nvPr/>
        </p:nvPicPr>
        <p:blipFill>
          <a:blip r:embed="rId2"/>
          <a:stretch>
            <a:fillRect/>
          </a:stretch>
        </p:blipFill>
        <p:spPr>
          <a:xfrm>
            <a:off x="8297277" y="441286"/>
            <a:ext cx="3397418" cy="3234933"/>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97350" cy="1491952"/>
          </a:xfrm>
          <a:prstGeom prst="rect">
            <a:avLst/>
          </a:prstGeom>
        </p:spPr>
      </p:pic>
    </p:spTree>
    <p:extLst>
      <p:ext uri="{BB962C8B-B14F-4D97-AF65-F5344CB8AC3E}">
        <p14:creationId xmlns:p14="http://schemas.microsoft.com/office/powerpoint/2010/main" val="3832021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¿Qué son los derechos humanos?</a:t>
            </a:r>
            <a:endParaRPr lang="es-CL" dirty="0"/>
          </a:p>
        </p:txBody>
      </p:sp>
      <p:sp>
        <p:nvSpPr>
          <p:cNvPr id="3" name="Marcador de contenido 2"/>
          <p:cNvSpPr>
            <a:spLocks noGrp="1"/>
          </p:cNvSpPr>
          <p:nvPr>
            <p:ph idx="1"/>
          </p:nvPr>
        </p:nvSpPr>
        <p:spPr/>
        <p:txBody>
          <a:bodyPr/>
          <a:lstStyle/>
          <a:p>
            <a:pPr marL="0" indent="0">
              <a:buNone/>
            </a:pPr>
            <a:r>
              <a:rPr lang="es-MX" dirty="0" smtClean="0"/>
              <a:t>Se </a:t>
            </a:r>
            <a:r>
              <a:rPr lang="es-MX" dirty="0"/>
              <a:t>han dado muchas definiciones sobre el concepto de Derechos Humanos y es posible encontrar diversas formas de referirse a ellos: derechos esenciales, derechos fundamentales, derechos civiles y políticos, derechos subjetivos públicos, entre otros. </a:t>
            </a:r>
            <a:endParaRPr lang="es-CL" dirty="0"/>
          </a:p>
        </p:txBody>
      </p:sp>
      <p:sp>
        <p:nvSpPr>
          <p:cNvPr id="4" name="Rectángulo 3"/>
          <p:cNvSpPr/>
          <p:nvPr/>
        </p:nvSpPr>
        <p:spPr>
          <a:xfrm>
            <a:off x="757990" y="3441032"/>
            <a:ext cx="10491537" cy="29477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Según las Naciones Unidas, los Derechos Humanos pueden definirse como atributos inherentes a todos </a:t>
            </a:r>
            <a:r>
              <a:rPr lang="es-MX" dirty="0" smtClean="0"/>
              <a:t>los seres </a:t>
            </a:r>
            <a:r>
              <a:rPr lang="es-MX" dirty="0"/>
              <a:t>humanos, sin distinción alguna de nacionalidad, lugar de residencia, sexo, origen nacional o </a:t>
            </a:r>
            <a:r>
              <a:rPr lang="es-MX" dirty="0" smtClean="0"/>
              <a:t>étnico, color</a:t>
            </a:r>
            <a:r>
              <a:rPr lang="es-MX" dirty="0"/>
              <a:t>, religión, lengua, género o cualquier otra condición. Todos tenemos los mismos Derechos Humanos, </a:t>
            </a:r>
            <a:r>
              <a:rPr lang="es-MX" dirty="0" smtClean="0"/>
              <a:t>sin discriminación </a:t>
            </a:r>
            <a:r>
              <a:rPr lang="es-MX" dirty="0"/>
              <a:t>alguna. Estos derechos están interrelacionados, son interdependientes e </a:t>
            </a:r>
            <a:r>
              <a:rPr lang="es-MX" dirty="0" smtClean="0"/>
              <a:t>indivisibles.</a:t>
            </a:r>
            <a:endParaRPr lang="es-MX" dirty="0"/>
          </a:p>
          <a:p>
            <a:pPr algn="r"/>
            <a:endParaRPr lang="es-MX" dirty="0" smtClean="0"/>
          </a:p>
          <a:p>
            <a:pPr algn="r"/>
            <a:r>
              <a:rPr lang="es-MX" dirty="0" smtClean="0"/>
              <a:t>(</a:t>
            </a:r>
            <a:r>
              <a:rPr lang="es-MX" dirty="0"/>
              <a:t>Oficina del Alto Comisionado de Naciones Unidas para los Derechos Humanos).</a:t>
            </a:r>
            <a:endParaRPr lang="es-CL" dirty="0"/>
          </a:p>
        </p:txBody>
      </p:sp>
    </p:spTree>
    <p:extLst>
      <p:ext uri="{BB962C8B-B14F-4D97-AF65-F5344CB8AC3E}">
        <p14:creationId xmlns:p14="http://schemas.microsoft.com/office/powerpoint/2010/main" val="110015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Se caracterizan por ser….</a:t>
            </a:r>
            <a:endParaRPr lang="es-CL" dirty="0"/>
          </a:p>
        </p:txBody>
      </p:sp>
      <p:sp>
        <p:nvSpPr>
          <p:cNvPr id="3" name="Marcador de contenido 2"/>
          <p:cNvSpPr>
            <a:spLocks noGrp="1"/>
          </p:cNvSpPr>
          <p:nvPr>
            <p:ph idx="1"/>
          </p:nvPr>
        </p:nvSpPr>
        <p:spPr/>
        <p:txBody>
          <a:bodyPr/>
          <a:lstStyle/>
          <a:p>
            <a:r>
              <a:rPr lang="es-MX" dirty="0"/>
              <a:t>- </a:t>
            </a:r>
            <a:r>
              <a:rPr lang="es-MX" dirty="0">
                <a:solidFill>
                  <a:srgbClr val="FF0000"/>
                </a:solidFill>
              </a:rPr>
              <a:t>Universales: </a:t>
            </a:r>
            <a:r>
              <a:rPr lang="es-MX" dirty="0"/>
              <a:t>esto significa que lo poseemos todos los miembros de la especie humana.</a:t>
            </a:r>
          </a:p>
          <a:p>
            <a:r>
              <a:rPr lang="es-MX" dirty="0"/>
              <a:t>- </a:t>
            </a:r>
            <a:r>
              <a:rPr lang="es-MX" dirty="0">
                <a:solidFill>
                  <a:srgbClr val="FF0000"/>
                </a:solidFill>
              </a:rPr>
              <a:t>Inalienables: </a:t>
            </a:r>
            <a:r>
              <a:rPr lang="es-MX" dirty="0"/>
              <a:t>nadie puede privar a ninguna persona de ellos.</a:t>
            </a:r>
          </a:p>
          <a:p>
            <a:r>
              <a:rPr lang="es-MX" dirty="0"/>
              <a:t>- </a:t>
            </a:r>
            <a:r>
              <a:rPr lang="es-MX" dirty="0">
                <a:solidFill>
                  <a:srgbClr val="FF0000"/>
                </a:solidFill>
              </a:rPr>
              <a:t>Inviolables: </a:t>
            </a:r>
            <a:r>
              <a:rPr lang="es-MX" dirty="0"/>
              <a:t>nadie puede atropellarlos sin recibir una sanción.</a:t>
            </a:r>
          </a:p>
          <a:p>
            <a:r>
              <a:rPr lang="es-MX" dirty="0"/>
              <a:t>- </a:t>
            </a:r>
            <a:r>
              <a:rPr lang="es-MX" dirty="0">
                <a:solidFill>
                  <a:srgbClr val="FF0000"/>
                </a:solidFill>
              </a:rPr>
              <a:t>Indivisibles: </a:t>
            </a:r>
            <a:r>
              <a:rPr lang="es-MX" dirty="0"/>
              <a:t>constituyen un todo que ninguna persona puede fraccionar.</a:t>
            </a:r>
            <a:endParaRPr lang="es-CL" dirty="0"/>
          </a:p>
        </p:txBody>
      </p:sp>
      <p:pic>
        <p:nvPicPr>
          <p:cNvPr id="4" name="Imagen 3"/>
          <p:cNvPicPr>
            <a:picLocks noChangeAspect="1"/>
          </p:cNvPicPr>
          <p:nvPr/>
        </p:nvPicPr>
        <p:blipFill>
          <a:blip r:embed="rId2"/>
          <a:stretch>
            <a:fillRect/>
          </a:stretch>
        </p:blipFill>
        <p:spPr>
          <a:xfrm>
            <a:off x="7860881" y="4022297"/>
            <a:ext cx="2907382" cy="2149903"/>
          </a:xfrm>
          <a:prstGeom prst="rect">
            <a:avLst/>
          </a:prstGeom>
        </p:spPr>
      </p:pic>
    </p:spTree>
    <p:extLst>
      <p:ext uri="{BB962C8B-B14F-4D97-AF65-F5344CB8AC3E}">
        <p14:creationId xmlns:p14="http://schemas.microsoft.com/office/powerpoint/2010/main" val="288810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¿Quién se encarga de proteger y garantizar los derechos humanos?</a:t>
            </a:r>
            <a:endParaRPr lang="es-CL" dirty="0"/>
          </a:p>
        </p:txBody>
      </p:sp>
      <p:sp>
        <p:nvSpPr>
          <p:cNvPr id="3" name="Marcador de contenido 2"/>
          <p:cNvSpPr>
            <a:spLocks noGrp="1"/>
          </p:cNvSpPr>
          <p:nvPr>
            <p:ph idx="1"/>
          </p:nvPr>
        </p:nvSpPr>
        <p:spPr/>
        <p:txBody>
          <a:bodyPr/>
          <a:lstStyle/>
          <a:p>
            <a:r>
              <a:rPr lang="es-MX" dirty="0"/>
              <a:t>A su vez, estos se encuentran protegidos por determinados ordenamientos jurídicos y deben ser protegidos </a:t>
            </a:r>
            <a:r>
              <a:rPr lang="es-MX" dirty="0" smtClean="0"/>
              <a:t>a través </a:t>
            </a:r>
            <a:r>
              <a:rPr lang="es-MX" dirty="0"/>
              <a:t>de las </a:t>
            </a:r>
            <a:r>
              <a:rPr lang="es-MX" dirty="0">
                <a:solidFill>
                  <a:srgbClr val="FF0000"/>
                </a:solidFill>
              </a:rPr>
              <a:t>Constituciones, los tratados internacionales sobre Derechos Humanos, el derecho </a:t>
            </a:r>
            <a:r>
              <a:rPr lang="es-MX" dirty="0" smtClean="0">
                <a:solidFill>
                  <a:srgbClr val="FF0000"/>
                </a:solidFill>
              </a:rPr>
              <a:t>internacional consuetudinario, los principios generales y otras fuentes del derecho.</a:t>
            </a:r>
          </a:p>
          <a:p>
            <a:endParaRPr lang="es-CL" dirty="0">
              <a:solidFill>
                <a:srgbClr val="FF0000"/>
              </a:solidFill>
            </a:endParaRPr>
          </a:p>
        </p:txBody>
      </p:sp>
      <p:pic>
        <p:nvPicPr>
          <p:cNvPr id="4" name="Imagen 3"/>
          <p:cNvPicPr>
            <a:picLocks noChangeAspect="1"/>
          </p:cNvPicPr>
          <p:nvPr/>
        </p:nvPicPr>
        <p:blipFill>
          <a:blip r:embed="rId2"/>
          <a:stretch>
            <a:fillRect/>
          </a:stretch>
        </p:blipFill>
        <p:spPr>
          <a:xfrm>
            <a:off x="258144" y="3693692"/>
            <a:ext cx="4226878" cy="2201782"/>
          </a:xfrm>
          <a:prstGeom prst="rect">
            <a:avLst/>
          </a:prstGeom>
          <a:ln>
            <a:noFill/>
          </a:ln>
          <a:effectLst>
            <a:softEdge rad="112500"/>
          </a:effectLst>
        </p:spPr>
      </p:pic>
      <p:pic>
        <p:nvPicPr>
          <p:cNvPr id="5" name="Imagen 4"/>
          <p:cNvPicPr>
            <a:picLocks noChangeAspect="1"/>
          </p:cNvPicPr>
          <p:nvPr/>
        </p:nvPicPr>
        <p:blipFill>
          <a:blip r:embed="rId3"/>
          <a:stretch>
            <a:fillRect/>
          </a:stretch>
        </p:blipFill>
        <p:spPr>
          <a:xfrm>
            <a:off x="6335879" y="3459789"/>
            <a:ext cx="3421731" cy="3406523"/>
          </a:xfrm>
          <a:prstGeom prst="rect">
            <a:avLst/>
          </a:prstGeom>
          <a:ln>
            <a:noFill/>
          </a:ln>
          <a:effectLst>
            <a:softEdge rad="112500"/>
          </a:effectLst>
        </p:spPr>
      </p:pic>
    </p:spTree>
    <p:extLst>
      <p:ext uri="{BB962C8B-B14F-4D97-AF65-F5344CB8AC3E}">
        <p14:creationId xmlns:p14="http://schemas.microsoft.com/office/powerpoint/2010/main" val="1371027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¿Cómo surgieron los derechos humanos?</a:t>
            </a:r>
            <a:endParaRPr lang="es-CL" dirty="0"/>
          </a:p>
        </p:txBody>
      </p:sp>
      <p:sp>
        <p:nvSpPr>
          <p:cNvPr id="3" name="Marcador de contenido 2"/>
          <p:cNvSpPr>
            <a:spLocks noGrp="1"/>
          </p:cNvSpPr>
          <p:nvPr>
            <p:ph idx="1"/>
          </p:nvPr>
        </p:nvSpPr>
        <p:spPr/>
        <p:txBody>
          <a:bodyPr/>
          <a:lstStyle/>
          <a:p>
            <a:r>
              <a:rPr lang="es-MX" dirty="0"/>
              <a:t>Si bien es posible encontrar diversos antecedentes a lo largo de la historia relativos al surgimiento de los Derechos Humanos y su respeto, tanto en la antigüedad, el medioevo, las polémicas relativas a los naturales americanos, la Ilustración y la </a:t>
            </a:r>
            <a:r>
              <a:rPr lang="es-MX" dirty="0">
                <a:solidFill>
                  <a:srgbClr val="FF0000"/>
                </a:solidFill>
              </a:rPr>
              <a:t>Revolución Francesa</a:t>
            </a:r>
            <a:r>
              <a:rPr lang="es-MX" dirty="0"/>
              <a:t> con la Declaración de Derechos del Hombre y del Ciudadano (1789); sin embargo, los Derechos Humanos como idea cobran relevancia internacional </a:t>
            </a:r>
            <a:r>
              <a:rPr lang="es-MX" dirty="0">
                <a:solidFill>
                  <a:srgbClr val="FF0000"/>
                </a:solidFill>
              </a:rPr>
              <a:t>al término de la Segunda Guerra Mundial </a:t>
            </a:r>
            <a:r>
              <a:rPr lang="es-MX" dirty="0"/>
              <a:t>como una reacción ante los crímenes masivos que se cometieron durante su desarrollo. Se necesitaba dejar en claro que ni aun la soberanía de los Estados podía vulnerar ciertos valores y principios basados en la dignidad humana. </a:t>
            </a:r>
            <a:r>
              <a:rPr lang="es-MX" dirty="0">
                <a:solidFill>
                  <a:srgbClr val="FF0000"/>
                </a:solidFill>
              </a:rPr>
              <a:t>Por esto, los países victoriosos proclamaron y firmaron la Declaración Universal de los Derechos Humanos en diciembre del año 1948.</a:t>
            </a:r>
            <a:r>
              <a:rPr lang="es-MX" dirty="0"/>
              <a:t> </a:t>
            </a:r>
            <a:endParaRPr lang="es-CL" dirty="0"/>
          </a:p>
        </p:txBody>
      </p:sp>
      <p:pic>
        <p:nvPicPr>
          <p:cNvPr id="4" name="Imagen 3"/>
          <p:cNvPicPr>
            <a:picLocks noChangeAspect="1"/>
          </p:cNvPicPr>
          <p:nvPr/>
        </p:nvPicPr>
        <p:blipFill>
          <a:blip r:embed="rId2"/>
          <a:stretch>
            <a:fillRect/>
          </a:stretch>
        </p:blipFill>
        <p:spPr>
          <a:xfrm>
            <a:off x="9034713" y="258679"/>
            <a:ext cx="2857500" cy="1600200"/>
          </a:xfrm>
          <a:prstGeom prst="rect">
            <a:avLst/>
          </a:prstGeom>
          <a:ln>
            <a:noFill/>
          </a:ln>
          <a:effectLst>
            <a:softEdge rad="112500"/>
          </a:effectLst>
        </p:spPr>
      </p:pic>
    </p:spTree>
    <p:extLst>
      <p:ext uri="{BB962C8B-B14F-4D97-AF65-F5344CB8AC3E}">
        <p14:creationId xmlns:p14="http://schemas.microsoft.com/office/powerpoint/2010/main" val="2335015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4680" y="512064"/>
            <a:ext cx="10058400" cy="1609344"/>
          </a:xfrm>
        </p:spPr>
        <p:txBody>
          <a:bodyPr>
            <a:normAutofit fontScale="90000"/>
          </a:bodyPr>
          <a:lstStyle/>
          <a:p>
            <a:r>
              <a:rPr lang="es-MX" dirty="0"/>
              <a:t>¿</a:t>
            </a:r>
            <a:r>
              <a:rPr lang="es-MX" sz="4000" dirty="0"/>
              <a:t>Por qué se siguieron violando los Derechos Humanos luego de la Declaración</a:t>
            </a:r>
            <a:br>
              <a:rPr lang="es-MX" sz="4000" dirty="0"/>
            </a:br>
            <a:r>
              <a:rPr lang="es-MX" sz="4000" dirty="0"/>
              <a:t>Universal de 1948?</a:t>
            </a:r>
            <a:r>
              <a:rPr lang="es-MX" dirty="0"/>
              <a:t/>
            </a:r>
            <a:br>
              <a:rPr lang="es-MX" dirty="0"/>
            </a:br>
            <a:endParaRPr lang="es-CL" dirty="0"/>
          </a:p>
        </p:txBody>
      </p:sp>
      <p:sp>
        <p:nvSpPr>
          <p:cNvPr id="3" name="Marcador de contenido 2"/>
          <p:cNvSpPr>
            <a:spLocks noGrp="1"/>
          </p:cNvSpPr>
          <p:nvPr>
            <p:ph idx="1"/>
          </p:nvPr>
        </p:nvSpPr>
        <p:spPr>
          <a:xfrm>
            <a:off x="192505" y="2121408"/>
            <a:ext cx="11442032" cy="4568150"/>
          </a:xfrm>
        </p:spPr>
        <p:txBody>
          <a:bodyPr>
            <a:normAutofit lnSpcReduction="10000"/>
          </a:bodyPr>
          <a:lstStyle/>
          <a:p>
            <a:r>
              <a:rPr lang="es-MX" dirty="0"/>
              <a:t>A casi 70 años de la Declaración Universal de los Derechos Humanos, hombres y mujeres han ido tomando progresiva conciencia de sus derechos fundamentales, de forma paralela a su desarrollo internacional mediante instrumentos internacionalmente reconocidos desde 1948 a la fecha. </a:t>
            </a:r>
            <a:endParaRPr lang="es-MX" dirty="0" smtClean="0"/>
          </a:p>
          <a:p>
            <a:r>
              <a:rPr lang="es-MX" dirty="0" smtClean="0"/>
              <a:t>En </a:t>
            </a:r>
            <a:r>
              <a:rPr lang="es-MX" dirty="0"/>
              <a:t>1948 existió un consenso internacional por proclamar y afirmar los Derechos Humanos, lo que desembocó en la Declaración Universal. Sin embargo, por la propia naturaleza de las potencias vencedoras de la Segunda Guerra Mundial no era viable un tratado internacional que estableciera obligaciones. </a:t>
            </a:r>
            <a:endParaRPr lang="es-MX" dirty="0" smtClean="0"/>
          </a:p>
          <a:p>
            <a:r>
              <a:rPr lang="es-MX" dirty="0" smtClean="0">
                <a:solidFill>
                  <a:srgbClr val="FF0000"/>
                </a:solidFill>
              </a:rPr>
              <a:t>El </a:t>
            </a:r>
            <a:r>
              <a:rPr lang="es-MX" dirty="0">
                <a:solidFill>
                  <a:srgbClr val="FF0000"/>
                </a:solidFill>
              </a:rPr>
              <a:t>Reino Unido y Francia eran imperios coloniales, la Unión de Repúblicas Socialistas Soviéticas (URSS) tenía un gobierno totalitario</a:t>
            </a:r>
            <a:r>
              <a:rPr lang="es-MX" dirty="0"/>
              <a:t>, y </a:t>
            </a:r>
            <a:r>
              <a:rPr lang="es-MX" dirty="0">
                <a:solidFill>
                  <a:srgbClr val="00B050"/>
                </a:solidFill>
              </a:rPr>
              <a:t>los Estados Unidos de América presentaba fuertes problemas de segregación racial. </a:t>
            </a:r>
            <a:r>
              <a:rPr lang="es-MX" dirty="0"/>
              <a:t>Por ello, aun cuando ninguno de estos actores internacionales estaba dispuesto en ese momento histórico a suscribir tratados que les impusieran obligaciones en estas materias, sí fue valioso el establecimiento de este “consenso superpuesto”, es decir, un acuerdo con vocación de establecer principios comunes para la humanidad, sin pretender estar necesariamente de acuerdo sobre el fundamento de estos derechos.</a:t>
            </a:r>
            <a:endParaRPr lang="es-CL" dirty="0"/>
          </a:p>
        </p:txBody>
      </p:sp>
      <p:pic>
        <p:nvPicPr>
          <p:cNvPr id="4" name="Imagen 3"/>
          <p:cNvPicPr>
            <a:picLocks noChangeAspect="1"/>
          </p:cNvPicPr>
          <p:nvPr/>
        </p:nvPicPr>
        <p:blipFill>
          <a:blip r:embed="rId2"/>
          <a:stretch>
            <a:fillRect/>
          </a:stretch>
        </p:blipFill>
        <p:spPr>
          <a:xfrm>
            <a:off x="10149159" y="-145542"/>
            <a:ext cx="2019300" cy="2266950"/>
          </a:xfrm>
          <a:prstGeom prst="rect">
            <a:avLst/>
          </a:prstGeom>
          <a:ln>
            <a:noFill/>
          </a:ln>
          <a:effectLst>
            <a:softEdge rad="112500"/>
          </a:effectLst>
        </p:spPr>
      </p:pic>
    </p:spTree>
    <p:extLst>
      <p:ext uri="{BB962C8B-B14F-4D97-AF65-F5344CB8AC3E}">
        <p14:creationId xmlns:p14="http://schemas.microsoft.com/office/powerpoint/2010/main" val="1910595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solidFill>
                  <a:srgbClr val="7030A0"/>
                </a:solidFill>
              </a:rPr>
              <a:t>Actividad luego de leer la diapositiva anterior responde</a:t>
            </a:r>
            <a:endParaRPr lang="es-CL" dirty="0">
              <a:solidFill>
                <a:srgbClr val="7030A0"/>
              </a:solidFill>
            </a:endParaRPr>
          </a:p>
        </p:txBody>
      </p:sp>
      <p:sp>
        <p:nvSpPr>
          <p:cNvPr id="3" name="Marcador de contenido 2"/>
          <p:cNvSpPr>
            <a:spLocks noGrp="1"/>
          </p:cNvSpPr>
          <p:nvPr>
            <p:ph idx="1"/>
          </p:nvPr>
        </p:nvSpPr>
        <p:spPr/>
        <p:txBody>
          <a:bodyPr/>
          <a:lstStyle/>
          <a:p>
            <a:r>
              <a:rPr lang="es-CL" dirty="0" smtClean="0"/>
              <a:t>¿Por qué se siguieron violando los derechos humanos luego de la declaración universal de 1948?</a:t>
            </a:r>
          </a:p>
          <a:p>
            <a:endParaRPr lang="es-CL" dirty="0"/>
          </a:p>
          <a:p>
            <a:endParaRPr lang="es-CL" dirty="0" smtClean="0"/>
          </a:p>
          <a:p>
            <a:r>
              <a:rPr lang="es-CL" dirty="0" smtClean="0"/>
              <a:t>Encuentra una situación en Chile o en el mundo que ejemplifique lo explicado (se sigue violando los derechos humanos) </a:t>
            </a:r>
            <a:endParaRPr lang="es-CL" dirty="0"/>
          </a:p>
        </p:txBody>
      </p:sp>
      <p:sp>
        <p:nvSpPr>
          <p:cNvPr id="4" name="Flecha arriba y abajo 3"/>
          <p:cNvSpPr/>
          <p:nvPr/>
        </p:nvSpPr>
        <p:spPr>
          <a:xfrm>
            <a:off x="10526669" y="2574757"/>
            <a:ext cx="601579" cy="89033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891211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sz="4900" dirty="0"/>
              <a:t>¿Cuáles son los tratados internacionales sobre Derechos Humanos?</a:t>
            </a:r>
            <a:r>
              <a:rPr lang="es-MX" dirty="0"/>
              <a:t/>
            </a:r>
            <a:br>
              <a:rPr lang="es-MX" dirty="0"/>
            </a:br>
            <a:endParaRPr lang="es-CL" dirty="0"/>
          </a:p>
        </p:txBody>
      </p:sp>
      <p:sp>
        <p:nvSpPr>
          <p:cNvPr id="3" name="Marcador de contenido 2"/>
          <p:cNvSpPr>
            <a:spLocks noGrp="1"/>
          </p:cNvSpPr>
          <p:nvPr>
            <p:ph idx="1"/>
          </p:nvPr>
        </p:nvSpPr>
        <p:spPr>
          <a:xfrm>
            <a:off x="252663" y="1612232"/>
            <a:ext cx="10875585" cy="4559968"/>
          </a:xfrm>
        </p:spPr>
        <p:txBody>
          <a:bodyPr>
            <a:normAutofit lnSpcReduction="10000"/>
          </a:bodyPr>
          <a:lstStyle/>
          <a:p>
            <a:r>
              <a:rPr lang="es-MX" dirty="0"/>
              <a:t>El desarrollo del derecho internacional de los Derechos Humanos permitió que, casi dos décadas después, surgieran los principales tratados internacionales adoptados, y abiertos a la firma, ratificación y adhesión por la Asamblea General de Naciones </a:t>
            </a:r>
            <a:r>
              <a:rPr lang="es-MX" dirty="0" smtClean="0"/>
              <a:t>Unidas.</a:t>
            </a:r>
          </a:p>
          <a:p>
            <a:r>
              <a:rPr lang="es-MX" dirty="0"/>
              <a:t>El sistema de Naciones Unidas o sistema universal de protección a los Derechos Humanos, además de los anteriores, ha desarrollado otros principales tratados, entre los que se cuentan: </a:t>
            </a:r>
            <a:endParaRPr lang="es-MX" dirty="0" smtClean="0"/>
          </a:p>
          <a:p>
            <a:pPr marL="457200" indent="-457200">
              <a:buAutoNum type="arabicParenR"/>
            </a:pPr>
            <a:r>
              <a:rPr lang="es-MX" dirty="0" smtClean="0"/>
              <a:t>Convención </a:t>
            </a:r>
            <a:r>
              <a:rPr lang="es-MX" dirty="0"/>
              <a:t>Internacional sobre la Eliminación de todas las formas de Discriminación Racial (1965) </a:t>
            </a:r>
          </a:p>
          <a:p>
            <a:pPr marL="457200" indent="-457200">
              <a:buAutoNum type="arabicParenR"/>
            </a:pPr>
            <a:r>
              <a:rPr lang="es-MX" dirty="0" smtClean="0"/>
              <a:t>Convención </a:t>
            </a:r>
            <a:r>
              <a:rPr lang="es-MX" dirty="0"/>
              <a:t>sobre la Eliminación de Todas las Formas de Discriminación contra la Mujer (1979) </a:t>
            </a:r>
            <a:endParaRPr lang="es-MX" dirty="0" smtClean="0"/>
          </a:p>
          <a:p>
            <a:pPr marL="457200" indent="-457200">
              <a:buAutoNum type="arabicParenR"/>
            </a:pPr>
            <a:r>
              <a:rPr lang="es-MX" dirty="0" smtClean="0"/>
              <a:t> </a:t>
            </a:r>
            <a:r>
              <a:rPr lang="es-MX" dirty="0"/>
              <a:t>Convención contra la Tortura y Otros Tratos o Penas Crueles, Inhumanos o Degradantes (</a:t>
            </a:r>
            <a:r>
              <a:rPr lang="es-MX" dirty="0" smtClean="0"/>
              <a:t>1984).</a:t>
            </a:r>
          </a:p>
          <a:p>
            <a:pPr marL="457200" indent="-457200">
              <a:buAutoNum type="arabicParenR"/>
            </a:pPr>
            <a:r>
              <a:rPr lang="es-MX" dirty="0" smtClean="0"/>
              <a:t>Convención </a:t>
            </a:r>
            <a:r>
              <a:rPr lang="es-MX" dirty="0"/>
              <a:t>sobre los Derechos de las Personas con </a:t>
            </a:r>
            <a:r>
              <a:rPr lang="es-MX" dirty="0" smtClean="0"/>
              <a:t>Discapacidad (2006)</a:t>
            </a:r>
          </a:p>
          <a:p>
            <a:pPr marL="457200" indent="-457200">
              <a:buAutoNum type="arabicParenR"/>
            </a:pPr>
            <a:r>
              <a:rPr lang="es-MX" dirty="0" smtClean="0"/>
              <a:t>Entre otros…..</a:t>
            </a:r>
            <a:endParaRPr lang="es-CL" dirty="0"/>
          </a:p>
        </p:txBody>
      </p:sp>
    </p:spTree>
    <p:extLst>
      <p:ext uri="{BB962C8B-B14F-4D97-AF65-F5344CB8AC3E}">
        <p14:creationId xmlns:p14="http://schemas.microsoft.com/office/powerpoint/2010/main" val="3317742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479" y="200286"/>
            <a:ext cx="10058400" cy="1609344"/>
          </a:xfrm>
        </p:spPr>
        <p:txBody>
          <a:bodyPr/>
          <a:lstStyle/>
          <a:p>
            <a:r>
              <a:rPr lang="es-CL" dirty="0" smtClean="0"/>
              <a:t>Se recomienda observar los videos si es posible </a:t>
            </a:r>
            <a:endParaRPr lang="es-CL" dirty="0"/>
          </a:p>
        </p:txBody>
      </p:sp>
      <p:sp>
        <p:nvSpPr>
          <p:cNvPr id="3" name="Marcador de contenido 2"/>
          <p:cNvSpPr>
            <a:spLocks noGrp="1"/>
          </p:cNvSpPr>
          <p:nvPr>
            <p:ph idx="1"/>
          </p:nvPr>
        </p:nvSpPr>
        <p:spPr/>
        <p:txBody>
          <a:bodyPr/>
          <a:lstStyle/>
          <a:p>
            <a:r>
              <a:rPr lang="es-CL" sz="3200" dirty="0" smtClean="0"/>
              <a:t>APOYA TU APRENDIZAJE. </a:t>
            </a:r>
          </a:p>
          <a:p>
            <a:r>
              <a:rPr lang="es-CL" sz="3200" dirty="0">
                <a:hlinkClick r:id="rId2"/>
              </a:rPr>
              <a:t>https://</a:t>
            </a:r>
            <a:r>
              <a:rPr lang="es-CL" sz="3200" dirty="0" smtClean="0">
                <a:hlinkClick r:id="rId2"/>
              </a:rPr>
              <a:t>www.youtube.com/watch?v=PPeRECua5CQ</a:t>
            </a:r>
            <a:endParaRPr lang="es-CL" sz="3200" dirty="0" smtClean="0"/>
          </a:p>
          <a:p>
            <a:r>
              <a:rPr lang="es-CL" sz="3200" dirty="0">
                <a:hlinkClick r:id="rId3"/>
              </a:rPr>
              <a:t>https://</a:t>
            </a:r>
            <a:r>
              <a:rPr lang="es-CL" sz="3200" dirty="0" smtClean="0">
                <a:hlinkClick r:id="rId3"/>
              </a:rPr>
              <a:t>www.youtube.com/watch?v=vfcWgHrVf2o</a:t>
            </a:r>
            <a:endParaRPr lang="es-CL" sz="3200" dirty="0" smtClean="0"/>
          </a:p>
          <a:p>
            <a:r>
              <a:rPr lang="es-CL" sz="3200" dirty="0">
                <a:hlinkClick r:id="rId4"/>
              </a:rPr>
              <a:t>https://</a:t>
            </a:r>
            <a:r>
              <a:rPr lang="es-CL" sz="3200" dirty="0" smtClean="0">
                <a:hlinkClick r:id="rId4"/>
              </a:rPr>
              <a:t>www.youtube.com/watch?v=cQyEZ5erG6k</a:t>
            </a:r>
            <a:endParaRPr lang="es-CL" sz="3200" dirty="0" smtClean="0"/>
          </a:p>
          <a:p>
            <a:endParaRPr lang="es-CL" dirty="0"/>
          </a:p>
        </p:txBody>
      </p:sp>
      <p:pic>
        <p:nvPicPr>
          <p:cNvPr id="4" name="Imagen 3"/>
          <p:cNvPicPr>
            <a:picLocks noChangeAspect="1"/>
          </p:cNvPicPr>
          <p:nvPr/>
        </p:nvPicPr>
        <p:blipFill>
          <a:blip r:embed="rId5"/>
          <a:stretch>
            <a:fillRect/>
          </a:stretch>
        </p:blipFill>
        <p:spPr>
          <a:xfrm>
            <a:off x="10094785" y="316751"/>
            <a:ext cx="2066925" cy="2209800"/>
          </a:xfrm>
          <a:prstGeom prst="rect">
            <a:avLst/>
          </a:prstGeom>
        </p:spPr>
      </p:pic>
    </p:spTree>
    <p:extLst>
      <p:ext uri="{BB962C8B-B14F-4D97-AF65-F5344CB8AC3E}">
        <p14:creationId xmlns:p14="http://schemas.microsoft.com/office/powerpoint/2010/main" val="87955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TM03090434[[fn=Letras en madera]]</Template>
  <TotalTime>23</TotalTime>
  <Words>820</Words>
  <Application>Microsoft Office PowerPoint</Application>
  <PresentationFormat>Panorámica</PresentationFormat>
  <Paragraphs>40</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Rockwell</vt:lpstr>
      <vt:lpstr>Rockwell Condensed</vt:lpstr>
      <vt:lpstr>Wingdings</vt:lpstr>
      <vt:lpstr>Tipo de madera</vt:lpstr>
      <vt:lpstr>Los derechos humanos</vt:lpstr>
      <vt:lpstr>¿Qué son los derechos humanos?</vt:lpstr>
      <vt:lpstr>Se caracterizan por ser….</vt:lpstr>
      <vt:lpstr>¿Quién se encarga de proteger y garantizar los derechos humanos?</vt:lpstr>
      <vt:lpstr>¿Cómo surgieron los derechos humanos?</vt:lpstr>
      <vt:lpstr>¿Por qué se siguieron violando los Derechos Humanos luego de la Declaración Universal de 1948? </vt:lpstr>
      <vt:lpstr>Actividad luego de leer la diapositiva anterior responde</vt:lpstr>
      <vt:lpstr>¿Cuáles son los tratados internacionales sobre Derechos Humanos? </vt:lpstr>
      <vt:lpstr>Se recomienda observar los videos si es posible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derechos humanos</dc:title>
  <dc:creator>HP</dc:creator>
  <cp:lastModifiedBy>HP</cp:lastModifiedBy>
  <cp:revision>5</cp:revision>
  <dcterms:created xsi:type="dcterms:W3CDTF">2020-06-22T00:30:21Z</dcterms:created>
  <dcterms:modified xsi:type="dcterms:W3CDTF">2020-06-22T00:59:14Z</dcterms:modified>
</cp:coreProperties>
</file>