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8" r:id="rId3"/>
    <p:sldId id="257" r:id="rId4"/>
    <p:sldId id="264" r:id="rId5"/>
    <p:sldId id="263" r:id="rId6"/>
    <p:sldId id="261" r:id="rId7"/>
    <p:sldId id="265" r:id="rId8"/>
    <p:sldId id="266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6/19/2020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7572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309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313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423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6/19/2020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7556234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901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895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63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282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6/19/2020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43261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6/19/2020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41253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6/19/2020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72597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01680" y="1237125"/>
            <a:ext cx="8361229" cy="2098226"/>
          </a:xfrm>
        </p:spPr>
        <p:txBody>
          <a:bodyPr/>
          <a:lstStyle/>
          <a:p>
            <a:r>
              <a:rPr lang="es-CL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Logaritmos</a:t>
            </a:r>
            <a:endParaRPr lang="es-CL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35448" y="5206856"/>
            <a:ext cx="950800" cy="467803"/>
          </a:xfrm>
        </p:spPr>
        <p:txBody>
          <a:bodyPr>
            <a:normAutofit lnSpcReduction="10000"/>
          </a:bodyPr>
          <a:lstStyle/>
          <a:p>
            <a:r>
              <a:rPr lang="es-CL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19/06</a:t>
            </a:r>
            <a:endParaRPr lang="es-CL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2765072" y="3335351"/>
            <a:ext cx="7145410" cy="21241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OBJETIVO: ”Retroalimentar contenidos”</a:t>
            </a:r>
            <a:endParaRPr lang="es-C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085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567" y="581591"/>
            <a:ext cx="10960218" cy="5474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361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1109384" y="553811"/>
                <a:ext cx="2864223" cy="1080000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CL" sz="2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s-CL" sz="2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s-CL" sz="280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es-CL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CL" sz="28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s-CL" sz="28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sub>
                          </m:sSub>
                        </m:fName>
                        <m:e>
                          <m:f>
                            <m:fPr>
                              <m:ctrlPr>
                                <a:rPr lang="es-CL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CL" sz="28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es-CL" sz="2800" b="0" i="1" smtClean="0"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den>
                          </m:f>
                        </m:e>
                      </m:func>
                      <m:r>
                        <a:rPr lang="es-CL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s-CL" sz="2800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9384" y="553811"/>
                <a:ext cx="2864223" cy="108000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1109383" y="2185388"/>
                <a:ext cx="2864223" cy="2218492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L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CL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CL" sz="28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s-CL" sz="28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CL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s-CL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8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s-CL" sz="28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s-CL" sz="2800" b="0" dirty="0" smtClean="0"/>
              </a:p>
              <a:p>
                <a:pPr algn="ctr"/>
                <a:r>
                  <a:rPr lang="es-CL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 debe buscar un exponente, por lo que </a:t>
                </a:r>
                <a14:m>
                  <m:oMath xmlns:m="http://schemas.openxmlformats.org/officeDocument/2006/math">
                    <m:r>
                      <a:rPr lang="es-CL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s-CL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=2</m:t>
                    </m:r>
                  </m:oMath>
                </a14:m>
                <a:endParaRPr lang="es-CL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9383" y="2185388"/>
                <a:ext cx="2864223" cy="2218492"/>
              </a:xfrm>
              <a:prstGeom prst="rect">
                <a:avLst/>
              </a:prstGeom>
              <a:blipFill rotWithShape="0">
                <a:blip r:embed="rId3"/>
                <a:stretch>
                  <a:fillRect l="-2101" r="-4202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Imagen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3231" y="553811"/>
            <a:ext cx="2571750" cy="7239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4982135" y="1479176"/>
                <a:ext cx="1525931" cy="8713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L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CL" sz="2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CL" sz="24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s-CL" sz="24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𝟏𝟔</m:t>
                      </m:r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2135" y="1479176"/>
                <a:ext cx="1525931" cy="87132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4783231" y="2511733"/>
                <a:ext cx="3666068" cy="8298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CL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CL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CL" sz="2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s-CL" sz="2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e>
                      </m:d>
                      <m:r>
                        <a:rPr lang="es-CL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s-CL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CL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CL" sz="2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s-CL" sz="2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e>
                      </m:d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s-CL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CL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CL" sz="2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s-CL" sz="2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e>
                      </m:d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s-CL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CL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CL" sz="2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s-CL" sz="2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e>
                      </m:d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𝟏𝟔</m:t>
                          </m:r>
                        </m:den>
                      </m:f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3231" y="2511733"/>
                <a:ext cx="3666068" cy="82984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5229709" y="3584527"/>
                <a:ext cx="106862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9709" y="3584527"/>
                <a:ext cx="1068626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3429" r="-5714" b="-983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530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1021978" y="483510"/>
                <a:ext cx="2864223" cy="108000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CL" sz="2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s-CL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s-CL" sz="28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s-CL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fName>
                        <m:e>
                          <m:r>
                            <a:rPr lang="es-CL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s-CL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8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s-CL" sz="2800" b="0" dirty="0" smtClean="0"/>
              </a:p>
              <a:p>
                <a:endParaRPr lang="es-CL" sz="2800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978" y="483510"/>
                <a:ext cx="2864223" cy="108000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1021978" y="2174503"/>
                <a:ext cx="2864223" cy="2739211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L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L" sz="280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d>
                        </m:e>
                        <m:sup>
                          <m:r>
                            <a:rPr lang="es-CL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s-CL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s-CL" sz="2800" b="0" dirty="0" smtClean="0"/>
              </a:p>
              <a:p>
                <a:pPr algn="ctr"/>
                <a:r>
                  <a:rPr lang="es-CL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 debe buscar el argumento del logaritmo, por lo que es conveniente resolver la potencia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=64</m:t>
                      </m:r>
                    </m:oMath>
                  </m:oMathPara>
                </a14:m>
                <a:endParaRPr lang="es-CL" sz="2800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978" y="2174503"/>
                <a:ext cx="2864223" cy="2739211"/>
              </a:xfrm>
              <a:prstGeom prst="rect">
                <a:avLst/>
              </a:prstGeom>
              <a:blipFill rotWithShape="0">
                <a:blip r:embed="rId3"/>
                <a:stretch>
                  <a:fillRect l="-840" r="-315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4820770" y="1738838"/>
                <a:ext cx="1549207" cy="11892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L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CL" sz="2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CL" sz="24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s-CL" sz="24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s-CL" b="1" dirty="0" smtClean="0"/>
              </a:p>
              <a:p>
                <a:endParaRPr lang="es-CL" b="1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0770" y="1738838"/>
                <a:ext cx="1549207" cy="118923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77870" y="483510"/>
            <a:ext cx="2590800" cy="7239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4820770" y="2864884"/>
                <a:ext cx="1544397" cy="11892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L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CL" sz="2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CL" sz="24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num>
                                <m:den>
                                  <m:r>
                                    <a:rPr lang="es-CL" sz="24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s-CL" b="1" dirty="0" smtClean="0"/>
              </a:p>
              <a:p>
                <a:endParaRPr lang="es-CL" b="1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0770" y="2864884"/>
                <a:ext cx="1544397" cy="118923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5020856" y="4148249"/>
                <a:ext cx="1144224" cy="6463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s-CL" b="1" dirty="0" smtClean="0"/>
              </a:p>
              <a:p>
                <a:endParaRPr lang="es-CL" b="1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0856" y="4148249"/>
                <a:ext cx="1144224" cy="64633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799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1371600" y="1148850"/>
                <a:ext cx="2864223" cy="1080000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CL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s-CL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s-CL" sz="24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s-CL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fName>
                        <m:e>
                          <m:r>
                            <a:rPr lang="es-CL" sz="2400" b="0" i="1" smtClean="0">
                              <a:latin typeface="Cambria Math" panose="02040503050406030204" pitchFamily="18" charset="0"/>
                            </a:rPr>
                            <m:t>625</m:t>
                          </m:r>
                        </m:e>
                      </m:func>
                      <m:r>
                        <a:rPr lang="es-CL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s-CL" sz="2400" b="0" dirty="0" smtClean="0"/>
              </a:p>
              <a:p>
                <a:endParaRPr lang="es-CL" sz="2400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1148850"/>
                <a:ext cx="2864223" cy="108000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1371599" y="2634750"/>
                <a:ext cx="2864223" cy="2359364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L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L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s-CL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=625</m:t>
                      </m:r>
                    </m:oMath>
                  </m:oMathPara>
                </a14:m>
                <a:endParaRPr lang="es-CL" sz="2400" b="0" dirty="0" smtClean="0"/>
              </a:p>
              <a:p>
                <a:pPr algn="ctr"/>
                <a:r>
                  <a:rPr lang="es-CL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 debe buscar una base necesaria, para  esto, puedes ayudarte con las raíces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s-CL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s-CL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deg>
                        <m:e>
                          <m:r>
                            <a:rPr lang="es-CL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625</m:t>
                          </m:r>
                        </m:e>
                      </m:rad>
                      <m:r>
                        <a:rPr lang="es-CL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=5</m:t>
                      </m:r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2634750"/>
                <a:ext cx="2864223" cy="2359364"/>
              </a:xfrm>
              <a:prstGeom prst="rect">
                <a:avLst/>
              </a:prstGeom>
              <a:blipFill rotWithShape="0">
                <a:blip r:embed="rId3"/>
                <a:stretch>
                  <a:fillRect l="-1261" r="-3992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2245" y="1148850"/>
            <a:ext cx="2638425" cy="6096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5422245" y="2040132"/>
                <a:ext cx="1590115" cy="6536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L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L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  <m:sup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𝟏𝟔</m:t>
                      </m:r>
                    </m:oMath>
                  </m:oMathPara>
                </a14:m>
                <a:endParaRPr lang="es-CL" b="1" dirty="0" smtClean="0"/>
              </a:p>
              <a:p>
                <a:endParaRPr lang="es-CL" b="1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2245" y="2040132"/>
                <a:ext cx="1590115" cy="653640"/>
              </a:xfrm>
              <a:prstGeom prst="rect">
                <a:avLst/>
              </a:prstGeom>
              <a:blipFill rotWithShape="0">
                <a:blip r:embed="rId5"/>
                <a:stretch>
                  <a:fillRect r="-383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5422245" y="2648634"/>
                <a:ext cx="1767215" cy="11068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L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CL" sz="2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CL" sz="24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s-CL" sz="24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den>
                              </m:f>
                            </m:e>
                          </m:d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sup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𝟏𝟔</m:t>
                      </m:r>
                    </m:oMath>
                  </m:oMathPara>
                </a14:m>
                <a:endParaRPr lang="es-CL" b="1" dirty="0" smtClean="0"/>
              </a:p>
              <a:p>
                <a:endParaRPr lang="es-CL" b="1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2245" y="2648634"/>
                <a:ext cx="1767215" cy="110684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5422245" y="3755475"/>
                <a:ext cx="1352293" cy="6898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s-CL" sz="24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g>
                        <m:e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𝟏𝟔</m:t>
                          </m:r>
                        </m:e>
                      </m:rad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s-CL" b="1" dirty="0" smtClean="0"/>
              </a:p>
              <a:p>
                <a:endParaRPr lang="es-CL" b="1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2245" y="3755475"/>
                <a:ext cx="1352293" cy="68986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5604409" y="4509879"/>
                <a:ext cx="987963" cy="968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s-CL" b="1" dirty="0" smtClean="0"/>
              </a:p>
              <a:p>
                <a:endParaRPr lang="es-CL" b="1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4409" y="4509879"/>
                <a:ext cx="987963" cy="96847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6380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411" y="141194"/>
            <a:ext cx="10935490" cy="3516406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0734" y="3928223"/>
            <a:ext cx="4848225" cy="4000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1929653" y="4414230"/>
                <a:ext cx="26129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9653" y="4414230"/>
                <a:ext cx="261290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28571" r="-26190" b="-983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 flipH="1">
                <a:off x="2366682" y="4414230"/>
                <a:ext cx="1801906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+      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366682" y="4414230"/>
                <a:ext cx="1801906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 flipH="1">
                <a:off x="3836893" y="4338129"/>
                <a:ext cx="1801906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−      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3836893" y="4338129"/>
                <a:ext cx="1801906" cy="369332"/>
              </a:xfrm>
              <a:prstGeom prst="rect">
                <a:avLst/>
              </a:prstGeom>
              <a:blipFill rotWithShape="0">
                <a:blip r:embed="rId6"/>
                <a:stretch>
                  <a:fillRect r="-676" b="-10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 flipH="1">
                <a:off x="1743633" y="4869519"/>
                <a:ext cx="3424519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      +      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       −    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743633" y="4869519"/>
                <a:ext cx="3424519" cy="369332"/>
              </a:xfrm>
              <a:prstGeom prst="rect">
                <a:avLst/>
              </a:prstGeom>
              <a:blipFill rotWithShape="0">
                <a:blip r:embed="rId7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 flipH="1">
                <a:off x="1882586" y="5368286"/>
                <a:ext cx="3424519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     </m:t>
                      </m:r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882586" y="5368286"/>
                <a:ext cx="3424519" cy="369332"/>
              </a:xfrm>
              <a:prstGeom prst="rect">
                <a:avLst/>
              </a:prstGeom>
              <a:blipFill rotWithShape="0">
                <a:blip r:embed="rId8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1046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2695" y="33199"/>
            <a:ext cx="11479305" cy="699247"/>
          </a:xfrm>
        </p:spPr>
        <p:txBody>
          <a:bodyPr>
            <a:normAutofit fontScale="90000"/>
          </a:bodyPr>
          <a:lstStyle/>
          <a:p>
            <a:pPr algn="ctr"/>
            <a:r>
              <a:rPr lang="es-CL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TRANSFORMACIÓN DE EXPRESIONES</a:t>
            </a:r>
            <a:endParaRPr lang="es-CL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864" y="911247"/>
            <a:ext cx="10906966" cy="350534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1077304" y="4658639"/>
                <a:ext cx="1179104" cy="412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CL" sz="2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s-CL" sz="2400" b="1" i="0" smtClean="0">
                              <a:latin typeface="Cambria Math" panose="02040503050406030204" pitchFamily="18" charset="0"/>
                            </a:rPr>
                            <m:t>𝐥𝐨𝐠</m:t>
                          </m:r>
                        </m:fName>
                        <m:e>
                          <m:rad>
                            <m:radPr>
                              <m:ctrlPr>
                                <a:rPr lang="es-CL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es-CL" sz="2400" b="1" i="1" smtClean="0"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deg>
                            <m:e>
                              <m:r>
                                <a:rPr lang="es-CL" sz="2400" b="1" i="1" smtClean="0">
                                  <a:latin typeface="Cambria Math" panose="02040503050406030204" pitchFamily="18" charset="0"/>
                                </a:rPr>
                                <m:t>𝟏𝟔</m:t>
                              </m:r>
                            </m:e>
                          </m:rad>
                        </m:e>
                      </m:func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7304" y="4658639"/>
                <a:ext cx="1179104" cy="41287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2742158" y="4502523"/>
                <a:ext cx="1178208" cy="69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CL" sz="2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f>
                            <m:fPr>
                              <m:ctrlPr>
                                <a:rPr lang="es-CL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CL" sz="2400" b="1" i="0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s-CL" sz="2400" b="1" i="0" smtClean="0"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den>
                          </m:f>
                          <m:r>
                            <a:rPr lang="es-CL" sz="2400" b="1" i="0" smtClean="0">
                              <a:latin typeface="Cambria Math" panose="02040503050406030204" pitchFamily="18" charset="0"/>
                            </a:rPr>
                            <m:t>𝐥𝐨𝐠</m:t>
                          </m:r>
                        </m:fName>
                        <m:e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𝟏𝟔</m:t>
                          </m:r>
                        </m:e>
                      </m:func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2158" y="4502523"/>
                <a:ext cx="1178208" cy="69192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4406116" y="4502523"/>
                <a:ext cx="2421240" cy="69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CL" sz="2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f>
                            <m:fPr>
                              <m:ctrlPr>
                                <a:rPr lang="es-CL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CL" sz="2400" b="1" i="0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s-CL" sz="2400" b="1" i="0" smtClean="0"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den>
                          </m:f>
                          <m:r>
                            <a:rPr lang="es-CL" sz="2400" b="1" i="0" smtClean="0">
                              <a:latin typeface="Cambria Math" panose="02040503050406030204" pitchFamily="18" charset="0"/>
                            </a:rPr>
                            <m:t>𝐥𝐨𝐠</m:t>
                          </m:r>
                        </m:fName>
                        <m:e>
                          <m:d>
                            <m:dPr>
                              <m:ctrlPr>
                                <a:rPr lang="es-CL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L" sz="2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s-CL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s-CL" sz="2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s-CL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s-CL" sz="2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s-CL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s-CL" sz="2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6116" y="4502523"/>
                <a:ext cx="2421240" cy="69192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7313106" y="4539560"/>
                <a:ext cx="4392356" cy="69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CL" sz="2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f>
                            <m:fPr>
                              <m:ctrlPr>
                                <a:rPr lang="es-CL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CL" sz="2400" b="1" i="0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s-CL" sz="2400" b="1" i="0" smtClean="0"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den>
                          </m:f>
                          <m:r>
                            <a:rPr lang="es-CL" sz="2400" b="1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CL" sz="2400" b="1" i="0" smtClean="0">
                              <a:latin typeface="Cambria Math" panose="02040503050406030204" pitchFamily="18" charset="0"/>
                            </a:rPr>
                            <m:t>𝐥𝐨𝐠</m:t>
                          </m:r>
                        </m:fName>
                        <m:e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s-CL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s-CL" sz="2400" b="1" i="0" smtClean="0">
                                  <a:latin typeface="Cambria Math" panose="02040503050406030204" pitchFamily="18" charset="0"/>
                                </a:rPr>
                                <m:t>𝐥𝐨𝐠</m:t>
                              </m:r>
                            </m:fName>
                            <m:e>
                              <m:r>
                                <a:rPr lang="es-CL" sz="2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s-CL" sz="24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es-CL" sz="2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s-CL" sz="2400" b="1" i="0" smtClean="0">
                                      <a:latin typeface="Cambria Math" panose="02040503050406030204" pitchFamily="18" charset="0"/>
                                    </a:rPr>
                                    <m:t>𝐥𝐨𝐠</m:t>
                                  </m:r>
                                </m:fName>
                                <m:e>
                                  <m:r>
                                    <a:rPr lang="es-CL" sz="24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  <m:r>
                                    <a:rPr lang="es-CL" sz="2400" b="1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func>
                                    <m:funcPr>
                                      <m:ctrlPr>
                                        <a:rPr lang="es-CL" sz="24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a:rPr lang="es-CL" sz="2400" b="1" i="0" smtClean="0">
                                          <a:latin typeface="Cambria Math" panose="02040503050406030204" pitchFamily="18" charset="0"/>
                                        </a:rPr>
                                        <m:t>𝐥𝐨𝐠</m:t>
                                      </m:r>
                                    </m:fName>
                                    <m:e>
                                      <m:r>
                                        <a:rPr lang="es-CL" sz="2400" b="1" i="1" smtClean="0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e>
                                  </m:func>
                                  <m:r>
                                    <a:rPr lang="es-CL" sz="2400" b="1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</m:e>
                          </m:func>
                        </m:e>
                      </m:func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3106" y="4539560"/>
                <a:ext cx="4392356" cy="69192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7676177" y="5322748"/>
                <a:ext cx="2481577" cy="69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CL" sz="2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f>
                            <m:fPr>
                              <m:ctrlPr>
                                <a:rPr lang="es-CL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CL" sz="2400" b="1" i="0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s-CL" sz="2400" b="1" i="0" smtClean="0"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den>
                          </m:f>
                          <m:r>
                            <a:rPr lang="es-CL" sz="2400" b="1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</m:fName>
                        <m:e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6177" y="5322748"/>
                <a:ext cx="2481577" cy="69192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10831600" y="5548828"/>
                <a:ext cx="452047" cy="6905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L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num>
                        <m:den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31600" y="5548828"/>
                <a:ext cx="452047" cy="69057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6457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80682"/>
            <a:ext cx="9601200" cy="739589"/>
          </a:xfrm>
        </p:spPr>
        <p:txBody>
          <a:bodyPr>
            <a:normAutofit/>
          </a:bodyPr>
          <a:lstStyle/>
          <a:p>
            <a:pPr algn="ctr"/>
            <a:r>
              <a:rPr lang="es-C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EXPRESA EN UN SOLO LOGARITMO</a:t>
            </a:r>
            <a:endParaRPr lang="es-C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9859" y="932328"/>
            <a:ext cx="9412941" cy="253941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1559859" y="3583804"/>
                <a:ext cx="340426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𝐼𝑑𝑒𝑛𝑡𝑖𝑓𝑖𝑐𝑎𝑟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𝑏𝑎𝑠𝑒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𝑐𝑜𝑚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ú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9859" y="3583804"/>
                <a:ext cx="3404265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2688" b="-3833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945776" y="4341321"/>
                <a:ext cx="3327321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CL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f>
                            <m:fPr>
                              <m:ctrlPr>
                                <a:rPr lang="es-CL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CL" sz="2400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s-CL" sz="2400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m:rPr>
                              <m:sty m:val="p"/>
                            </m:rPr>
                            <a:rPr lang="es-CL" sz="24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s-CL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s-CL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CL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CL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s-CL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func>
                            <m:funcPr>
                              <m:ctrlPr>
                                <a:rPr lang="es-CL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CL" sz="24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s-CL" sz="2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func>
                          <m:r>
                            <a:rPr lang="es-CL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s-CL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CL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s-CL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func>
                            <m:funcPr>
                              <m:ctrlPr>
                                <a:rPr lang="es-CL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CL" sz="24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s-CL" sz="24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776" y="4341321"/>
                <a:ext cx="3327321" cy="69147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4964124" y="4341321"/>
                <a:ext cx="3383042" cy="4874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CL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CL" sz="24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ad>
                            <m:radPr>
                              <m:degHide m:val="on"/>
                              <m:ctrlPr>
                                <a:rPr lang="es-CL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CL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rad>
                          <m:r>
                            <a:rPr lang="es-CL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s-CL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CL" sz="24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  <m:rad>
                                <m:radPr>
                                  <m:degHide m:val="on"/>
                                  <m:ctrlPr>
                                    <a:rPr lang="es-CL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s-CL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CL" sz="2400" b="0" i="1" smtClean="0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p>
                                      <m:r>
                                        <a:rPr lang="es-CL" sz="2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e>
                              </m:rad>
                            </m:fName>
                            <m:e>
                              <m:r>
                                <a:rPr lang="es-CL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e>
                          </m:func>
                          <m:rad>
                            <m:radPr>
                              <m:degHide m:val="on"/>
                              <m:ctrlPr>
                                <a:rPr lang="es-CL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unc>
                                <m:funcPr>
                                  <m:ctrlPr>
                                    <a:rPr lang="es-CL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CL" sz="2400" b="0" i="0" smtClean="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fName>
                                <m:e>
                                  <m:r>
                                    <a:rPr lang="es-CL" sz="2400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</m:func>
                            </m:e>
                          </m:rad>
                        </m:e>
                      </m:func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4124" y="4341321"/>
                <a:ext cx="3383042" cy="487441"/>
              </a:xfrm>
              <a:prstGeom prst="rect">
                <a:avLst/>
              </a:prstGeom>
              <a:blipFill rotWithShape="0">
                <a:blip r:embed="rId5"/>
                <a:stretch>
                  <a:fillRect b="-125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5516412" y="5032792"/>
                <a:ext cx="2465547" cy="8299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CL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CL" sz="24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ad>
                            <m:radPr>
                              <m:degHide m:val="on"/>
                              <m:ctrlPr>
                                <a:rPr lang="es-CL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CL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  <m:r>
                            <a:rPr lang="es-CL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s-CL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CL" sz="24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ad>
                                <m:radPr>
                                  <m:degHide m:val="on"/>
                                  <m:ctrlPr>
                                    <a:rPr lang="es-CL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s-CL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CL" sz="2400" b="0" i="1" smtClean="0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p>
                                      <m:r>
                                        <a:rPr lang="es-CL" sz="2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e>
                              </m:rad>
                            </m:e>
                          </m:func>
                        </m:e>
                      </m:func>
                    </m:oMath>
                  </m:oMathPara>
                </a14:m>
                <a:endParaRPr lang="es-CL" sz="2400" dirty="0" smtClean="0"/>
              </a:p>
              <a:p>
                <a:endParaRPr lang="es-CL" sz="2400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6412" y="5032792"/>
                <a:ext cx="2465547" cy="8299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5516412" y="5651775"/>
                <a:ext cx="1491690" cy="11208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CL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CL" sz="24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ad>
                            <m:radPr>
                              <m:degHide m:val="on"/>
                              <m:ctrlPr>
                                <a:rPr lang="es-CL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s-CL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CL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𝑎𝑐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s-CL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CL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p>
                                      <m:r>
                                        <a:rPr lang="es-CL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rad>
                          <m:r>
                            <a:rPr lang="es-CL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es-CL" sz="2400" dirty="0" smtClean="0"/>
              </a:p>
              <a:p>
                <a:endParaRPr lang="es-CL" sz="2400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6412" y="5651775"/>
                <a:ext cx="1491690" cy="112088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uadroTexto 9"/>
              <p:cNvSpPr txBox="1"/>
              <p:nvPr/>
            </p:nvSpPr>
            <p:spPr>
              <a:xfrm>
                <a:off x="4964124" y="3611441"/>
                <a:ext cx="3099759" cy="5357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CL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CL" sz="24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sSup>
                            <m:sSupPr>
                              <m:ctrlPr>
                                <a:rPr lang="es-CL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CL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s-CL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CL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s-CL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s-CL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s-CL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CL" sz="24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sSup>
                                <m:sSupPr>
                                  <m:ctrlPr>
                                    <a:rPr lang="es-CL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CL" sz="24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s-CL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s-CL" sz="2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es-CL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func>
                          <m:r>
                            <a:rPr lang="es-CL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s-CL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CL" sz="24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sSup>
                                <m:sSupPr>
                                  <m:ctrlPr>
                                    <a:rPr lang="es-CL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CL" sz="2400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s-CL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s-CL" sz="24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s-CL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func>
                        </m:e>
                      </m:func>
                    </m:oMath>
                  </m:oMathPara>
                </a14:m>
                <a:endParaRPr lang="es-CL" sz="2400" dirty="0"/>
              </a:p>
            </p:txBody>
          </p:sp>
        </mc:Choice>
        <mc:Fallback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4124" y="3611441"/>
                <a:ext cx="3099759" cy="535788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8987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 rot="20318042">
            <a:off x="2629917" y="2876856"/>
            <a:ext cx="3953436" cy="954107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lo posible realizar guía!!</a:t>
            </a:r>
          </a:p>
        </p:txBody>
      </p:sp>
      <p:sp>
        <p:nvSpPr>
          <p:cNvPr id="5" name="CuadroTexto 4"/>
          <p:cNvSpPr txBox="1"/>
          <p:nvPr/>
        </p:nvSpPr>
        <p:spPr>
          <a:xfrm rot="2079048">
            <a:off x="7786570" y="1378424"/>
            <a:ext cx="3953436" cy="523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Tú puedes!!</a:t>
            </a:r>
          </a:p>
        </p:txBody>
      </p:sp>
      <p:sp>
        <p:nvSpPr>
          <p:cNvPr id="6" name="CuadroTexto 5"/>
          <p:cNvSpPr txBox="1"/>
          <p:nvPr/>
        </p:nvSpPr>
        <p:spPr>
          <a:xfrm rot="20318042">
            <a:off x="5406198" y="3868227"/>
            <a:ext cx="4089265" cy="523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Eres seco/a!!</a:t>
            </a:r>
          </a:p>
        </p:txBody>
      </p:sp>
      <p:sp>
        <p:nvSpPr>
          <p:cNvPr id="7" name="CuadroTexto 6"/>
          <p:cNvSpPr txBox="1"/>
          <p:nvPr/>
        </p:nvSpPr>
        <p:spPr>
          <a:xfrm rot="534395">
            <a:off x="7786570" y="4815799"/>
            <a:ext cx="3953436" cy="954107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 estaremos juntos para disfrutar!!</a:t>
            </a:r>
          </a:p>
        </p:txBody>
      </p:sp>
      <p:sp>
        <p:nvSpPr>
          <p:cNvPr id="8" name="CuadroTexto 7"/>
          <p:cNvSpPr txBox="1"/>
          <p:nvPr/>
        </p:nvSpPr>
        <p:spPr>
          <a:xfrm rot="970201">
            <a:off x="1443319" y="5047129"/>
            <a:ext cx="3953436" cy="954107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Espero que sus familias estén bien!!</a:t>
            </a:r>
          </a:p>
        </p:txBody>
      </p:sp>
    </p:spTree>
    <p:extLst>
      <p:ext uri="{BB962C8B-B14F-4D97-AF65-F5344CB8AC3E}">
        <p14:creationId xmlns:p14="http://schemas.microsoft.com/office/powerpoint/2010/main" val="27682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490</TotalTime>
  <Words>76</Words>
  <Application>Microsoft Office PowerPoint</Application>
  <PresentationFormat>Panorámica</PresentationFormat>
  <Paragraphs>48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Cambria Math</vt:lpstr>
      <vt:lpstr>Franklin Gothic Book</vt:lpstr>
      <vt:lpstr>Times New Roman</vt:lpstr>
      <vt:lpstr>Crop</vt:lpstr>
      <vt:lpstr>Logaritmos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TRANSFORMACIÓN DE EXPRESIONES</vt:lpstr>
      <vt:lpstr>EXPRESA EN UN SOLO LOGARITMO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Logaritmos</dc:title>
  <dc:creator>Marian</dc:creator>
  <cp:lastModifiedBy>Marian</cp:lastModifiedBy>
  <cp:revision>20</cp:revision>
  <dcterms:created xsi:type="dcterms:W3CDTF">2020-06-16T23:05:48Z</dcterms:created>
  <dcterms:modified xsi:type="dcterms:W3CDTF">2020-06-19T13:43:01Z</dcterms:modified>
</cp:coreProperties>
</file>