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0" r:id="rId3"/>
    <p:sldId id="257" r:id="rId4"/>
    <p:sldId id="258" r:id="rId5"/>
    <p:sldId id="259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868" autoAdjust="0"/>
    <p:restoredTop sz="94660"/>
  </p:normalViewPr>
  <p:slideViewPr>
    <p:cSldViewPr snapToGrid="0">
      <p:cViewPr varScale="1">
        <p:scale>
          <a:sx n="71" d="100"/>
          <a:sy n="71" d="100"/>
        </p:scale>
        <p:origin x="78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>
                <a:solidFill>
                  <a:schemeClr val="bg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6/17/2020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‹Nº›</a:t>
            </a:fld>
            <a:endParaRPr lang="en-US" dirty="0"/>
          </a:p>
        </p:txBody>
      </p:sp>
      <p:grpSp>
        <p:nvGrpSpPr>
          <p:cNvPr id="9" name="Group 8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6/17/2020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6/17/2020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6/17/2020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accent1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6/17/2020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accent1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6/17/2020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6/17/2020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6/17/2020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6/17/2020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6/17/2020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6/17/2020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6/17/2020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901680" y="1237125"/>
            <a:ext cx="8361229" cy="2098226"/>
          </a:xfrm>
        </p:spPr>
        <p:txBody>
          <a:bodyPr/>
          <a:lstStyle/>
          <a:p>
            <a:r>
              <a:rPr lang="es-CL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Logaritmos</a:t>
            </a:r>
            <a:endParaRPr lang="es-CL" sz="8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0035448" y="5206856"/>
            <a:ext cx="950800" cy="467803"/>
          </a:xfrm>
        </p:spPr>
        <p:txBody>
          <a:bodyPr>
            <a:normAutofit lnSpcReduction="10000"/>
          </a:bodyPr>
          <a:lstStyle/>
          <a:p>
            <a:r>
              <a:rPr lang="es-CL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17/06</a:t>
            </a:r>
            <a:endParaRPr lang="es-CL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ubtítulo 2"/>
          <p:cNvSpPr txBox="1">
            <a:spLocks/>
          </p:cNvSpPr>
          <p:nvPr/>
        </p:nvSpPr>
        <p:spPr>
          <a:xfrm>
            <a:off x="2765072" y="3335351"/>
            <a:ext cx="7145410" cy="212415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Font typeface="Franklin Gothic Book" panose="020B0503020102020204" pitchFamily="34" charset="0"/>
              <a:buNone/>
              <a:defRPr sz="2300" kern="1200" baseline="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20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8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CL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OBJETIVO: “Profundizar en las propiedades de los logaritmos para aumentar en la dificultad de los ejercicios”</a:t>
            </a:r>
            <a:endParaRPr lang="es-CL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40850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CL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Recordemos</a:t>
            </a:r>
            <a:endParaRPr lang="es-CL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CL"/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71600" y="2286000"/>
            <a:ext cx="9428809" cy="3581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6033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998693" y="508277"/>
            <a:ext cx="6871447" cy="852983"/>
          </a:xfrm>
        </p:spPr>
        <p:txBody>
          <a:bodyPr/>
          <a:lstStyle/>
          <a:p>
            <a:pPr algn="ctr"/>
            <a:r>
              <a:rPr lang="es-C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Determinar el valor de x</a:t>
            </a:r>
            <a:endParaRPr lang="es-C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CuadroTexto 3"/>
              <p:cNvSpPr txBox="1"/>
              <p:nvPr/>
            </p:nvSpPr>
            <p:spPr>
              <a:xfrm>
                <a:off x="1808631" y="1911964"/>
                <a:ext cx="2864223" cy="1080000"/>
              </a:xfrm>
              <a:prstGeom prst="rect">
                <a:avLst/>
              </a:prstGeom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s-CL" sz="280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es-CL" sz="280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s-CL" sz="2800" i="0" smtClean="0">
                                  <a:latin typeface="Cambria Math" panose="02040503050406030204" pitchFamily="18" charset="0"/>
                                </a:rPr>
                                <m:t>log</m:t>
                              </m:r>
                            </m:e>
                            <m:sub>
                              <m:f>
                                <m:fPr>
                                  <m:ctrlPr>
                                    <a:rPr lang="es-CL" sz="28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s-CL" sz="2800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num>
                                <m:den>
                                  <m:r>
                                    <a:rPr lang="es-CL" sz="2800" b="0" i="1" smtClean="0">
                                      <a:latin typeface="Cambria Math" panose="02040503050406030204" pitchFamily="18" charset="0"/>
                                    </a:rPr>
                                    <m:t>5</m:t>
                                  </m:r>
                                </m:den>
                              </m:f>
                            </m:sub>
                          </m:sSub>
                        </m:fName>
                        <m:e>
                          <m:f>
                            <m:fPr>
                              <m:ctrlPr>
                                <a:rPr lang="es-CL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s-CL" sz="2800" b="0" i="1" smtClean="0">
                                  <a:latin typeface="Cambria Math" panose="02040503050406030204" pitchFamily="18" charset="0"/>
                                </a:rPr>
                                <m:t>9</m:t>
                              </m:r>
                            </m:num>
                            <m:den>
                              <m:r>
                                <a:rPr lang="es-CL" sz="2800" b="0" i="1" smtClean="0">
                                  <a:latin typeface="Cambria Math" panose="02040503050406030204" pitchFamily="18" charset="0"/>
                                </a:rPr>
                                <m:t>25</m:t>
                              </m:r>
                            </m:den>
                          </m:f>
                        </m:e>
                      </m:func>
                      <m:r>
                        <a:rPr lang="es-CL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s-CL" sz="28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s-CL" sz="2800" dirty="0"/>
              </a:p>
            </p:txBody>
          </p:sp>
        </mc:Choice>
        <mc:Fallback xmlns="">
          <p:sp>
            <p:nvSpPr>
              <p:cNvPr id="4" name="CuadroTexto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08631" y="1911964"/>
                <a:ext cx="2864223" cy="1080000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CuadroTexto 4"/>
              <p:cNvSpPr txBox="1"/>
              <p:nvPr/>
            </p:nvSpPr>
            <p:spPr>
              <a:xfrm>
                <a:off x="5244354" y="1908898"/>
                <a:ext cx="2864223" cy="1080000"/>
              </a:xfrm>
              <a:prstGeom prst="rect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s-CL" sz="280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es-CL" sz="28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s-CL" sz="2800">
                                  <a:latin typeface="Cambria Math" panose="02040503050406030204" pitchFamily="18" charset="0"/>
                                </a:rPr>
                                <m:t>log</m:t>
                              </m:r>
                            </m:e>
                            <m:sub>
                              <m:r>
                                <a:rPr lang="es-CL" sz="28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b>
                          </m:sSub>
                        </m:fName>
                        <m:e>
                          <m:r>
                            <a:rPr lang="es-CL" sz="28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r>
                        <a:rPr lang="es-CL" sz="28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s-CL" sz="2800" b="0" i="1" smtClean="0">
                          <a:latin typeface="Cambria Math" panose="02040503050406030204" pitchFamily="18" charset="0"/>
                        </a:rPr>
                        <m:t>3</m:t>
                      </m:r>
                    </m:oMath>
                  </m:oMathPara>
                </a14:m>
                <a:endParaRPr lang="es-CL" sz="2800" b="0" dirty="0" smtClean="0"/>
              </a:p>
              <a:p>
                <a:endParaRPr lang="es-CL" sz="2800" dirty="0"/>
              </a:p>
            </p:txBody>
          </p:sp>
        </mc:Choice>
        <mc:Fallback xmlns="">
          <p:sp>
            <p:nvSpPr>
              <p:cNvPr id="5" name="CuadroTexto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44354" y="1908898"/>
                <a:ext cx="2864223" cy="1080000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CuadroTexto 5"/>
              <p:cNvSpPr txBox="1"/>
              <p:nvPr/>
            </p:nvSpPr>
            <p:spPr>
              <a:xfrm>
                <a:off x="8673352" y="1881419"/>
                <a:ext cx="2864223" cy="1080000"/>
              </a:xfrm>
              <a:prstGeom prst="rect">
                <a:avLst/>
              </a:prstGeom>
            </p:spPr>
            <p:style>
              <a:lnRef idx="2">
                <a:schemeClr val="accent4"/>
              </a:lnRef>
              <a:fillRef idx="1">
                <a:schemeClr val="lt1"/>
              </a:fillRef>
              <a:effectRef idx="0">
                <a:schemeClr val="accent4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s-CL" sz="240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es-CL" sz="2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s-CL" sz="2400">
                                  <a:latin typeface="Cambria Math" panose="02040503050406030204" pitchFamily="18" charset="0"/>
                                </a:rPr>
                                <m:t>log</m:t>
                              </m:r>
                            </m:e>
                            <m:sub>
                              <m:r>
                                <a:rPr lang="es-CL" sz="2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sub>
                          </m:sSub>
                        </m:fName>
                        <m:e>
                          <m:r>
                            <a:rPr lang="es-CL" sz="2400" b="0" i="1" smtClean="0">
                              <a:latin typeface="Cambria Math" panose="02040503050406030204" pitchFamily="18" charset="0"/>
                            </a:rPr>
                            <m:t>625</m:t>
                          </m:r>
                        </m:e>
                      </m:func>
                      <m:r>
                        <a:rPr lang="es-CL" sz="24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s-CL" sz="2400" b="0" i="1" smtClean="0">
                          <a:latin typeface="Cambria Math" panose="02040503050406030204" pitchFamily="18" charset="0"/>
                        </a:rPr>
                        <m:t>4</m:t>
                      </m:r>
                    </m:oMath>
                  </m:oMathPara>
                </a14:m>
                <a:endParaRPr lang="es-CL" sz="2400" b="0" dirty="0" smtClean="0"/>
              </a:p>
              <a:p>
                <a:endParaRPr lang="es-CL" sz="2400" dirty="0"/>
              </a:p>
            </p:txBody>
          </p:sp>
        </mc:Choice>
        <mc:Fallback xmlns="">
          <p:sp>
            <p:nvSpPr>
              <p:cNvPr id="6" name="CuadroTexto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73352" y="1881419"/>
                <a:ext cx="2864223" cy="1080000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CuadroTexto 6"/>
              <p:cNvSpPr txBox="1"/>
              <p:nvPr/>
            </p:nvSpPr>
            <p:spPr>
              <a:xfrm>
                <a:off x="1808631" y="3234258"/>
                <a:ext cx="2864223" cy="2218492"/>
              </a:xfrm>
              <a:prstGeom prst="rect">
                <a:avLst/>
              </a:prstGeom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s-CL" sz="2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s-CL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s-CL" sz="28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s-CL" sz="2800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num>
                                <m:den>
                                  <m:r>
                                    <a:rPr lang="es-CL" sz="2800" b="0" i="1" smtClean="0">
                                      <a:latin typeface="Cambria Math" panose="02040503050406030204" pitchFamily="18" charset="0"/>
                                    </a:rPr>
                                    <m:t>5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s-CL" sz="28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  <m:r>
                        <a:rPr lang="es-CL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CL" sz="2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CL" sz="2800" b="0" i="1" smtClean="0">
                              <a:latin typeface="Cambria Math" panose="02040503050406030204" pitchFamily="18" charset="0"/>
                            </a:rPr>
                            <m:t>9</m:t>
                          </m:r>
                        </m:num>
                        <m:den>
                          <m:r>
                            <a:rPr lang="es-CL" sz="2800" b="0" i="1" smtClean="0">
                              <a:latin typeface="Cambria Math" panose="02040503050406030204" pitchFamily="18" charset="0"/>
                            </a:rPr>
                            <m:t>25</m:t>
                          </m:r>
                        </m:den>
                      </m:f>
                    </m:oMath>
                  </m:oMathPara>
                </a14:m>
                <a:endParaRPr lang="es-CL" sz="2800" b="0" dirty="0" smtClean="0"/>
              </a:p>
              <a:p>
                <a:pPr algn="ctr"/>
                <a:r>
                  <a:rPr lang="es-CL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Se debe buscar un exponente, por lo que </a:t>
                </a:r>
                <a14:m>
                  <m:oMath xmlns:m="http://schemas.openxmlformats.org/officeDocument/2006/math">
                    <m:r>
                      <a:rPr lang="es-CL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es-CL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=2</m:t>
                    </m:r>
                  </m:oMath>
                </a14:m>
                <a:endParaRPr lang="es-CL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7" name="CuadroTexto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08631" y="3234258"/>
                <a:ext cx="2864223" cy="2218492"/>
              </a:xfrm>
              <a:prstGeom prst="rect">
                <a:avLst/>
              </a:prstGeom>
              <a:blipFill rotWithShape="0">
                <a:blip r:embed="rId5"/>
                <a:stretch>
                  <a:fillRect l="-2101" r="-4202"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CuadroTexto 7"/>
              <p:cNvSpPr txBox="1"/>
              <p:nvPr/>
            </p:nvSpPr>
            <p:spPr>
              <a:xfrm>
                <a:off x="5244353" y="3304055"/>
                <a:ext cx="2864223" cy="2739211"/>
              </a:xfrm>
              <a:prstGeom prst="rect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s-CL" sz="2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s-CL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s-CL" sz="280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</m:d>
                        </m:e>
                        <m:sup>
                          <m:r>
                            <a:rPr lang="es-CL" sz="28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s-CL" sz="28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s-CL" sz="28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s-CL" sz="2800" b="0" dirty="0" smtClean="0"/>
              </a:p>
              <a:p>
                <a:pPr algn="ctr"/>
                <a:r>
                  <a:rPr lang="es-CL" sz="2400" b="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Se debe buscar el argumento del logaritmo, por lo que es conveniente resolver la potencia</a:t>
                </a: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CL" sz="24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𝑥</m:t>
                      </m:r>
                      <m:r>
                        <a:rPr lang="es-CL" sz="24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=64</m:t>
                      </m:r>
                    </m:oMath>
                  </m:oMathPara>
                </a14:m>
                <a:endParaRPr lang="es-CL" sz="2800" dirty="0"/>
              </a:p>
            </p:txBody>
          </p:sp>
        </mc:Choice>
        <mc:Fallback xmlns="">
          <p:sp>
            <p:nvSpPr>
              <p:cNvPr id="8" name="CuadroTexto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44353" y="3304055"/>
                <a:ext cx="2864223" cy="2739211"/>
              </a:xfrm>
              <a:prstGeom prst="rect">
                <a:avLst/>
              </a:prstGeom>
              <a:blipFill rotWithShape="0">
                <a:blip r:embed="rId6"/>
                <a:stretch>
                  <a:fillRect l="-630" r="-3361"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CuadroTexto 8"/>
              <p:cNvSpPr txBox="1"/>
              <p:nvPr/>
            </p:nvSpPr>
            <p:spPr>
              <a:xfrm>
                <a:off x="8680075" y="3304055"/>
                <a:ext cx="2864223" cy="2359364"/>
              </a:xfrm>
              <a:prstGeom prst="rect">
                <a:avLst/>
              </a:prstGeom>
            </p:spPr>
            <p:style>
              <a:lnRef idx="2">
                <a:schemeClr val="accent4"/>
              </a:lnRef>
              <a:fillRef idx="1">
                <a:schemeClr val="lt1"/>
              </a:fillRef>
              <a:effectRef idx="0">
                <a:schemeClr val="accent4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s-CL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s-CL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s-CL" sz="2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</m:e>
                        <m:sup>
                          <m:r>
                            <a:rPr lang="es-CL" sz="24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  <m:r>
                        <a:rPr lang="es-CL" sz="2400" b="0" i="1" smtClean="0">
                          <a:latin typeface="Cambria Math" panose="02040503050406030204" pitchFamily="18" charset="0"/>
                        </a:rPr>
                        <m:t>=625</m:t>
                      </m:r>
                    </m:oMath>
                  </m:oMathPara>
                </a14:m>
                <a:endParaRPr lang="es-CL" sz="2400" b="0" dirty="0" smtClean="0"/>
              </a:p>
              <a:p>
                <a:pPr algn="ctr"/>
                <a:r>
                  <a:rPr lang="es-CL" sz="2400" b="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Se debe buscar una base necesaria, para  esto, puedes ayudarte con las raíces</a:t>
                </a: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ctrlPr>
                            <a:rPr lang="es-CL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radPr>
                        <m:deg>
                          <m:r>
                            <m:rPr>
                              <m:brk m:alnAt="7"/>
                            </m:rPr>
                            <a:rPr lang="es-CL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4</m:t>
                          </m:r>
                        </m:deg>
                        <m:e>
                          <m:r>
                            <a:rPr lang="es-CL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625</m:t>
                          </m:r>
                        </m:e>
                      </m:rad>
                      <m:r>
                        <a:rPr lang="es-CL" sz="24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=5</m:t>
                      </m:r>
                    </m:oMath>
                  </m:oMathPara>
                </a14:m>
                <a:endParaRPr lang="es-CL" sz="2400" dirty="0"/>
              </a:p>
            </p:txBody>
          </p:sp>
        </mc:Choice>
        <mc:Fallback xmlns="">
          <p:sp>
            <p:nvSpPr>
              <p:cNvPr id="9" name="CuadroTexto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80075" y="3304055"/>
                <a:ext cx="2864223" cy="2359364"/>
              </a:xfrm>
              <a:prstGeom prst="rect">
                <a:avLst/>
              </a:prstGeom>
              <a:blipFill rotWithShape="0">
                <a:blip r:embed="rId7"/>
                <a:stretch>
                  <a:fillRect l="-1471" r="-3992"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35306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CL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16106" y="833717"/>
            <a:ext cx="10581054" cy="5284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7361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820271"/>
          </a:xfrm>
        </p:spPr>
        <p:txBody>
          <a:bodyPr/>
          <a:lstStyle/>
          <a:p>
            <a:pPr algn="ctr"/>
            <a:r>
              <a:rPr lang="es-C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Propiedades de los logaritmos</a:t>
            </a:r>
            <a:endParaRPr lang="es-C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CuadroTexto 3"/>
              <p:cNvSpPr txBox="1"/>
              <p:nvPr/>
            </p:nvSpPr>
            <p:spPr>
              <a:xfrm>
                <a:off x="1896036" y="1765268"/>
                <a:ext cx="3536577" cy="2862322"/>
              </a:xfrm>
              <a:prstGeom prst="rect">
                <a:avLst/>
              </a:prstGeom>
            </p:spPr>
            <p:style>
              <a:lnRef idx="2">
                <a:schemeClr val="accent4"/>
              </a:lnRef>
              <a:fillRef idx="1">
                <a:schemeClr val="lt1"/>
              </a:fillRef>
              <a:effectRef idx="0">
                <a:schemeClr val="accent4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s-CL" sz="240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es-CL" sz="2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s-CL" sz="2400">
                                  <a:latin typeface="Cambria Math" panose="02040503050406030204" pitchFamily="18" charset="0"/>
                                </a:rPr>
                                <m:t>log</m:t>
                              </m:r>
                            </m:e>
                            <m:sub>
                              <m:r>
                                <a:rPr lang="es-CL" sz="2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fName>
                        <m:e>
                          <m:r>
                            <a:rPr lang="es-CL" sz="2400" i="1">
                              <a:latin typeface="Cambria Math" panose="02040503050406030204" pitchFamily="18" charset="0"/>
                            </a:rPr>
                            <m:t>12</m:t>
                          </m:r>
                        </m:e>
                      </m:func>
                    </m:oMath>
                  </m:oMathPara>
                </a14:m>
                <a:endParaRPr lang="es-CL" sz="2400" b="0" dirty="0" smtClean="0"/>
              </a:p>
              <a:p>
                <a:pPr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s-CL" sz="240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es-CL" sz="2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s-CL" sz="2400">
                                  <a:latin typeface="Cambria Math" panose="02040503050406030204" pitchFamily="18" charset="0"/>
                                </a:rPr>
                                <m:t>log</m:t>
                              </m:r>
                            </m:e>
                            <m:sub>
                              <m:r>
                                <a:rPr lang="es-CL" sz="2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fName>
                        <m:e>
                          <m:r>
                            <a:rPr lang="es-CL" sz="24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s-CL" sz="2400" i="1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s-CL" sz="24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es-CL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2∙3)</m:t>
                          </m:r>
                        </m:e>
                      </m:func>
                    </m:oMath>
                  </m:oMathPara>
                </a14:m>
                <a:endParaRPr lang="es-CL" sz="2400" b="0" dirty="0" smtClean="0"/>
              </a:p>
              <a:p>
                <a:pPr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s-CL" sz="24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es-CL" sz="2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s-CL" sz="2400">
                                  <a:latin typeface="Cambria Math" panose="02040503050406030204" pitchFamily="18" charset="0"/>
                                </a:rPr>
                                <m:t>log</m:t>
                              </m:r>
                            </m:e>
                            <m:sub>
                              <m:r>
                                <a:rPr lang="es-CL" sz="2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fName>
                        <m:e>
                          <m:r>
                            <a:rPr lang="es-CL" sz="2400" i="1"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</m:func>
                      <m:r>
                        <a:rPr lang="es-CL" sz="2400" i="1">
                          <a:latin typeface="Cambria Math" panose="02040503050406030204" pitchFamily="18" charset="0"/>
                        </a:rPr>
                        <m:t>+</m:t>
                      </m:r>
                      <m:func>
                        <m:funcPr>
                          <m:ctrlPr>
                            <a:rPr lang="es-CL" sz="24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es-CL" sz="2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s-CL" sz="2400">
                                  <a:latin typeface="Cambria Math" panose="02040503050406030204" pitchFamily="18" charset="0"/>
                                </a:rPr>
                                <m:t>log</m:t>
                              </m:r>
                            </m:e>
                            <m:sub>
                              <m:r>
                                <a:rPr lang="es-CL" sz="2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fName>
                        <m:e>
                          <m:r>
                            <a:rPr lang="es-CL" sz="2400" i="1"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</m:func>
                      <m:r>
                        <a:rPr lang="es-CL" sz="2400" i="1">
                          <a:latin typeface="Cambria Math" panose="02040503050406030204" pitchFamily="18" charset="0"/>
                        </a:rPr>
                        <m:t>+</m:t>
                      </m:r>
                      <m:func>
                        <m:funcPr>
                          <m:ctrlPr>
                            <a:rPr lang="es-CL" sz="24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es-CL" sz="2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s-CL" sz="2400">
                                  <a:latin typeface="Cambria Math" panose="02040503050406030204" pitchFamily="18" charset="0"/>
                                </a:rPr>
                                <m:t>log</m:t>
                              </m:r>
                            </m:e>
                            <m:sub>
                              <m:r>
                                <a:rPr lang="es-CL" sz="2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fName>
                        <m:e>
                          <m:r>
                            <a:rPr lang="es-CL" sz="2400" i="1"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</m:func>
                    </m:oMath>
                  </m:oMathPara>
                </a14:m>
                <a:endParaRPr lang="es-CL" sz="2400" b="0" dirty="0" smtClean="0"/>
              </a:p>
              <a:p>
                <a:pPr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CL" sz="2400" b="0" i="1" smtClean="0">
                          <a:latin typeface="Cambria Math" panose="02040503050406030204" pitchFamily="18" charset="0"/>
                        </a:rPr>
                        <m:t>1+1+</m:t>
                      </m:r>
                      <m:func>
                        <m:funcPr>
                          <m:ctrlPr>
                            <a:rPr lang="es-CL" sz="24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es-CL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s-CL" sz="2400" b="0" i="0" smtClean="0">
                                  <a:latin typeface="Cambria Math" panose="02040503050406030204" pitchFamily="18" charset="0"/>
                                </a:rPr>
                                <m:t>log</m:t>
                              </m:r>
                            </m:e>
                            <m:sub>
                              <m:r>
                                <a:rPr lang="es-CL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fName>
                        <m:e>
                          <m:r>
                            <a:rPr lang="es-CL" sz="2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</m:func>
                    </m:oMath>
                  </m:oMathPara>
                </a14:m>
                <a:endParaRPr lang="es-CL" sz="2400" b="0" dirty="0" smtClean="0"/>
              </a:p>
              <a:p>
                <a:pPr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CL" sz="2400" b="0" i="1" smtClean="0">
                          <a:latin typeface="Cambria Math" panose="02040503050406030204" pitchFamily="18" charset="0"/>
                        </a:rPr>
                        <m:t>2+</m:t>
                      </m:r>
                      <m:func>
                        <m:funcPr>
                          <m:ctrlPr>
                            <a:rPr lang="es-CL" sz="24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es-CL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s-CL" sz="2400" b="0" i="0" smtClean="0">
                                  <a:latin typeface="Cambria Math" panose="02040503050406030204" pitchFamily="18" charset="0"/>
                                </a:rPr>
                                <m:t>log</m:t>
                              </m:r>
                            </m:e>
                            <m:sub>
                              <m:r>
                                <a:rPr lang="es-CL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fName>
                        <m:e>
                          <m:r>
                            <a:rPr lang="es-CL" sz="2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</m:func>
                    </m:oMath>
                  </m:oMathPara>
                </a14:m>
                <a:endParaRPr lang="es-CL" sz="2400" dirty="0"/>
              </a:p>
            </p:txBody>
          </p:sp>
        </mc:Choice>
        <mc:Fallback xmlns="">
          <p:sp>
            <p:nvSpPr>
              <p:cNvPr id="4" name="CuadroTexto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96036" y="1765268"/>
                <a:ext cx="3536577" cy="2862322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CuadroTexto 4"/>
              <p:cNvSpPr txBox="1"/>
              <p:nvPr/>
            </p:nvSpPr>
            <p:spPr>
              <a:xfrm>
                <a:off x="6566648" y="1797985"/>
                <a:ext cx="3536577" cy="1754326"/>
              </a:xfrm>
              <a:prstGeom prst="rect">
                <a:avLst/>
              </a:prstGeom>
            </p:spPr>
            <p:style>
              <a:lnRef idx="2">
                <a:schemeClr val="accent4"/>
              </a:lnRef>
              <a:fillRef idx="1">
                <a:schemeClr val="lt1"/>
              </a:fillRef>
              <a:effectRef idx="0">
                <a:schemeClr val="accent4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s-CL" sz="240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es-CL" sz="2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s-CL" sz="2400">
                                  <a:latin typeface="Cambria Math" panose="02040503050406030204" pitchFamily="18" charset="0"/>
                                </a:rPr>
                                <m:t>log</m:t>
                              </m:r>
                            </m:e>
                            <m:sub>
                              <m:r>
                                <a:rPr lang="es-CL" sz="2400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sub>
                          </m:sSub>
                        </m:fName>
                        <m:e>
                          <m:r>
                            <a:rPr lang="es-CL" sz="24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  <m:r>
                            <a:rPr lang="es-CL" sz="24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func>
                            <m:funcPr>
                              <m:ctrlPr>
                                <a:rPr lang="es-CL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sSub>
                                <m:sSubPr>
                                  <m:ctrlPr>
                                    <a:rPr lang="es-CL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sty m:val="p"/>
                                    </m:rPr>
                                    <a:rPr lang="es-CL" sz="2400" b="0" i="0" smtClean="0">
                                      <a:latin typeface="Cambria Math" panose="02040503050406030204" pitchFamily="18" charset="0"/>
                                    </a:rPr>
                                    <m:t>log</m:t>
                                  </m:r>
                                </m:e>
                                <m:sub>
                                  <m:r>
                                    <a:rPr lang="es-CL" sz="2400" b="0" i="1" smtClean="0">
                                      <a:latin typeface="Cambria Math" panose="02040503050406030204" pitchFamily="18" charset="0"/>
                                    </a:rPr>
                                    <m:t>𝑏</m:t>
                                  </m:r>
                                </m:sub>
                              </m:sSub>
                            </m:fName>
                            <m:e>
                              <m:sSup>
                                <m:sSupPr>
                                  <m:ctrlPr>
                                    <a:rPr lang="es-CL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s-CL" sz="2400" b="0" i="1" smtClean="0">
                                      <a:latin typeface="Cambria Math" panose="02040503050406030204" pitchFamily="18" charset="0"/>
                                    </a:rPr>
                                    <m:t>𝑏</m:t>
                                  </m:r>
                                </m:e>
                                <m:sup>
                                  <m:r>
                                    <a:rPr lang="es-CL" sz="24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s-CL" sz="2400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func>
                                <m:funcPr>
                                  <m:ctrlPr>
                                    <a:rPr lang="es-CL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sSub>
                                    <m:sSubPr>
                                      <m:ctrlPr>
                                        <a:rPr lang="es-CL" sz="24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m:rPr>
                                          <m:sty m:val="p"/>
                                        </m:rPr>
                                        <a:rPr lang="es-CL" sz="2400" b="0" i="0" smtClean="0">
                                          <a:latin typeface="Cambria Math" panose="02040503050406030204" pitchFamily="18" charset="0"/>
                                        </a:rPr>
                                        <m:t>log</m:t>
                                      </m:r>
                                    </m:e>
                                    <m:sub>
                                      <m:r>
                                        <a:rPr lang="es-CL" sz="2400" b="0" i="1" smtClean="0">
                                          <a:latin typeface="Cambria Math" panose="02040503050406030204" pitchFamily="18" charset="0"/>
                                        </a:rPr>
                                        <m:t>𝑏</m:t>
                                      </m:r>
                                    </m:sub>
                                  </m:sSub>
                                </m:fName>
                                <m:e>
                                  <m:r>
                                    <a:rPr lang="es-CL" sz="2400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e>
                              </m:func>
                            </m:e>
                          </m:func>
                        </m:e>
                      </m:func>
                    </m:oMath>
                  </m:oMathPara>
                </a14:m>
                <a:endParaRPr lang="es-CL" sz="2400" b="0" dirty="0" smtClean="0"/>
              </a:p>
              <a:p>
                <a:pPr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CL" sz="2400" b="0" i="1" smtClean="0">
                          <a:latin typeface="Cambria Math" panose="02040503050406030204" pitchFamily="18" charset="0"/>
                        </a:rPr>
                        <m:t>1+2+0</m:t>
                      </m:r>
                    </m:oMath>
                  </m:oMathPara>
                </a14:m>
                <a:endParaRPr lang="es-CL" sz="2400" b="0" dirty="0" smtClean="0"/>
              </a:p>
              <a:p>
                <a:pPr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CL" sz="2400" b="0" i="1" smtClean="0">
                          <a:latin typeface="Cambria Math" panose="02040503050406030204" pitchFamily="18" charset="0"/>
                        </a:rPr>
                        <m:t>3</m:t>
                      </m:r>
                    </m:oMath>
                  </m:oMathPara>
                </a14:m>
                <a:endParaRPr lang="es-CL" sz="2400" dirty="0"/>
              </a:p>
            </p:txBody>
          </p:sp>
        </mc:Choice>
        <mc:Fallback xmlns="">
          <p:sp>
            <p:nvSpPr>
              <p:cNvPr id="5" name="CuadroTexto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66648" y="1797985"/>
                <a:ext cx="3536577" cy="1754326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369998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animBg="1"/>
      <p:bldP spid="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3328" y="1028700"/>
            <a:ext cx="10935490" cy="35164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10468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8000" b="-1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 rot="20318042">
            <a:off x="2629917" y="2876856"/>
            <a:ext cx="3953436" cy="954107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CL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 lo posible realizar guía!!</a:t>
            </a:r>
          </a:p>
        </p:txBody>
      </p:sp>
      <p:sp>
        <p:nvSpPr>
          <p:cNvPr id="5" name="CuadroTexto 4"/>
          <p:cNvSpPr txBox="1"/>
          <p:nvPr/>
        </p:nvSpPr>
        <p:spPr>
          <a:xfrm rot="2079048">
            <a:off x="7786570" y="1378424"/>
            <a:ext cx="3953436" cy="523220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CL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Tú puedes!!</a:t>
            </a:r>
          </a:p>
        </p:txBody>
      </p:sp>
      <p:sp>
        <p:nvSpPr>
          <p:cNvPr id="6" name="CuadroTexto 5"/>
          <p:cNvSpPr txBox="1"/>
          <p:nvPr/>
        </p:nvSpPr>
        <p:spPr>
          <a:xfrm rot="20318042">
            <a:off x="5406198" y="3868227"/>
            <a:ext cx="4089265" cy="523220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CL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Eres seco/a!!</a:t>
            </a:r>
          </a:p>
        </p:txBody>
      </p:sp>
      <p:sp>
        <p:nvSpPr>
          <p:cNvPr id="7" name="CuadroTexto 6"/>
          <p:cNvSpPr txBox="1"/>
          <p:nvPr/>
        </p:nvSpPr>
        <p:spPr>
          <a:xfrm rot="534395">
            <a:off x="7786570" y="4815799"/>
            <a:ext cx="3953436" cy="954107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CL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Ya estaremos juntos para disfrutar!!</a:t>
            </a:r>
          </a:p>
        </p:txBody>
      </p:sp>
      <p:sp>
        <p:nvSpPr>
          <p:cNvPr id="8" name="CuadroTexto 7"/>
          <p:cNvSpPr txBox="1"/>
          <p:nvPr/>
        </p:nvSpPr>
        <p:spPr>
          <a:xfrm rot="970201">
            <a:off x="1443319" y="5047129"/>
            <a:ext cx="3953436" cy="954107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CL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Espero que sus familias estén bien!!</a:t>
            </a:r>
          </a:p>
        </p:txBody>
      </p:sp>
    </p:spTree>
    <p:extLst>
      <p:ext uri="{BB962C8B-B14F-4D97-AF65-F5344CB8AC3E}">
        <p14:creationId xmlns:p14="http://schemas.microsoft.com/office/powerpoint/2010/main" val="276821456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4A2318"/>
      </a:dk2>
      <a:lt2>
        <a:srgbClr val="EDECEB"/>
      </a:lt2>
      <a:accent1>
        <a:srgbClr val="F3C82E"/>
      </a:accent1>
      <a:accent2>
        <a:srgbClr val="A26176"/>
      </a:accent2>
      <a:accent3>
        <a:srgbClr val="74A94E"/>
      </a:accent3>
      <a:accent4>
        <a:srgbClr val="188E8D"/>
      </a:accent4>
      <a:accent5>
        <a:srgbClr val="EE913A"/>
      </a:accent5>
      <a:accent6>
        <a:srgbClr val="DF5D4A"/>
      </a:accent6>
      <a:hlink>
        <a:srgbClr val="188E8D"/>
      </a:hlink>
      <a:folHlink>
        <a:srgbClr val="A26176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D7AA1D6E-F3E9-4763-A3BC-84DF2E02F60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Recorte</Template>
  <TotalTime>368</TotalTime>
  <Words>56</Words>
  <Application>Microsoft Office PowerPoint</Application>
  <PresentationFormat>Panorámica</PresentationFormat>
  <Paragraphs>30</Paragraphs>
  <Slides>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1" baseType="lpstr">
      <vt:lpstr>Cambria Math</vt:lpstr>
      <vt:lpstr>Franklin Gothic Book</vt:lpstr>
      <vt:lpstr>Times New Roman</vt:lpstr>
      <vt:lpstr>Crop</vt:lpstr>
      <vt:lpstr>Logaritmos</vt:lpstr>
      <vt:lpstr>Recordemos</vt:lpstr>
      <vt:lpstr>Determinar el valor de x</vt:lpstr>
      <vt:lpstr>Presentación de PowerPoint</vt:lpstr>
      <vt:lpstr>Propiedades de los logaritmos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Logaritmos</dc:title>
  <dc:creator>Marian</dc:creator>
  <cp:lastModifiedBy>Marian</cp:lastModifiedBy>
  <cp:revision>10</cp:revision>
  <dcterms:created xsi:type="dcterms:W3CDTF">2020-06-16T23:05:48Z</dcterms:created>
  <dcterms:modified xsi:type="dcterms:W3CDTF">2020-06-17T13:01:40Z</dcterms:modified>
</cp:coreProperties>
</file>