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78" r:id="rId15"/>
    <p:sldId id="269" r:id="rId16"/>
    <p:sldId id="276"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80" d="100"/>
          <a:sy n="80"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0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823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4300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64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506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9710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2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9303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8752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63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6/24/2020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764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mailto:jocelyn.castillo@colegiomagister.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LA GLOBALIZACIÓN</a:t>
            </a:r>
            <a:endParaRPr lang="es-CL" dirty="0"/>
          </a:p>
        </p:txBody>
      </p:sp>
      <p:sp>
        <p:nvSpPr>
          <p:cNvPr id="3" name="Subtítulo 2"/>
          <p:cNvSpPr>
            <a:spLocks noGrp="1"/>
          </p:cNvSpPr>
          <p:nvPr>
            <p:ph type="subTitle" idx="1"/>
          </p:nvPr>
        </p:nvSpPr>
        <p:spPr>
          <a:xfrm>
            <a:off x="617212" y="5358471"/>
            <a:ext cx="7766936" cy="1096899"/>
          </a:xfrm>
        </p:spPr>
        <p:txBody>
          <a:bodyPr>
            <a:normAutofit/>
          </a:bodyPr>
          <a:lstStyle/>
          <a:p>
            <a:r>
              <a:rPr lang="es-CL" dirty="0" smtClean="0"/>
              <a:t>Tercera Unidad 2020.</a:t>
            </a:r>
          </a:p>
          <a:p>
            <a:r>
              <a:rPr lang="es-CL" dirty="0" smtClean="0"/>
              <a:t>Historia y Ciencias Sociales</a:t>
            </a:r>
          </a:p>
          <a:p>
            <a:r>
              <a:rPr lang="es-CL" dirty="0" smtClean="0"/>
              <a:t>Cuarto medio/ 23 de junio </a:t>
            </a:r>
            <a:endParaRPr lang="es-CL" dirty="0"/>
          </a:p>
        </p:txBody>
      </p:sp>
      <p:pic>
        <p:nvPicPr>
          <p:cNvPr id="5" name="Imagen 4"/>
          <p:cNvPicPr>
            <a:picLocks noChangeAspect="1"/>
          </p:cNvPicPr>
          <p:nvPr/>
        </p:nvPicPr>
        <p:blipFill>
          <a:blip r:embed="rId2"/>
          <a:stretch>
            <a:fillRect/>
          </a:stretch>
        </p:blipFill>
        <p:spPr>
          <a:xfrm>
            <a:off x="0" y="0"/>
            <a:ext cx="8354958" cy="4620126"/>
          </a:xfrm>
          <a:prstGeom prst="rect">
            <a:avLst/>
          </a:prstGeom>
        </p:spPr>
      </p:pic>
      <p:pic>
        <p:nvPicPr>
          <p:cNvPr id="6" name="Imagen 5"/>
          <p:cNvPicPr>
            <a:picLocks noChangeAspect="1"/>
          </p:cNvPicPr>
          <p:nvPr/>
        </p:nvPicPr>
        <p:blipFill>
          <a:blip r:embed="rId3"/>
          <a:stretch>
            <a:fillRect/>
          </a:stretch>
        </p:blipFill>
        <p:spPr>
          <a:xfrm>
            <a:off x="8354957" y="0"/>
            <a:ext cx="3806765" cy="2478505"/>
          </a:xfrm>
          <a:prstGeom prst="rect">
            <a:avLst/>
          </a:prstGeom>
        </p:spPr>
      </p:pic>
      <p:pic>
        <p:nvPicPr>
          <p:cNvPr id="7" name="Imagen 6"/>
          <p:cNvPicPr>
            <a:picLocks noChangeAspect="1"/>
          </p:cNvPicPr>
          <p:nvPr/>
        </p:nvPicPr>
        <p:blipFill>
          <a:blip r:embed="rId4"/>
          <a:stretch>
            <a:fillRect/>
          </a:stretch>
        </p:blipFill>
        <p:spPr>
          <a:xfrm>
            <a:off x="8354956" y="2478505"/>
            <a:ext cx="3806766" cy="2088732"/>
          </a:xfrm>
          <a:prstGeom prst="rect">
            <a:avLst/>
          </a:prstGeom>
        </p:spPr>
      </p:pic>
    </p:spTree>
    <p:extLst>
      <p:ext uri="{BB962C8B-B14F-4D97-AF65-F5344CB8AC3E}">
        <p14:creationId xmlns:p14="http://schemas.microsoft.com/office/powerpoint/2010/main" val="348244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2928" y="17030"/>
            <a:ext cx="9720072" cy="1499616"/>
          </a:xfrm>
        </p:spPr>
        <p:txBody>
          <a:bodyPr/>
          <a:lstStyle/>
          <a:p>
            <a:r>
              <a:rPr lang="es-CL" dirty="0" smtClean="0"/>
              <a:t>Chile en la globalización</a:t>
            </a:r>
            <a:endParaRPr lang="es-CL" dirty="0"/>
          </a:p>
        </p:txBody>
      </p:sp>
      <p:sp>
        <p:nvSpPr>
          <p:cNvPr id="3" name="Marcador de contenido 2"/>
          <p:cNvSpPr>
            <a:spLocks noGrp="1"/>
          </p:cNvSpPr>
          <p:nvPr>
            <p:ph idx="1"/>
          </p:nvPr>
        </p:nvSpPr>
        <p:spPr>
          <a:xfrm>
            <a:off x="1824062" y="1447558"/>
            <a:ext cx="8596668" cy="3880773"/>
          </a:xfrm>
        </p:spPr>
        <p:txBody>
          <a:bodyPr/>
          <a:lstStyle/>
          <a:p>
            <a:pPr marL="0" indent="0">
              <a:buNone/>
            </a:pPr>
            <a:r>
              <a:rPr lang="es-MX" sz="2400" dirty="0"/>
              <a:t>Chile se encuentra plenamente inserto en este sistema global, orientando su economía a los requerimientos globales. Tanto la posición estratégica que tiene nuestra ubicación geográfica, con una amplia costa hacia el océano </a:t>
            </a:r>
            <a:r>
              <a:rPr lang="es-MX" sz="2400" dirty="0" smtClean="0"/>
              <a:t>Pacífico.</a:t>
            </a:r>
          </a:p>
          <a:p>
            <a:pPr marL="0" indent="0">
              <a:buNone/>
            </a:pPr>
            <a:r>
              <a:rPr lang="es-MX" sz="2400" dirty="0" smtClean="0"/>
              <a:t>Se consolida la globalización en Chile 1975 con la </a:t>
            </a:r>
            <a:r>
              <a:rPr lang="es-MX" sz="2400" dirty="0"/>
              <a:t>ley ladrillo </a:t>
            </a:r>
            <a:r>
              <a:rPr lang="es-MX" sz="2400" dirty="0" smtClean="0"/>
              <a:t>consistía en reducir </a:t>
            </a:r>
            <a:r>
              <a:rPr lang="es-MX" sz="2400" dirty="0"/>
              <a:t>sus aranceles </a:t>
            </a:r>
            <a:r>
              <a:rPr lang="es-MX" sz="2400" dirty="0" smtClean="0"/>
              <a:t>aduaneros.</a:t>
            </a:r>
          </a:p>
          <a:p>
            <a:pPr marL="0" indent="0">
              <a:buNone/>
            </a:pPr>
            <a:endParaRPr lang="es-CL" dirty="0"/>
          </a:p>
        </p:txBody>
      </p:sp>
      <p:pic>
        <p:nvPicPr>
          <p:cNvPr id="4" name="Imagen 3"/>
          <p:cNvPicPr>
            <a:picLocks noChangeAspect="1"/>
          </p:cNvPicPr>
          <p:nvPr/>
        </p:nvPicPr>
        <p:blipFill>
          <a:blip r:embed="rId2"/>
          <a:stretch>
            <a:fillRect/>
          </a:stretch>
        </p:blipFill>
        <p:spPr>
          <a:xfrm>
            <a:off x="7391807" y="4121130"/>
            <a:ext cx="3825691" cy="2414403"/>
          </a:xfrm>
          <a:prstGeom prst="rect">
            <a:avLst/>
          </a:prstGeom>
          <a:ln>
            <a:noFill/>
          </a:ln>
          <a:effectLst>
            <a:softEdge rad="112500"/>
          </a:effectLst>
        </p:spPr>
      </p:pic>
    </p:spTree>
    <p:extLst>
      <p:ext uri="{BB962C8B-B14F-4D97-AF65-F5344CB8AC3E}">
        <p14:creationId xmlns:p14="http://schemas.microsoft.com/office/powerpoint/2010/main" val="394936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139" y="0"/>
            <a:ext cx="9720072" cy="1499616"/>
          </a:xfrm>
        </p:spPr>
        <p:txBody>
          <a:bodyPr/>
          <a:lstStyle/>
          <a:p>
            <a:pPr algn="ctr"/>
            <a:r>
              <a:rPr lang="es-CL" b="1" dirty="0" smtClean="0"/>
              <a:t>Liberalización de la economía </a:t>
            </a:r>
            <a:endParaRPr lang="es-CL" b="1" dirty="0"/>
          </a:p>
        </p:txBody>
      </p:sp>
      <p:sp>
        <p:nvSpPr>
          <p:cNvPr id="3" name="Marcador de contenido 2"/>
          <p:cNvSpPr>
            <a:spLocks noGrp="1"/>
          </p:cNvSpPr>
          <p:nvPr>
            <p:ph idx="1"/>
          </p:nvPr>
        </p:nvSpPr>
        <p:spPr/>
        <p:txBody>
          <a:bodyPr>
            <a:normAutofit/>
          </a:bodyPr>
          <a:lstStyle/>
          <a:p>
            <a:r>
              <a:rPr lang="es-CL" sz="2400" dirty="0" smtClean="0">
                <a:latin typeface="Arial" panose="020B0604020202020204" pitchFamily="34" charset="0"/>
                <a:cs typeface="Arial" panose="020B0604020202020204" pitchFamily="34" charset="0"/>
              </a:rPr>
              <a:t>La globalización es caracterizada por el intercambio comercial, liberar la economía esta idea </a:t>
            </a:r>
            <a:r>
              <a:rPr lang="es-MX" sz="2400" dirty="0" smtClean="0">
                <a:latin typeface="Arial" panose="020B0604020202020204" pitchFamily="34" charset="0"/>
                <a:cs typeface="Arial" panose="020B0604020202020204" pitchFamily="34" charset="0"/>
              </a:rPr>
              <a:t>alcanzó </a:t>
            </a:r>
            <a:r>
              <a:rPr lang="es-MX" sz="2400" dirty="0">
                <a:latin typeface="Arial" panose="020B0604020202020204" pitchFamily="34" charset="0"/>
                <a:cs typeface="Arial" panose="020B0604020202020204" pitchFamily="34" charset="0"/>
              </a:rPr>
              <a:t>un importante desarrollo hacia el fin de la Segunda Guerra Mundial. </a:t>
            </a:r>
            <a:endParaRPr lang="es-CL" sz="2400" dirty="0" smtClean="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Abandonar  </a:t>
            </a:r>
            <a:r>
              <a:rPr lang="es-MX" sz="2400" dirty="0">
                <a:latin typeface="Arial" panose="020B0604020202020204" pitchFamily="34" charset="0"/>
                <a:cs typeface="Arial" panose="020B0604020202020204" pitchFamily="34" charset="0"/>
              </a:rPr>
              <a:t>las medidas proteccionistas de antes de la guerra y facilitar el libre intercambio comercial,  disminuyendo las barreras arancelarias. Los acuerdos más importantes de esta Conferencia fueron la creación del Fondo Monetario Internacional, el Banco Mundial y el establecimiento del dólar como la principal divisa internacional. </a:t>
            </a:r>
            <a:endParaRPr lang="es-MX" sz="2400" dirty="0" smtClean="0">
              <a:latin typeface="Arial" panose="020B0604020202020204" pitchFamily="34" charset="0"/>
              <a:cs typeface="Arial" panose="020B0604020202020204" pitchFamily="34" charset="0"/>
            </a:endParaRPr>
          </a:p>
          <a:p>
            <a:endParaRPr lang="es-CL" dirty="0"/>
          </a:p>
        </p:txBody>
      </p:sp>
      <p:pic>
        <p:nvPicPr>
          <p:cNvPr id="4" name="Imagen 3"/>
          <p:cNvPicPr>
            <a:picLocks noChangeAspect="1"/>
          </p:cNvPicPr>
          <p:nvPr/>
        </p:nvPicPr>
        <p:blipFill>
          <a:blip r:embed="rId2"/>
          <a:stretch>
            <a:fillRect/>
          </a:stretch>
        </p:blipFill>
        <p:spPr>
          <a:xfrm>
            <a:off x="9178365" y="176705"/>
            <a:ext cx="3131671" cy="2168972"/>
          </a:xfrm>
          <a:prstGeom prst="rect">
            <a:avLst/>
          </a:prstGeom>
          <a:ln>
            <a:noFill/>
          </a:ln>
          <a:effectLst>
            <a:softEdge rad="112500"/>
          </a:effectLst>
        </p:spPr>
      </p:pic>
    </p:spTree>
    <p:extLst>
      <p:ext uri="{BB962C8B-B14F-4D97-AF65-F5344CB8AC3E}">
        <p14:creationId xmlns:p14="http://schemas.microsoft.com/office/powerpoint/2010/main" val="4685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7875" y="149180"/>
            <a:ext cx="9720072" cy="1499616"/>
          </a:xfrm>
        </p:spPr>
        <p:txBody>
          <a:bodyPr/>
          <a:lstStyle/>
          <a:p>
            <a:r>
              <a:rPr lang="es-CL" b="1" dirty="0" smtClean="0"/>
              <a:t>¿Cómo se produce la liberación de la economía? </a:t>
            </a:r>
            <a:endParaRPr lang="es-CL" b="1" dirty="0"/>
          </a:p>
        </p:txBody>
      </p:sp>
      <p:sp>
        <p:nvSpPr>
          <p:cNvPr id="3" name="Marcador de contenido 2"/>
          <p:cNvSpPr>
            <a:spLocks noGrp="1"/>
          </p:cNvSpPr>
          <p:nvPr>
            <p:ph idx="1"/>
          </p:nvPr>
        </p:nvSpPr>
        <p:spPr>
          <a:xfrm>
            <a:off x="200816" y="1930400"/>
            <a:ext cx="8596668" cy="3880773"/>
          </a:xfrm>
        </p:spPr>
        <p:txBody>
          <a:bodyPr>
            <a:normAutofit/>
          </a:bodyPr>
          <a:lstStyle/>
          <a:p>
            <a:r>
              <a:rPr lang="es-MX" sz="2000" dirty="0"/>
              <a:t>El proceso de liberalización de la economía </a:t>
            </a:r>
            <a:r>
              <a:rPr lang="es-MX" sz="2000" dirty="0" smtClean="0"/>
              <a:t>se realiza a través de acuerdos </a:t>
            </a:r>
            <a:r>
              <a:rPr lang="es-MX" sz="2000" dirty="0"/>
              <a:t>bilaterales a los acuerdos multilaterales. </a:t>
            </a:r>
            <a:endParaRPr lang="es-MX" sz="2000" dirty="0" smtClean="0"/>
          </a:p>
        </p:txBody>
      </p:sp>
      <p:sp>
        <p:nvSpPr>
          <p:cNvPr id="4" name="Rectángulo 3"/>
          <p:cNvSpPr/>
          <p:nvPr/>
        </p:nvSpPr>
        <p:spPr>
          <a:xfrm>
            <a:off x="677334" y="3077104"/>
            <a:ext cx="6954591" cy="22676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AutoNum type="arabicParenR"/>
            </a:pPr>
            <a:r>
              <a:rPr lang="es-MX" sz="2000" dirty="0" smtClean="0">
                <a:solidFill>
                  <a:schemeClr val="tx2">
                    <a:lumMod val="75000"/>
                  </a:schemeClr>
                </a:solidFill>
              </a:rPr>
              <a:t>Acuerdo Bilateral</a:t>
            </a:r>
            <a:r>
              <a:rPr lang="es-MX" sz="2000" dirty="0">
                <a:solidFill>
                  <a:schemeClr val="tx2">
                    <a:lumMod val="75000"/>
                  </a:schemeClr>
                </a:solidFill>
              </a:rPr>
              <a:t>: entre dos países. </a:t>
            </a:r>
            <a:endParaRPr lang="es-MX" sz="2000" dirty="0" smtClean="0">
              <a:solidFill>
                <a:schemeClr val="tx2">
                  <a:lumMod val="75000"/>
                </a:schemeClr>
              </a:solidFill>
            </a:endParaRPr>
          </a:p>
          <a:p>
            <a:endParaRPr lang="es-MX" sz="2000" dirty="0">
              <a:solidFill>
                <a:schemeClr val="tx2">
                  <a:lumMod val="75000"/>
                </a:schemeClr>
              </a:solidFill>
            </a:endParaRPr>
          </a:p>
          <a:p>
            <a:r>
              <a:rPr lang="es-MX" sz="2000" dirty="0" smtClean="0">
                <a:solidFill>
                  <a:schemeClr val="tx2">
                    <a:lumMod val="75000"/>
                  </a:schemeClr>
                </a:solidFill>
              </a:rPr>
              <a:t>2) Acuerdo Multilateral</a:t>
            </a:r>
            <a:r>
              <a:rPr lang="es-MX" sz="2000" dirty="0">
                <a:solidFill>
                  <a:schemeClr val="tx2">
                    <a:lumMod val="75000"/>
                  </a:schemeClr>
                </a:solidFill>
              </a:rPr>
              <a:t>: entre varios países o con la totalidad de los países que son parte de Naciones Unidas. </a:t>
            </a:r>
            <a:endParaRPr lang="es-CL" sz="2000" dirty="0">
              <a:solidFill>
                <a:schemeClr val="tx2">
                  <a:lumMod val="75000"/>
                </a:schemeClr>
              </a:solidFill>
            </a:endParaRPr>
          </a:p>
        </p:txBody>
      </p:sp>
      <p:pic>
        <p:nvPicPr>
          <p:cNvPr id="5" name="Imagen 4"/>
          <p:cNvPicPr>
            <a:picLocks noChangeAspect="1"/>
          </p:cNvPicPr>
          <p:nvPr/>
        </p:nvPicPr>
        <p:blipFill>
          <a:blip r:embed="rId2"/>
          <a:stretch>
            <a:fillRect/>
          </a:stretch>
        </p:blipFill>
        <p:spPr>
          <a:xfrm>
            <a:off x="8598008" y="1367191"/>
            <a:ext cx="3405651" cy="2088483"/>
          </a:xfrm>
          <a:prstGeom prst="rect">
            <a:avLst/>
          </a:prstGeom>
        </p:spPr>
      </p:pic>
      <p:pic>
        <p:nvPicPr>
          <p:cNvPr id="6" name="Imagen 5"/>
          <p:cNvPicPr>
            <a:picLocks noChangeAspect="1"/>
          </p:cNvPicPr>
          <p:nvPr/>
        </p:nvPicPr>
        <p:blipFill>
          <a:blip r:embed="rId3"/>
          <a:stretch>
            <a:fillRect/>
          </a:stretch>
        </p:blipFill>
        <p:spPr>
          <a:xfrm>
            <a:off x="8074040" y="4100975"/>
            <a:ext cx="3644141" cy="2364219"/>
          </a:xfrm>
          <a:prstGeom prst="rect">
            <a:avLst/>
          </a:prstGeom>
        </p:spPr>
      </p:pic>
    </p:spTree>
    <p:extLst>
      <p:ext uri="{BB962C8B-B14F-4D97-AF65-F5344CB8AC3E}">
        <p14:creationId xmlns:p14="http://schemas.microsoft.com/office/powerpoint/2010/main" val="193929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Negociaciones claves en el proceso de liberalización de la economía :</a:t>
            </a:r>
            <a:endParaRPr lang="es-CL" dirty="0"/>
          </a:p>
        </p:txBody>
      </p:sp>
      <p:sp>
        <p:nvSpPr>
          <p:cNvPr id="3" name="Marcador de contenido 2"/>
          <p:cNvSpPr>
            <a:spLocks noGrp="1"/>
          </p:cNvSpPr>
          <p:nvPr>
            <p:ph idx="1"/>
          </p:nvPr>
        </p:nvSpPr>
        <p:spPr/>
        <p:txBody>
          <a:bodyPr/>
          <a:lstStyle/>
          <a:p>
            <a:r>
              <a:rPr lang="es-MX" b="1" dirty="0" smtClean="0">
                <a:solidFill>
                  <a:schemeClr val="accent5">
                    <a:lumMod val="75000"/>
                  </a:schemeClr>
                </a:solidFill>
              </a:rPr>
              <a:t>GATT</a:t>
            </a:r>
            <a:r>
              <a:rPr lang="es-MX" dirty="0" smtClean="0"/>
              <a:t> </a:t>
            </a:r>
            <a:r>
              <a:rPr lang="es-MX" dirty="0"/>
              <a:t>(Acuerdo General sobre Aranceles Aduaneros y Comercio Internacional) que se iniciaron en 1947, pero su mayor punto de inflexión hacia una marcada </a:t>
            </a:r>
            <a:r>
              <a:rPr lang="es-MX" dirty="0" smtClean="0"/>
              <a:t>globalización.</a:t>
            </a:r>
          </a:p>
          <a:p>
            <a:r>
              <a:rPr lang="es-MX" b="1" dirty="0" smtClean="0">
                <a:solidFill>
                  <a:schemeClr val="accent5">
                    <a:lumMod val="75000"/>
                  </a:schemeClr>
                </a:solidFill>
              </a:rPr>
              <a:t>Organización </a:t>
            </a:r>
            <a:r>
              <a:rPr lang="es-MX" b="1" dirty="0">
                <a:solidFill>
                  <a:schemeClr val="accent5">
                    <a:lumMod val="75000"/>
                  </a:schemeClr>
                </a:solidFill>
              </a:rPr>
              <a:t>Mundial de Comercio (OMC), </a:t>
            </a:r>
            <a:r>
              <a:rPr lang="es-MX" dirty="0"/>
              <a:t>entidad que lidera negociaciones comerciales, actúa como árbitro y fiscalizador de las prácticas comerciales entre sus países </a:t>
            </a:r>
            <a:r>
              <a:rPr lang="es-MX" dirty="0" smtClean="0"/>
              <a:t>miembros.</a:t>
            </a:r>
          </a:p>
          <a:p>
            <a:pPr marL="0" indent="0">
              <a:buNone/>
            </a:pPr>
            <a:endParaRPr lang="es-CL" dirty="0"/>
          </a:p>
        </p:txBody>
      </p:sp>
      <p:pic>
        <p:nvPicPr>
          <p:cNvPr id="4" name="Imagen 3"/>
          <p:cNvPicPr>
            <a:picLocks noChangeAspect="1"/>
          </p:cNvPicPr>
          <p:nvPr/>
        </p:nvPicPr>
        <p:blipFill>
          <a:blip r:embed="rId2"/>
          <a:stretch>
            <a:fillRect/>
          </a:stretch>
        </p:blipFill>
        <p:spPr>
          <a:xfrm>
            <a:off x="1584571" y="4395126"/>
            <a:ext cx="2428875" cy="1876425"/>
          </a:xfrm>
          <a:prstGeom prst="rect">
            <a:avLst/>
          </a:prstGeom>
        </p:spPr>
      </p:pic>
      <p:pic>
        <p:nvPicPr>
          <p:cNvPr id="5" name="Imagen 4"/>
          <p:cNvPicPr>
            <a:picLocks noChangeAspect="1"/>
          </p:cNvPicPr>
          <p:nvPr/>
        </p:nvPicPr>
        <p:blipFill>
          <a:blip r:embed="rId3"/>
          <a:stretch>
            <a:fillRect/>
          </a:stretch>
        </p:blipFill>
        <p:spPr>
          <a:xfrm>
            <a:off x="6247002" y="4955219"/>
            <a:ext cx="3924300" cy="1162050"/>
          </a:xfrm>
          <a:prstGeom prst="rect">
            <a:avLst/>
          </a:prstGeom>
        </p:spPr>
      </p:pic>
    </p:spTree>
    <p:extLst>
      <p:ext uri="{BB962C8B-B14F-4D97-AF65-F5344CB8AC3E}">
        <p14:creationId xmlns:p14="http://schemas.microsoft.com/office/powerpoint/2010/main" val="289663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¿De que manera los países comienzan a ser parte de la globalización? </a:t>
            </a:r>
            <a:endParaRPr lang="es-CL" dirty="0"/>
          </a:p>
        </p:txBody>
      </p:sp>
      <p:sp>
        <p:nvSpPr>
          <p:cNvPr id="3" name="Marcador de contenido 2"/>
          <p:cNvSpPr>
            <a:spLocks noGrp="1"/>
          </p:cNvSpPr>
          <p:nvPr>
            <p:ph idx="1"/>
          </p:nvPr>
        </p:nvSpPr>
        <p:spPr/>
        <p:txBody>
          <a:bodyPr/>
          <a:lstStyle/>
          <a:p>
            <a:endParaRPr lang="es-CL" dirty="0"/>
          </a:p>
        </p:txBody>
      </p:sp>
      <p:sp>
        <p:nvSpPr>
          <p:cNvPr id="4" name="Elipse 3"/>
          <p:cNvSpPr/>
          <p:nvPr/>
        </p:nvSpPr>
        <p:spPr>
          <a:xfrm>
            <a:off x="2779295" y="2791326"/>
            <a:ext cx="4848726" cy="3031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smtClean="0"/>
              <a:t>Primer paso:</a:t>
            </a:r>
          </a:p>
          <a:p>
            <a:pPr algn="ctr"/>
            <a:r>
              <a:rPr lang="es-CL" sz="3600" dirty="0" smtClean="0">
                <a:solidFill>
                  <a:srgbClr val="FF0000"/>
                </a:solidFill>
              </a:rPr>
              <a:t> Internación del capital  </a:t>
            </a:r>
            <a:endParaRPr lang="es-CL" sz="3600" dirty="0">
              <a:solidFill>
                <a:srgbClr val="FF0000"/>
              </a:solidFill>
            </a:endParaRPr>
          </a:p>
        </p:txBody>
      </p:sp>
    </p:spTree>
    <p:extLst>
      <p:ext uri="{BB962C8B-B14F-4D97-AF65-F5344CB8AC3E}">
        <p14:creationId xmlns:p14="http://schemas.microsoft.com/office/powerpoint/2010/main" val="323297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Internalización del capital:</a:t>
            </a:r>
            <a:endParaRPr lang="es-CL" dirty="0"/>
          </a:p>
        </p:txBody>
      </p:sp>
      <p:sp>
        <p:nvSpPr>
          <p:cNvPr id="3" name="Marcador de contenido 2"/>
          <p:cNvSpPr>
            <a:spLocks noGrp="1"/>
          </p:cNvSpPr>
          <p:nvPr>
            <p:ph idx="1"/>
          </p:nvPr>
        </p:nvSpPr>
        <p:spPr/>
        <p:txBody>
          <a:bodyPr/>
          <a:lstStyle/>
          <a:p>
            <a:pPr marL="0" indent="0">
              <a:buNone/>
            </a:pPr>
            <a:r>
              <a:rPr lang="es-MX" dirty="0" smtClean="0"/>
              <a:t>Empresas </a:t>
            </a:r>
            <a:r>
              <a:rPr lang="es-MX" dirty="0">
                <a:solidFill>
                  <a:srgbClr val="00B050"/>
                </a:solidFill>
              </a:rPr>
              <a:t>transnacionales o multinacionales</a:t>
            </a:r>
            <a:r>
              <a:rPr lang="es-MX" dirty="0"/>
              <a:t>, </a:t>
            </a:r>
            <a:r>
              <a:rPr lang="es-MX" dirty="0" smtClean="0"/>
              <a:t>marcas su comercialización a través </a:t>
            </a:r>
            <a:r>
              <a:rPr lang="es-MX" dirty="0"/>
              <a:t>reconocidas a niveles globales, que además han </a:t>
            </a:r>
            <a:r>
              <a:rPr lang="es-MX" dirty="0">
                <a:solidFill>
                  <a:srgbClr val="00B050"/>
                </a:solidFill>
              </a:rPr>
              <a:t>deslocalizado y fragmentado su producción</a:t>
            </a:r>
            <a:r>
              <a:rPr lang="es-MX" dirty="0"/>
              <a:t>, llevando por </a:t>
            </a:r>
            <a:r>
              <a:rPr lang="es-MX" dirty="0" smtClean="0"/>
              <a:t>consecuencia </a:t>
            </a:r>
            <a:r>
              <a:rPr lang="es-MX" dirty="0"/>
              <a:t>a una </a:t>
            </a:r>
            <a:r>
              <a:rPr lang="es-MX" dirty="0">
                <a:solidFill>
                  <a:srgbClr val="00B050"/>
                </a:solidFill>
              </a:rPr>
              <a:t>internacionalización de sus </a:t>
            </a:r>
            <a:r>
              <a:rPr lang="es-MX" dirty="0" smtClean="0">
                <a:solidFill>
                  <a:srgbClr val="00B050"/>
                </a:solidFill>
              </a:rPr>
              <a:t>capitales.</a:t>
            </a:r>
          </a:p>
          <a:p>
            <a:r>
              <a:rPr lang="es-MX" dirty="0"/>
              <a:t>Transnacionales o multinacionales: organizaciones, en este caso empresas, que operan en dos o más </a:t>
            </a:r>
            <a:r>
              <a:rPr lang="es-MX" dirty="0" smtClean="0"/>
              <a:t>países.</a:t>
            </a:r>
          </a:p>
          <a:p>
            <a:r>
              <a:rPr lang="es-MX" dirty="0" smtClean="0"/>
              <a:t>Deslocalización </a:t>
            </a:r>
            <a:r>
              <a:rPr lang="es-MX" dirty="0"/>
              <a:t>de la producción: transferencia de una actividad productiva a países externos para bajar los costos de producción. </a:t>
            </a:r>
            <a:endParaRPr lang="es-MX" dirty="0" smtClean="0"/>
          </a:p>
          <a:p>
            <a:r>
              <a:rPr lang="es-MX" dirty="0" smtClean="0"/>
              <a:t>Fragmentación </a:t>
            </a:r>
            <a:r>
              <a:rPr lang="es-MX" dirty="0"/>
              <a:t>de la producción: elaboración de las partes de un determinado producto en distintos países.</a:t>
            </a:r>
            <a:endParaRPr lang="es-MX" dirty="0" smtClean="0"/>
          </a:p>
        </p:txBody>
      </p:sp>
    </p:spTree>
    <p:extLst>
      <p:ext uri="{BB962C8B-B14F-4D97-AF65-F5344CB8AC3E}">
        <p14:creationId xmlns:p14="http://schemas.microsoft.com/office/powerpoint/2010/main" val="266281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4547" y="3525254"/>
            <a:ext cx="6180784" cy="4023360"/>
          </a:xfrm>
        </p:spPr>
        <p:txBody>
          <a:bodyPr/>
          <a:lstStyle/>
          <a:p>
            <a:r>
              <a:rPr lang="es-MX" b="1" dirty="0" smtClean="0"/>
              <a:t>Multinacional o Transnacional</a:t>
            </a:r>
            <a:r>
              <a:rPr lang="es-MX" dirty="0" smtClean="0"/>
              <a:t>: </a:t>
            </a:r>
            <a:r>
              <a:rPr lang="es-MX" dirty="0" smtClean="0"/>
              <a:t>organizaciones</a:t>
            </a:r>
            <a:r>
              <a:rPr lang="es-MX" dirty="0"/>
              <a:t>, en este caso empresas, que operan en dos o más países</a:t>
            </a:r>
            <a:endParaRPr lang="es-MX" b="1" dirty="0"/>
          </a:p>
          <a:p>
            <a:endParaRPr lang="es-MX" b="1" dirty="0" smtClean="0"/>
          </a:p>
        </p:txBody>
      </p:sp>
      <p:pic>
        <p:nvPicPr>
          <p:cNvPr id="5" name="Imagen 4"/>
          <p:cNvPicPr>
            <a:picLocks noChangeAspect="1"/>
          </p:cNvPicPr>
          <p:nvPr/>
        </p:nvPicPr>
        <p:blipFill>
          <a:blip r:embed="rId2"/>
          <a:stretch>
            <a:fillRect/>
          </a:stretch>
        </p:blipFill>
        <p:spPr>
          <a:xfrm>
            <a:off x="7365331" y="340142"/>
            <a:ext cx="4680172" cy="2415089"/>
          </a:xfrm>
          <a:prstGeom prst="rect">
            <a:avLst/>
          </a:prstGeom>
        </p:spPr>
      </p:pic>
      <p:pic>
        <p:nvPicPr>
          <p:cNvPr id="6" name="Imagen 5"/>
          <p:cNvPicPr>
            <a:picLocks noChangeAspect="1"/>
          </p:cNvPicPr>
          <p:nvPr/>
        </p:nvPicPr>
        <p:blipFill>
          <a:blip r:embed="rId3"/>
          <a:stretch>
            <a:fillRect/>
          </a:stretch>
        </p:blipFill>
        <p:spPr>
          <a:xfrm>
            <a:off x="1066048" y="340142"/>
            <a:ext cx="2143125" cy="2143125"/>
          </a:xfrm>
          <a:prstGeom prst="rect">
            <a:avLst/>
          </a:prstGeom>
        </p:spPr>
      </p:pic>
      <p:pic>
        <p:nvPicPr>
          <p:cNvPr id="7" name="Imagen 6"/>
          <p:cNvPicPr>
            <a:picLocks noChangeAspect="1"/>
          </p:cNvPicPr>
          <p:nvPr/>
        </p:nvPicPr>
        <p:blipFill>
          <a:blip r:embed="rId4"/>
          <a:stretch>
            <a:fillRect/>
          </a:stretch>
        </p:blipFill>
        <p:spPr>
          <a:xfrm>
            <a:off x="8730163" y="3187616"/>
            <a:ext cx="2143125" cy="2143125"/>
          </a:xfrm>
          <a:prstGeom prst="rect">
            <a:avLst/>
          </a:prstGeom>
        </p:spPr>
      </p:pic>
      <p:pic>
        <p:nvPicPr>
          <p:cNvPr id="8" name="Imagen 7"/>
          <p:cNvPicPr>
            <a:picLocks noChangeAspect="1"/>
          </p:cNvPicPr>
          <p:nvPr/>
        </p:nvPicPr>
        <p:blipFill>
          <a:blip r:embed="rId5"/>
          <a:stretch>
            <a:fillRect/>
          </a:stretch>
        </p:blipFill>
        <p:spPr>
          <a:xfrm>
            <a:off x="1732798" y="5027696"/>
            <a:ext cx="2952750" cy="1543050"/>
          </a:xfrm>
          <a:prstGeom prst="rect">
            <a:avLst/>
          </a:prstGeom>
        </p:spPr>
      </p:pic>
      <p:pic>
        <p:nvPicPr>
          <p:cNvPr id="9" name="Imagen 8"/>
          <p:cNvPicPr>
            <a:picLocks noChangeAspect="1"/>
          </p:cNvPicPr>
          <p:nvPr/>
        </p:nvPicPr>
        <p:blipFill>
          <a:blip r:embed="rId6"/>
          <a:stretch>
            <a:fillRect/>
          </a:stretch>
        </p:blipFill>
        <p:spPr>
          <a:xfrm>
            <a:off x="4274939" y="1547686"/>
            <a:ext cx="2619375" cy="1743075"/>
          </a:xfrm>
          <a:prstGeom prst="rect">
            <a:avLst/>
          </a:prstGeom>
        </p:spPr>
      </p:pic>
      <p:sp>
        <p:nvSpPr>
          <p:cNvPr id="10" name="Rectángulo 9"/>
          <p:cNvSpPr/>
          <p:nvPr/>
        </p:nvSpPr>
        <p:spPr>
          <a:xfrm>
            <a:off x="6003758" y="4812632"/>
            <a:ext cx="2117558" cy="1913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APPLE</a:t>
            </a:r>
          </a:p>
          <a:p>
            <a:pPr algn="ctr"/>
            <a:r>
              <a:rPr lang="en-US"/>
              <a:t>Microsoft</a:t>
            </a:r>
          </a:p>
          <a:p>
            <a:pPr algn="ctr"/>
            <a:r>
              <a:rPr lang="en-US"/>
              <a:t>Amazon</a:t>
            </a:r>
          </a:p>
          <a:p>
            <a:pPr algn="ctr"/>
            <a:r>
              <a:rPr lang="en-US"/>
              <a:t>Johnson Johnson</a:t>
            </a:r>
          </a:p>
          <a:p>
            <a:pPr algn="ctr"/>
            <a:r>
              <a:rPr lang="en-US"/>
              <a:t>Facebook</a:t>
            </a:r>
          </a:p>
        </p:txBody>
      </p:sp>
    </p:spTree>
    <p:extLst>
      <p:ext uri="{BB962C8B-B14F-4D97-AF65-F5344CB8AC3E}">
        <p14:creationId xmlns:p14="http://schemas.microsoft.com/office/powerpoint/2010/main" val="390731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3812" y="332553"/>
            <a:ext cx="9720072" cy="1499616"/>
          </a:xfrm>
        </p:spPr>
        <p:txBody>
          <a:bodyPr/>
          <a:lstStyle/>
          <a:p>
            <a:r>
              <a:rPr lang="es-CL" dirty="0" smtClean="0"/>
              <a:t>Realizar un ensayo “La globalización”</a:t>
            </a:r>
            <a:endParaRPr lang="es-CL" dirty="0"/>
          </a:p>
        </p:txBody>
      </p:sp>
      <p:sp>
        <p:nvSpPr>
          <p:cNvPr id="3" name="Marcador de contenido 2"/>
          <p:cNvSpPr>
            <a:spLocks noGrp="1"/>
          </p:cNvSpPr>
          <p:nvPr>
            <p:ph idx="1"/>
          </p:nvPr>
        </p:nvSpPr>
        <p:spPr>
          <a:xfrm>
            <a:off x="240631" y="1467853"/>
            <a:ext cx="11369843" cy="5257800"/>
          </a:xfrm>
        </p:spPr>
        <p:txBody>
          <a:bodyPr/>
          <a:lstStyle/>
          <a:p>
            <a:pPr marL="0" indent="0">
              <a:buNone/>
            </a:pPr>
            <a:r>
              <a:rPr lang="es-CL" dirty="0" smtClean="0">
                <a:solidFill>
                  <a:srgbClr val="FF0000"/>
                </a:solidFill>
              </a:rPr>
              <a:t>1) Introducción: </a:t>
            </a:r>
            <a:r>
              <a:rPr lang="es-CL" dirty="0" smtClean="0"/>
              <a:t>La función que cumple la introducción es interesar al lector por el tema de su ensayo, comience con una idea amplia, capaz de capturar a la atención. Presenta el tema que va a tratar, exponiendo una idea o formulando una pregunta (Hipótesis).</a:t>
            </a:r>
            <a:endParaRPr lang="es-CL" dirty="0"/>
          </a:p>
          <a:p>
            <a:pPr marL="0" indent="0">
              <a:buNone/>
            </a:pPr>
            <a:r>
              <a:rPr lang="es-CL" dirty="0" smtClean="0">
                <a:solidFill>
                  <a:srgbClr val="FF0000"/>
                </a:solidFill>
              </a:rPr>
              <a:t>2) Desarrollo: </a:t>
            </a:r>
            <a:r>
              <a:rPr lang="es-CL" dirty="0" smtClean="0"/>
              <a:t>Parte central la que más extinción debe ocupar, se presentan las ideas y argumentaciones citando para ello autores,, revistas o libros de referencia con la temática escogida, trata que las ideas estén bien cohesionadas. </a:t>
            </a:r>
          </a:p>
          <a:p>
            <a:pPr marL="0" indent="0">
              <a:buNone/>
            </a:pPr>
            <a:r>
              <a:rPr lang="es-CL" dirty="0" smtClean="0">
                <a:solidFill>
                  <a:srgbClr val="FF0000"/>
                </a:solidFill>
              </a:rPr>
              <a:t>3) Conclusión: </a:t>
            </a:r>
            <a:r>
              <a:rPr lang="es-CL" dirty="0" smtClean="0"/>
              <a:t>El autor es decir tu, debes resumir las ideas más importantes de todo el texto que ha escrito con anterioridad, para luego posicionarse con una postura propia. Cerrar tu idea inicial respondiendo a tu hipótesis. </a:t>
            </a:r>
          </a:p>
          <a:p>
            <a:pPr marL="0" indent="0">
              <a:buNone/>
            </a:pPr>
            <a:r>
              <a:rPr lang="es-CL" dirty="0" smtClean="0"/>
              <a:t> hojas Word letra tamaña 12 </a:t>
            </a:r>
          </a:p>
          <a:p>
            <a:r>
              <a:rPr lang="es-CL" dirty="0" smtClean="0"/>
              <a:t>Titulo novedoso </a:t>
            </a:r>
          </a:p>
          <a:p>
            <a:r>
              <a:rPr lang="es-CL" dirty="0" smtClean="0"/>
              <a:t>1 de julio entrega correo </a:t>
            </a:r>
            <a:r>
              <a:rPr lang="es-CL" dirty="0" smtClean="0">
                <a:hlinkClick r:id="rId2"/>
              </a:rPr>
              <a:t>jocelyn.castillo@colegiomagister.cl</a:t>
            </a:r>
            <a:r>
              <a:rPr lang="es-CL" dirty="0" smtClean="0"/>
              <a:t>   </a:t>
            </a:r>
          </a:p>
          <a:p>
            <a:endParaRPr lang="es-CL" dirty="0"/>
          </a:p>
        </p:txBody>
      </p:sp>
    </p:spTree>
    <p:extLst>
      <p:ext uri="{BB962C8B-B14F-4D97-AF65-F5344CB8AC3E}">
        <p14:creationId xmlns:p14="http://schemas.microsoft.com/office/powerpoint/2010/main" val="15056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7423" y="-4331"/>
            <a:ext cx="9720072" cy="1499616"/>
          </a:xfrm>
        </p:spPr>
        <p:txBody>
          <a:bodyPr/>
          <a:lstStyle/>
          <a:p>
            <a:r>
              <a:rPr lang="es-CL" dirty="0" smtClean="0"/>
              <a:t>Contenidos y aprendizajes </a:t>
            </a:r>
            <a:r>
              <a:rPr lang="es-CL" dirty="0" smtClean="0"/>
              <a:t>esperados</a:t>
            </a:r>
            <a:br>
              <a:rPr lang="es-CL" dirty="0" smtClean="0"/>
            </a:br>
            <a:r>
              <a:rPr lang="es-CL" dirty="0" smtClean="0"/>
              <a:t>Unidad 3.</a:t>
            </a:r>
            <a:r>
              <a:rPr lang="es-CL" dirty="0" smtClean="0"/>
              <a:t> </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07391453"/>
              </p:ext>
            </p:extLst>
          </p:nvPr>
        </p:nvGraphicFramePr>
        <p:xfrm>
          <a:off x="1275791" y="1612230"/>
          <a:ext cx="8891670" cy="4469986"/>
        </p:xfrm>
        <a:graphic>
          <a:graphicData uri="http://schemas.openxmlformats.org/drawingml/2006/table">
            <a:tbl>
              <a:tblPr firstRow="1" bandRow="1">
                <a:tableStyleId>{00A15C55-8517-42AA-B614-E9B94910E393}</a:tableStyleId>
              </a:tblPr>
              <a:tblGrid>
                <a:gridCol w="4445835"/>
                <a:gridCol w="4445835"/>
              </a:tblGrid>
              <a:tr h="1769796">
                <a:tc>
                  <a:txBody>
                    <a:bodyPr/>
                    <a:lstStyle/>
                    <a:p>
                      <a:r>
                        <a:rPr lang="es-CL" dirty="0" smtClean="0"/>
                        <a:t>La</a:t>
                      </a:r>
                      <a:r>
                        <a:rPr lang="es-CL" baseline="0" dirty="0" smtClean="0"/>
                        <a:t> Globalización</a:t>
                      </a:r>
                      <a:endParaRPr lang="es-CL" dirty="0"/>
                    </a:p>
                  </a:txBody>
                  <a:tcPr/>
                </a:tc>
                <a:tc>
                  <a:txBody>
                    <a:bodyPr/>
                    <a:lstStyle/>
                    <a:p>
                      <a:r>
                        <a:rPr lang="es-CL" dirty="0" smtClean="0"/>
                        <a:t>Indagar</a:t>
                      </a:r>
                      <a:r>
                        <a:rPr lang="es-CL" baseline="0" dirty="0" smtClean="0"/>
                        <a:t>  problemas de la sociedad contemporánea, considerando la escala </a:t>
                      </a:r>
                      <a:r>
                        <a:rPr lang="es-MX" baseline="0" dirty="0" smtClean="0"/>
                        <a:t> nacional, regional y local y la diversidad de visiones sobre estos.</a:t>
                      </a:r>
                    </a:p>
                    <a:p>
                      <a:endParaRPr lang="es-CL" dirty="0"/>
                    </a:p>
                  </a:txBody>
                  <a:tcPr/>
                </a:tc>
              </a:tr>
              <a:tr h="1350095">
                <a:tc>
                  <a:txBody>
                    <a:bodyPr/>
                    <a:lstStyle/>
                    <a:p>
                      <a:r>
                        <a:rPr lang="es-MX" dirty="0" smtClean="0"/>
                        <a:t>Formas de inserción de Chile en el mundo global</a:t>
                      </a:r>
                      <a:endParaRPr lang="es-CL" dirty="0"/>
                    </a:p>
                  </a:txBody>
                  <a:tcPr/>
                </a:tc>
                <a:tc>
                  <a:txBody>
                    <a:bodyPr/>
                    <a:lstStyle/>
                    <a:p>
                      <a:r>
                        <a:rPr lang="es-MX" dirty="0" smtClean="0"/>
                        <a:t>Caracterizar las políticas económicas de Chile para insertarse en la economía global.</a:t>
                      </a:r>
                    </a:p>
                    <a:p>
                      <a:endParaRPr lang="es-CL" dirty="0"/>
                    </a:p>
                  </a:txBody>
                  <a:tcPr/>
                </a:tc>
              </a:tr>
              <a:tr h="1350095">
                <a:tc>
                  <a:txBody>
                    <a:bodyPr/>
                    <a:lstStyle/>
                    <a:p>
                      <a:r>
                        <a:rPr lang="es-MX" dirty="0" smtClean="0"/>
                        <a:t>Los desafíos de la  globalización para Chile</a:t>
                      </a:r>
                    </a:p>
                    <a:p>
                      <a:endParaRPr lang="es-CL" dirty="0"/>
                    </a:p>
                  </a:txBody>
                  <a:tcPr/>
                </a:tc>
                <a:tc>
                  <a:txBody>
                    <a:bodyPr/>
                    <a:lstStyle/>
                    <a:p>
                      <a:r>
                        <a:rPr lang="es-MX" dirty="0" smtClean="0"/>
                        <a:t>Evaluar los principales desafíos y propuestas de solución que la globalización plantea al desarrollo de Chile y de sus regiones.</a:t>
                      </a:r>
                      <a:endParaRPr lang="es-CL" dirty="0"/>
                    </a:p>
                  </a:txBody>
                  <a:tcPr/>
                </a:tc>
              </a:tr>
            </a:tbl>
          </a:graphicData>
        </a:graphic>
      </p:graphicFrame>
    </p:spTree>
    <p:extLst>
      <p:ext uri="{BB962C8B-B14F-4D97-AF65-F5344CB8AC3E}">
        <p14:creationId xmlns:p14="http://schemas.microsoft.com/office/powerpoint/2010/main" val="396565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4146997"/>
            <a:ext cx="9905999" cy="1644204"/>
          </a:xfrm>
        </p:spPr>
        <p:txBody>
          <a:bodyPr>
            <a:normAutofit/>
          </a:bodyPr>
          <a:lstStyle/>
          <a:p>
            <a:r>
              <a:rPr lang="es-MX" dirty="0"/>
              <a:t>1. Relaciona la imagen con lo que ya conoces del proceso de globalización mundial</a:t>
            </a:r>
            <a:r>
              <a:rPr lang="es-MX" dirty="0" smtClean="0"/>
              <a:t>.</a:t>
            </a:r>
          </a:p>
          <a:p>
            <a:r>
              <a:rPr lang="es-MX" dirty="0" smtClean="0"/>
              <a:t> </a:t>
            </a:r>
            <a:r>
              <a:rPr lang="es-MX" dirty="0"/>
              <a:t>2. ¿En qué medida Internet ha ayudado al proceso de globalización? </a:t>
            </a:r>
            <a:endParaRPr lang="es-MX" dirty="0" smtClean="0"/>
          </a:p>
          <a:p>
            <a:r>
              <a:rPr lang="es-MX" dirty="0" smtClean="0"/>
              <a:t>3</a:t>
            </a:r>
            <a:r>
              <a:rPr lang="es-MX" dirty="0"/>
              <a:t>. ¿La globalización es un proceso que obedece a un tema tecnológico? Justifica.</a:t>
            </a:r>
          </a:p>
          <a:p>
            <a:endParaRPr lang="es-CL" dirty="0"/>
          </a:p>
        </p:txBody>
      </p:sp>
      <p:pic>
        <p:nvPicPr>
          <p:cNvPr id="2" name="Imagen 1"/>
          <p:cNvPicPr>
            <a:picLocks noChangeAspect="1"/>
          </p:cNvPicPr>
          <p:nvPr/>
        </p:nvPicPr>
        <p:blipFill>
          <a:blip r:embed="rId2"/>
          <a:stretch>
            <a:fillRect/>
          </a:stretch>
        </p:blipFill>
        <p:spPr>
          <a:xfrm>
            <a:off x="2571146" y="432448"/>
            <a:ext cx="4834206" cy="3216944"/>
          </a:xfrm>
          <a:prstGeom prst="rect">
            <a:avLst/>
          </a:prstGeom>
          <a:ln>
            <a:noFill/>
          </a:ln>
          <a:effectLst>
            <a:softEdge rad="112500"/>
          </a:effectLst>
        </p:spPr>
      </p:pic>
      <p:sp>
        <p:nvSpPr>
          <p:cNvPr id="4" name="Rectángulo 3"/>
          <p:cNvSpPr/>
          <p:nvPr/>
        </p:nvSpPr>
        <p:spPr>
          <a:xfrm>
            <a:off x="1359568" y="5791201"/>
            <a:ext cx="9288379" cy="778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t>Respuesta: </a:t>
            </a:r>
            <a:endParaRPr lang="es-CL" dirty="0"/>
          </a:p>
        </p:txBody>
      </p:sp>
    </p:spTree>
    <p:extLst>
      <p:ext uri="{BB962C8B-B14F-4D97-AF65-F5344CB8AC3E}">
        <p14:creationId xmlns:p14="http://schemas.microsoft.com/office/powerpoint/2010/main" val="223098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Conceptos claves de toda la unidad defínelos en tu cuaderno </a:t>
            </a:r>
            <a:endParaRPr lang="es-CL" dirty="0"/>
          </a:p>
        </p:txBody>
      </p:sp>
      <p:sp>
        <p:nvSpPr>
          <p:cNvPr id="4" name="Rectángulo redondeado 3"/>
          <p:cNvSpPr/>
          <p:nvPr/>
        </p:nvSpPr>
        <p:spPr>
          <a:xfrm>
            <a:off x="469231" y="2317763"/>
            <a:ext cx="2069432" cy="661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Multinacional </a:t>
            </a:r>
            <a:endParaRPr lang="es-CL" dirty="0"/>
          </a:p>
        </p:txBody>
      </p:sp>
      <p:sp>
        <p:nvSpPr>
          <p:cNvPr id="5" name="Rectángulo 4"/>
          <p:cNvSpPr/>
          <p:nvPr/>
        </p:nvSpPr>
        <p:spPr>
          <a:xfrm>
            <a:off x="3368843" y="3033642"/>
            <a:ext cx="2370221" cy="745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Ventajas comparativas </a:t>
            </a:r>
            <a:endParaRPr lang="es-CL" dirty="0"/>
          </a:p>
        </p:txBody>
      </p:sp>
      <p:sp>
        <p:nvSpPr>
          <p:cNvPr id="6" name="Rectángulo 5"/>
          <p:cNvSpPr/>
          <p:nvPr/>
        </p:nvSpPr>
        <p:spPr>
          <a:xfrm>
            <a:off x="7026443" y="2245574"/>
            <a:ext cx="2273968" cy="73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Desarrollo sustentable</a:t>
            </a:r>
            <a:endParaRPr lang="es-CL" dirty="0"/>
          </a:p>
        </p:txBody>
      </p:sp>
      <p:sp>
        <p:nvSpPr>
          <p:cNvPr id="7" name="Rectángulo 6"/>
          <p:cNvSpPr/>
          <p:nvPr/>
        </p:nvSpPr>
        <p:spPr>
          <a:xfrm>
            <a:off x="300789" y="3970421"/>
            <a:ext cx="2406316" cy="577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Interdependencia económica </a:t>
            </a:r>
            <a:endParaRPr lang="es-CL" dirty="0"/>
          </a:p>
        </p:txBody>
      </p:sp>
      <p:sp>
        <p:nvSpPr>
          <p:cNvPr id="8" name="Rectángulo 7"/>
          <p:cNvSpPr/>
          <p:nvPr/>
        </p:nvSpPr>
        <p:spPr>
          <a:xfrm>
            <a:off x="2111542" y="5263816"/>
            <a:ext cx="2442411" cy="661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Liberalización comercial </a:t>
            </a:r>
            <a:endParaRPr lang="es-CL" dirty="0"/>
          </a:p>
        </p:txBody>
      </p:sp>
      <p:sp>
        <p:nvSpPr>
          <p:cNvPr id="9" name="Rectángulo 8"/>
          <p:cNvSpPr/>
          <p:nvPr/>
        </p:nvSpPr>
        <p:spPr>
          <a:xfrm>
            <a:off x="6689559" y="5702969"/>
            <a:ext cx="2273968" cy="70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Migración</a:t>
            </a:r>
            <a:endParaRPr lang="es-CL" dirty="0"/>
          </a:p>
        </p:txBody>
      </p:sp>
      <p:sp>
        <p:nvSpPr>
          <p:cNvPr id="10" name="Rectángulo 9"/>
          <p:cNvSpPr/>
          <p:nvPr/>
        </p:nvSpPr>
        <p:spPr>
          <a:xfrm>
            <a:off x="9873916" y="1258503"/>
            <a:ext cx="1989221" cy="50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Flujo de capitales</a:t>
            </a:r>
            <a:endParaRPr lang="es-CL" dirty="0"/>
          </a:p>
        </p:txBody>
      </p:sp>
      <p:sp>
        <p:nvSpPr>
          <p:cNvPr id="11" name="Rectángulo 10"/>
          <p:cNvSpPr/>
          <p:nvPr/>
        </p:nvSpPr>
        <p:spPr>
          <a:xfrm>
            <a:off x="6689559" y="4440856"/>
            <a:ext cx="2610852" cy="710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Cambio climático</a:t>
            </a:r>
            <a:endParaRPr lang="es-CL" dirty="0"/>
          </a:p>
        </p:txBody>
      </p:sp>
      <p:sp>
        <p:nvSpPr>
          <p:cNvPr id="12" name="Rectángulo 11"/>
          <p:cNvSpPr/>
          <p:nvPr/>
        </p:nvSpPr>
        <p:spPr>
          <a:xfrm>
            <a:off x="9749589" y="3404936"/>
            <a:ext cx="2237874" cy="854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Energías renovables y no renovables</a:t>
            </a:r>
            <a:endParaRPr lang="es-CL" dirty="0"/>
          </a:p>
        </p:txBody>
      </p:sp>
    </p:spTree>
    <p:extLst>
      <p:ext uri="{BB962C8B-B14F-4D97-AF65-F5344CB8AC3E}">
        <p14:creationId xmlns:p14="http://schemas.microsoft.com/office/powerpoint/2010/main" val="121048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0681" y="133081"/>
            <a:ext cx="8596668" cy="1320800"/>
          </a:xfrm>
        </p:spPr>
        <p:txBody>
          <a:bodyPr>
            <a:normAutofit fontScale="90000"/>
          </a:bodyPr>
          <a:lstStyle/>
          <a:p>
            <a:r>
              <a:rPr lang="es-CL" dirty="0"/>
              <a:t/>
            </a:r>
            <a:br>
              <a:rPr lang="es-CL" dirty="0"/>
            </a:br>
            <a:r>
              <a:rPr lang="es-CL" dirty="0" smtClean="0"/>
              <a:t>¿Qué es la globalización?</a:t>
            </a:r>
            <a:br>
              <a:rPr lang="es-CL" dirty="0" smtClean="0"/>
            </a:br>
            <a:endParaRPr lang="es-CL" dirty="0"/>
          </a:p>
        </p:txBody>
      </p:sp>
      <p:sp>
        <p:nvSpPr>
          <p:cNvPr id="3" name="Marcador de contenido 2"/>
          <p:cNvSpPr>
            <a:spLocks noGrp="1"/>
          </p:cNvSpPr>
          <p:nvPr>
            <p:ph idx="1"/>
          </p:nvPr>
        </p:nvSpPr>
        <p:spPr>
          <a:xfrm>
            <a:off x="1459387" y="1307207"/>
            <a:ext cx="8596668" cy="4302714"/>
          </a:xfrm>
        </p:spPr>
        <p:txBody>
          <a:bodyPr>
            <a:normAutofit/>
          </a:bodyPr>
          <a:lstStyle/>
          <a:p>
            <a:pPr algn="just"/>
            <a:endParaRPr lang="es-CL" sz="2000" dirty="0" smtClean="0">
              <a:latin typeface="Arial" panose="020B0604020202020204" pitchFamily="34" charset="0"/>
              <a:cs typeface="Arial" panose="020B0604020202020204" pitchFamily="34" charset="0"/>
            </a:endParaRPr>
          </a:p>
          <a:p>
            <a:pPr algn="just"/>
            <a:r>
              <a:rPr lang="es-CL" sz="2000" dirty="0" smtClean="0">
                <a:latin typeface="Arial" panose="020B0604020202020204" pitchFamily="34" charset="0"/>
                <a:cs typeface="Arial" panose="020B0604020202020204" pitchFamily="34" charset="0"/>
              </a:rPr>
              <a:t>Es un proceso económico, tecnológico, político, social, empresarial, y cultural a escala mundial que consiste en la creciente comunicación e interdependencia entre los distintos países del mundo uniendo sus mercados, sociedades y culturales que les dan un carácter global.</a:t>
            </a:r>
          </a:p>
          <a:p>
            <a:pPr algn="just"/>
            <a:endParaRPr lang="es-CL" sz="2000"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5914132" y="3357562"/>
            <a:ext cx="4931444" cy="2465722"/>
          </a:xfrm>
          <a:prstGeom prst="rect">
            <a:avLst/>
          </a:prstGeom>
          <a:ln>
            <a:noFill/>
          </a:ln>
          <a:effectLst>
            <a:softEdge rad="112500"/>
          </a:effectLst>
        </p:spPr>
      </p:pic>
    </p:spTree>
    <p:extLst>
      <p:ext uri="{BB962C8B-B14F-4D97-AF65-F5344CB8AC3E}">
        <p14:creationId xmlns:p14="http://schemas.microsoft.com/office/powerpoint/2010/main" val="184521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Cambios producidos por la globalización:</a:t>
            </a:r>
            <a:endParaRPr lang="es-CL" dirty="0"/>
          </a:p>
        </p:txBody>
      </p:sp>
      <p:sp>
        <p:nvSpPr>
          <p:cNvPr id="3" name="Marcador de contenido 2"/>
          <p:cNvSpPr>
            <a:spLocks noGrp="1"/>
          </p:cNvSpPr>
          <p:nvPr>
            <p:ph idx="1"/>
          </p:nvPr>
        </p:nvSpPr>
        <p:spPr>
          <a:xfrm>
            <a:off x="324854" y="2084832"/>
            <a:ext cx="10419348" cy="4224528"/>
          </a:xfrm>
        </p:spPr>
        <p:txBody>
          <a:bodyPr/>
          <a:lstStyle/>
          <a:p>
            <a:r>
              <a:rPr lang="es-MX" dirty="0"/>
              <a:t>Uno de los ámbitos de mayor impacto de este proceso ha sido </a:t>
            </a:r>
            <a:r>
              <a:rPr lang="es-MX" dirty="0">
                <a:solidFill>
                  <a:srgbClr val="FF0000"/>
                </a:solidFill>
              </a:rPr>
              <a:t>la </a:t>
            </a:r>
            <a:r>
              <a:rPr lang="es-MX" dirty="0" smtClean="0">
                <a:solidFill>
                  <a:srgbClr val="FF0000"/>
                </a:solidFill>
              </a:rPr>
              <a:t>economía y la sociedad</a:t>
            </a:r>
            <a:r>
              <a:rPr lang="es-MX" dirty="0" smtClean="0"/>
              <a:t>.</a:t>
            </a:r>
            <a:endParaRPr lang="es-MX" dirty="0" smtClean="0"/>
          </a:p>
          <a:p>
            <a:r>
              <a:rPr lang="es-MX" dirty="0" smtClean="0"/>
              <a:t>Se pasó de una sociedad industrial a una sociedad de información.</a:t>
            </a:r>
          </a:p>
          <a:p>
            <a:r>
              <a:rPr lang="es-MX" dirty="0" smtClean="0"/>
              <a:t>El uso de tecnología a permitido multiplicar las transacciones comerciales. </a:t>
            </a:r>
            <a:endParaRPr lang="es-CL" dirty="0"/>
          </a:p>
        </p:txBody>
      </p:sp>
      <p:pic>
        <p:nvPicPr>
          <p:cNvPr id="4" name="Imagen 3"/>
          <p:cNvPicPr>
            <a:picLocks noChangeAspect="1"/>
          </p:cNvPicPr>
          <p:nvPr/>
        </p:nvPicPr>
        <p:blipFill>
          <a:blip r:embed="rId2"/>
          <a:stretch>
            <a:fillRect/>
          </a:stretch>
        </p:blipFill>
        <p:spPr>
          <a:xfrm>
            <a:off x="566929" y="3600903"/>
            <a:ext cx="4292878" cy="2724912"/>
          </a:xfrm>
          <a:prstGeom prst="rect">
            <a:avLst/>
          </a:prstGeom>
        </p:spPr>
      </p:pic>
      <p:pic>
        <p:nvPicPr>
          <p:cNvPr id="5" name="Imagen 4"/>
          <p:cNvPicPr>
            <a:picLocks noChangeAspect="1"/>
          </p:cNvPicPr>
          <p:nvPr/>
        </p:nvPicPr>
        <p:blipFill>
          <a:blip r:embed="rId3"/>
          <a:stretch>
            <a:fillRect/>
          </a:stretch>
        </p:blipFill>
        <p:spPr>
          <a:xfrm>
            <a:off x="7741569" y="3584448"/>
            <a:ext cx="4303487" cy="2741367"/>
          </a:xfrm>
          <a:prstGeom prst="rect">
            <a:avLst/>
          </a:prstGeom>
        </p:spPr>
      </p:pic>
      <p:sp>
        <p:nvSpPr>
          <p:cNvPr id="6" name="Flecha izquierda y derecha 5"/>
          <p:cNvSpPr/>
          <p:nvPr/>
        </p:nvSpPr>
        <p:spPr>
          <a:xfrm>
            <a:off x="5197167" y="4824663"/>
            <a:ext cx="2207041" cy="8903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3147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6791" y="231056"/>
            <a:ext cx="9720072" cy="1499616"/>
          </a:xfrm>
        </p:spPr>
        <p:txBody>
          <a:bodyPr/>
          <a:lstStyle/>
          <a:p>
            <a:r>
              <a:rPr lang="es-CL" dirty="0" smtClean="0"/>
              <a:t>Organismos que ayudan al proceso de globalización mundial </a:t>
            </a:r>
            <a:endParaRPr lang="es-CL" dirty="0"/>
          </a:p>
        </p:txBody>
      </p:sp>
      <p:sp>
        <p:nvSpPr>
          <p:cNvPr id="3" name="Marcador de contenido 2"/>
          <p:cNvSpPr>
            <a:spLocks noGrp="1"/>
          </p:cNvSpPr>
          <p:nvPr>
            <p:ph idx="1"/>
          </p:nvPr>
        </p:nvSpPr>
        <p:spPr>
          <a:xfrm>
            <a:off x="651149" y="2296156"/>
            <a:ext cx="8596668" cy="4459152"/>
          </a:xfrm>
        </p:spPr>
        <p:txBody>
          <a:bodyPr>
            <a:normAutofit/>
          </a:bodyPr>
          <a:lstStyle/>
          <a:p>
            <a:r>
              <a:rPr lang="es-CL" sz="2400" dirty="0">
                <a:solidFill>
                  <a:srgbClr val="00B0F0"/>
                </a:solidFill>
              </a:rPr>
              <a:t>ONU: </a:t>
            </a:r>
            <a:r>
              <a:rPr lang="es-CL" sz="2400" dirty="0"/>
              <a:t>ORGANISMO </a:t>
            </a:r>
            <a:r>
              <a:rPr lang="es-CL" sz="2400" dirty="0" smtClean="0"/>
              <a:t>internacional cuyas siglas significan Organización para las Naciones Unidas, fue creada luego de la 2ª guerra mundial para evitar que nuevos conflictos internacionales afecten la paz mundial.</a:t>
            </a:r>
          </a:p>
          <a:p>
            <a:r>
              <a:rPr lang="es-CL" sz="2400" dirty="0" smtClean="0">
                <a:solidFill>
                  <a:srgbClr val="00B0F0"/>
                </a:solidFill>
              </a:rPr>
              <a:t>OMC: </a:t>
            </a:r>
            <a:r>
              <a:rPr lang="es-CL" sz="2400" dirty="0" smtClean="0"/>
              <a:t>Organización mundial del comercio. (normas que rigen el comercio entre los países. </a:t>
            </a:r>
          </a:p>
          <a:p>
            <a:r>
              <a:rPr lang="es-CL" sz="2400" dirty="0" smtClean="0">
                <a:solidFill>
                  <a:srgbClr val="00B0F0"/>
                </a:solidFill>
              </a:rPr>
              <a:t>ONG: </a:t>
            </a:r>
            <a:r>
              <a:rPr lang="es-CL" sz="2400" dirty="0" smtClean="0"/>
              <a:t>Organización no gubernamental, sin ánimo de lucro que no depende del gobierno y realiza actividades de interés social.</a:t>
            </a:r>
            <a:endParaRPr lang="es-CL" sz="2400" dirty="0"/>
          </a:p>
        </p:txBody>
      </p:sp>
    </p:spTree>
    <p:extLst>
      <p:ext uri="{BB962C8B-B14F-4D97-AF65-F5344CB8AC3E}">
        <p14:creationId xmlns:p14="http://schemas.microsoft.com/office/powerpoint/2010/main" val="89692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229835" y="215660"/>
            <a:ext cx="10343720" cy="6453805"/>
          </a:xfrm>
          <a:prstGeom prst="rect">
            <a:avLst/>
          </a:prstGeom>
        </p:spPr>
      </p:pic>
    </p:spTree>
    <p:extLst>
      <p:ext uri="{BB962C8B-B14F-4D97-AF65-F5344CB8AC3E}">
        <p14:creationId xmlns:p14="http://schemas.microsoft.com/office/powerpoint/2010/main" val="185450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215389" y="12032"/>
            <a:ext cx="9638643" cy="6703456"/>
          </a:xfrm>
          <a:prstGeom prst="rect">
            <a:avLst/>
          </a:prstGeom>
        </p:spPr>
      </p:pic>
    </p:spTree>
    <p:extLst>
      <p:ext uri="{BB962C8B-B14F-4D97-AF65-F5344CB8AC3E}">
        <p14:creationId xmlns:p14="http://schemas.microsoft.com/office/powerpoint/2010/main" val="3365845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637</TotalTime>
  <Words>909</Words>
  <Application>Microsoft Office PowerPoint</Application>
  <PresentationFormat>Panorámica</PresentationFormat>
  <Paragraphs>71</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Tw Cen MT</vt:lpstr>
      <vt:lpstr>Tw Cen MT Condensed</vt:lpstr>
      <vt:lpstr>Wingdings 3</vt:lpstr>
      <vt:lpstr>Integral</vt:lpstr>
      <vt:lpstr>LA GLOBALIZACIÓN</vt:lpstr>
      <vt:lpstr>Contenidos y aprendizajes esperados Unidad 3. </vt:lpstr>
      <vt:lpstr>Presentación de PowerPoint</vt:lpstr>
      <vt:lpstr>Conceptos claves de toda la unidad defínelos en tu cuaderno </vt:lpstr>
      <vt:lpstr> ¿Qué es la globalización? </vt:lpstr>
      <vt:lpstr>Cambios producidos por la globalización:</vt:lpstr>
      <vt:lpstr>Organismos que ayudan al proceso de globalización mundial </vt:lpstr>
      <vt:lpstr>Presentación de PowerPoint</vt:lpstr>
      <vt:lpstr>Presentación de PowerPoint</vt:lpstr>
      <vt:lpstr>Chile en la globalización</vt:lpstr>
      <vt:lpstr>Liberalización de la economía </vt:lpstr>
      <vt:lpstr>¿Cómo se produce la liberación de la economía? </vt:lpstr>
      <vt:lpstr>Negociaciones claves en el proceso de liberalización de la economía :</vt:lpstr>
      <vt:lpstr>¿De que manera los países comienzan a ser parte de la globalización? </vt:lpstr>
      <vt:lpstr>Internalización del capital:</vt:lpstr>
      <vt:lpstr>Presentación de PowerPoint</vt:lpstr>
      <vt:lpstr>Realizar un ensayo “La globalización”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38</cp:revision>
  <dcterms:created xsi:type="dcterms:W3CDTF">2018-08-06T19:27:22Z</dcterms:created>
  <dcterms:modified xsi:type="dcterms:W3CDTF">2020-06-24T16:05:18Z</dcterms:modified>
</cp:coreProperties>
</file>