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6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9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6AF7AB2-BABC-4930-BAFD-160E390E857B}">
  <a:tblStyle styleId="{46AF7AB2-BABC-4930-BAFD-160E390E857B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22T23:13:16.337" idx="2">
    <p:pos x="6000" y="100"/>
    <p:text>Esto registrarlo al final de esta diapositiva como referencia bibliográfica.
-Usuario de Microsoft Office</p:text>
  </p:cm>
  <p:cm authorId="0" dt="2017-05-22T23:14:21.992" idx="1">
    <p:pos x="6000" y="0"/>
    <p:text>Puntear con viñetas. Demasiado extenso para una diapositiva.
-Usuario de Microsoft Office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22T23:14:48.417" idx="3">
    <p:pos x="6000" y="0"/>
    <p:text>Más grande el tamaño de la letra.
-Usuario de Microsoft Office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22T23:15:46.444" idx="5">
    <p:pos x="6000" y="100"/>
    <p:text>eliminar.
-Usuario de Microsoft Office</p:text>
  </p:cm>
  <p:cm authorId="0" dt="2017-05-22T23:15:56.394" idx="4">
    <p:pos x="6000" y="0"/>
    <p:text>¿Cuáles datos? Mencionarlos.
-Usuario de Microsoft Office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22T23:16:43.445" idx="7">
    <p:pos x="6000" y="100"/>
    <p:text>Reemplazar por "autor"
-Usuario de Microsoft Office</p:text>
  </p:cm>
  <p:cm authorId="0" dt="2017-05-22T23:17:04.548" idx="6">
    <p:pos x="6000" y="0"/>
    <p:text>En ninguno de estos ejemplos se incluyen los datos del autor en condición de parafraseo, esto es (apellido, año). Completar.
-Usuario de Microsoft Office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22T23:18:29.415" idx="8">
    <p:pos x="6000" y="0"/>
    <p:text>DESPUÉS DE CADA ORGANIZADOR SE USA UNA COMA
-Usuario de Microsoft Office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22T23:21:06.780" idx="9">
    <p:pos x="6000" y="0"/>
    <p:text>-Usuario de Microsoft Office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60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6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6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400" b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000" b="1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800" b="1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600" b="1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600" b="1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32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400" b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000" b="1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800" b="1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600" b="1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600" b="1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32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83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32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32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60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4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6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6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838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32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 rot="5400000">
            <a:off x="2690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32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 rot="5400000">
            <a:off x="5113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 rot="5400000">
            <a:off x="922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32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idx="2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32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6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8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4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0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0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32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60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8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4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0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00"/>
              </a:spcBef>
              <a:spcAft>
                <a:spcPts val="0"/>
              </a:spcAft>
              <a:buClr>
                <a:srgbClr val="3A2222"/>
              </a:buClr>
              <a:buFont typeface="Arial"/>
              <a:buNone/>
              <a:defRPr sz="1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5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505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934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n-US" sz="1200" b="0" i="0" u="none" strike="noStrike" cap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 txBox="1"/>
          <p:nvPr/>
        </p:nvSpPr>
        <p:spPr>
          <a:xfrm rot="-5400000">
            <a:off x="-1751806" y="5163343"/>
            <a:ext cx="2989262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ct val="25000"/>
              <a:buFont typeface="Calibri"/>
              <a:buNone/>
            </a:pPr>
            <a:r>
              <a:rPr lang="en-US" sz="20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© free-ppt-templates.com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subTitle" idx="1"/>
          </p:nvPr>
        </p:nvSpPr>
        <p:spPr>
          <a:xfrm>
            <a:off x="1662545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ESCRITURA ARGUMENTATIVA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folHlink"/>
                </a:solidFill>
                <a:latin typeface="Calibri"/>
                <a:ea typeface="Calibri"/>
                <a:cs typeface="Calibri"/>
                <a:sym typeface="Calibri"/>
              </a:rPr>
              <a:t>A PARTIR DE PROBLEMATICAS UNIVERSALES EN LA LITERATURA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ctrTitle"/>
          </p:nvPr>
        </p:nvSpPr>
        <p:spPr>
          <a:xfrm>
            <a:off x="989814" y="838986"/>
            <a:ext cx="7468386" cy="27614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2956E"/>
              </a:buClr>
              <a:buSzPct val="25000"/>
              <a:buFont typeface="Arial"/>
              <a:buNone/>
            </a:pPr>
            <a:r>
              <a:rPr lang="en-US" sz="5400" b="1" i="0" u="none" strike="noStrike" cap="none">
                <a:solidFill>
                  <a:srgbClr val="A2956E"/>
                </a:solidFill>
                <a:latin typeface="Arial"/>
                <a:ea typeface="Arial"/>
                <a:cs typeface="Arial"/>
                <a:sym typeface="Arial"/>
              </a:rPr>
              <a:t>RESEÑA CRÍTICA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US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Y por </a:t>
            </a:r>
            <a:r>
              <a:rPr lang="en-US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último</a:t>
            </a:r>
            <a:br>
              <a:rPr lang="en-US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5400" b="1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838200" y="1571919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lang="en-US" sz="2400" b="1" i="0" u="none" dirty="0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2400" b="0" i="0" u="none" dirty="0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</a:pPr>
            <a:r>
              <a:rPr lang="en-US" sz="2400" b="1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Adversativos</a:t>
            </a:r>
            <a:r>
              <a:rPr lang="en-US" sz="2400" b="1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estos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conectores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señalan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una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oposición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, un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impedimento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a la idea que la precede.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pero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, sin embargo, no obstante, etc.</a:t>
            </a: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2400" b="0" i="0" u="none" dirty="0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Ejemplo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: Los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nuevos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montos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de las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multas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son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muy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elevados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, sin embargo no se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disminuyeron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las </a:t>
            </a:r>
            <a:r>
              <a:rPr lang="en-US" sz="2400" b="0" i="0" u="none" dirty="0" err="1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infracciones</a:t>
            </a: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2400" b="0" i="0" u="none" dirty="0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2400" b="0" i="0" u="none" dirty="0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2400" b="0" i="0" u="none" dirty="0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2400" b="0" i="0" u="none" dirty="0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Esquema digital para la escritura de reseña crítica 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838200" y="1600200"/>
            <a:ext cx="7876309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</a:pPr>
            <a:r>
              <a:rPr lang="es-CL" sz="2400" dirty="0"/>
              <a:t>Se ha presentado</a:t>
            </a:r>
            <a:r>
              <a:rPr lang="es-CL" sz="2400" b="0" i="0" u="none" dirty="0">
                <a:solidFill>
                  <a:srgbClr val="3A2222"/>
                </a:solidFill>
                <a:sym typeface="Calibri"/>
              </a:rPr>
              <a:t> el esquema de escritura digital, con el que se trabajará. El objetivo de la utilización de este, será proporcionar un andamiaje escritural, para el desarrollo argumentativo. 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2400" b="0" i="0" u="none" dirty="0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</a:pPr>
            <a:r>
              <a:rPr lang="en-US" sz="2400" b="0" i="0" u="none" dirty="0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AHORA SÓLO NOS QUEDA TRABAJAR!!! 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2400" b="0" i="0" u="none" dirty="0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r>
              <a:rPr lang="en-US" sz="36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¿Qué es una reseña crítica?</a:t>
            </a:r>
            <a:br>
              <a:rPr lang="en-US" sz="36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recordemos...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subTitle" idx="4294967295"/>
          </p:nvPr>
        </p:nvSpPr>
        <p:spPr>
          <a:xfrm>
            <a:off x="762000" y="1417625"/>
            <a:ext cx="8077200" cy="5335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200"/>
              <a:t>-</a:t>
            </a:r>
            <a:r>
              <a:rPr lang="en-US" sz="2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Se refiere al propósito de la obra (reseñada) y elabora una síntesis del contenido y desarrolla su punto de vista sobre la misma, evaluando críticamente la obra en cuestión. 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2200"/>
          </a:p>
          <a:p>
            <a:pPr marL="0" marR="0" lvl="0" indent="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200"/>
              <a:t>-</a:t>
            </a:r>
            <a:r>
              <a:rPr lang="en-US" sz="2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Es importante hacer alusión a la relevancia y/o aporte que la obra tiene en la disciplina o área de investigación en la que se inserta. 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2200"/>
          </a:p>
          <a:p>
            <a:pPr marL="0" marR="0" lvl="0" indent="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200"/>
              <a:t>-</a:t>
            </a:r>
            <a:r>
              <a:rPr lang="en-US" sz="2200" b="0" i="0" u="none" strike="noStrike" cap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La reseña crítica puede incluir una bibliografía de las obras utilizadas por el/la reseñador/a. Su extensión normal es de tres a cuatro páginas (1500 y 2000 palabras).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2200"/>
          </a:p>
          <a:p>
            <a:pPr marL="0" marR="0" lvl="0" indent="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200"/>
              <a:t>Según el documento elaborado en el marco del “Programa de Alfabetización en Español Académico – Universidad de Concepción – (Oteíza y Pinuer, 2009)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2400"/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24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br>
              <a:rPr lang="en-US" sz="4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Estructura interna de la reseña crítica</a:t>
            </a:r>
          </a:p>
        </p:txBody>
      </p:sp>
      <p:graphicFrame>
        <p:nvGraphicFramePr>
          <p:cNvPr id="107" name="Shape 107"/>
          <p:cNvGraphicFramePr/>
          <p:nvPr>
            <p:extLst>
              <p:ext uri="{D42A27DB-BD31-4B8C-83A1-F6EECF244321}">
                <p14:modId xmlns:p14="http://schemas.microsoft.com/office/powerpoint/2010/main" val="2827334095"/>
              </p:ext>
            </p:extLst>
          </p:nvPr>
        </p:nvGraphicFramePr>
        <p:xfrm>
          <a:off x="733225" y="1752600"/>
          <a:ext cx="8182175" cy="4733595"/>
        </p:xfrm>
        <a:graphic>
          <a:graphicData uri="http://schemas.openxmlformats.org/drawingml/2006/table">
            <a:tbl>
              <a:tblPr>
                <a:noFill/>
                <a:tableStyleId>{46AF7AB2-BABC-4930-BAFD-160E390E857B}</a:tableStyleId>
              </a:tblPr>
              <a:tblGrid>
                <a:gridCol w="3783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8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4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ESTRUCTURA GENERAL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ESTRUCTURA INTERNA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4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INICIO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PÁRRAFO 1: presentación de tesis o tema, introducción y postura crítica (resumen del texto genéral)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¿De qué tratará la reseña? ¿cuál es mi posición al respecto?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0" i="0" u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2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DESARROLLO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PÁRRAFO 2: Presentación de los argumentos y su validez (citas o paráfrasis)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PÁRRAFO 3: Desarrollo argumentativo. Diálogo constante entre el texto autónomo y el reseñado.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5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CONCLUSIÓN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en-US" sz="18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PÁRRAFO 4: </a:t>
                      </a:r>
                      <a:r>
                        <a:rPr lang="es-CL" sz="1800" b="0" i="0" u="none" noProof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Cierre</a:t>
                      </a:r>
                      <a:r>
                        <a:rPr lang="en-US" sz="18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s-CL" sz="1800" b="0" i="0" u="none" noProof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conclusiones</a:t>
                      </a:r>
                      <a:r>
                        <a:rPr lang="en-US" sz="18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, </a:t>
                      </a:r>
                      <a:r>
                        <a:rPr lang="es-CL" sz="1800" b="0" i="0" u="none" noProof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preguntas</a:t>
                      </a:r>
                      <a:r>
                        <a:rPr lang="en-US" sz="18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s-CL" sz="1800" b="0" i="0" u="none" noProof="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retóricas</a:t>
                      </a:r>
                      <a:r>
                        <a:rPr lang="en-US" sz="1800" b="0" i="0" u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etc.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br>
              <a:rPr lang="en-US" sz="36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¿Cómo respaldar mis argumentos a partir del texto reseñado?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8229600" cy="42211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</a:pPr>
            <a:r>
              <a:rPr lang="en-US" sz="32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Trabajaremos en base a la representación del trabajo reseñado, a partir de dos formas: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32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32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1.- Citarlo directamente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32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2.- Parafrasear su texto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32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32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EN LOS DOS CASOS USTED </a:t>
            </a:r>
            <a:r>
              <a:rPr lang="en-US" sz="3200" b="1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TIENE </a:t>
            </a:r>
            <a:r>
              <a:rPr lang="en-US" sz="32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QUE DARLE EL CRÉDITO AL AUTOR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32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br>
              <a:rPr lang="en-US" sz="4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Cita directa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838200" y="1752600"/>
            <a:ext cx="8229600" cy="4373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55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Consiste en usar las palabras de otro autor, sin hacer ningún cambio al texto original.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Cite directamente cuando: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- La información puede cambiar si se resume o se parafrasea 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- Pasajes que desee destacar por alguna razón en especial.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2000"/>
          </a:p>
          <a:p>
            <a:pPr marL="342900" marR="0" lvl="0" indent="-34290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Ejem: Cuando la cita tiene menos de 40 palabras se escribe inmersa en el texto, entre comillas y sin cursiva. Se escribe punto después de finalizar la cita y todos los datos.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20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Ejemplo:La idea principal que plantea el autor es que “los límites de mi lenguaje son los límites de mi mundo” (Wittgenstein, 1922, p.88).</a:t>
            </a:r>
          </a:p>
          <a:p>
            <a:pPr marL="342900" marR="0" lvl="0" indent="-342900" algn="l" rtl="0"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18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br>
              <a:rPr lang="en-US" sz="4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Cita indirecta o paráfrasis 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38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Consiste en reproducir la idea de una/un autor, </a:t>
            </a:r>
            <a:r>
              <a:rPr lang="en-US" sz="2000"/>
              <a:t>expresándose</a:t>
            </a: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con otras palabras. 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Use la cita indirecta cuando desee utilizar una idea, pero no las mismas</a:t>
            </a:r>
            <a:r>
              <a:rPr lang="en-US" sz="2000"/>
              <a:t> </a:t>
            </a: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palabras de quien escribe.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Al parafrasear a otro</a:t>
            </a:r>
            <a:r>
              <a:rPr lang="en-US" sz="2000"/>
              <a:t> autor</a:t>
            </a: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, tiene que darle el crédito indicando el apellido y el año de publicación. 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20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Ejemplo: Párrafo que te gustaría parafrasear: "Javier se desvió del camin</a:t>
            </a:r>
            <a:r>
              <a:rPr lang="en-US" sz="2000"/>
              <a:t>o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para evitar atropellar a los ciervos". 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sz="20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Párrafo parafraseado</a:t>
            </a:r>
          </a:p>
          <a:p>
            <a:pPr marL="0" marR="0" lvl="0" indent="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0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ejemplo 1: "Javier vio a un ciervo en la carretera así que manejó contoneando su automóvil alrededor para no atropellar al animal". </a:t>
            </a:r>
            <a:r>
              <a:rPr lang="en-US" sz="2000"/>
              <a:t>(Inostroza, 2017)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20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915987" y="533400"/>
            <a:ext cx="7848599" cy="586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br>
              <a:rPr lang="en-US" sz="32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2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2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IMPORTANCIA DE LOS CONECTORES EN LA CONSTRUCCIÓN DE TEXTO</a:t>
            </a:r>
            <a:br>
              <a:rPr lang="en-US" sz="32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2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Los conectores textuales se definen como nexos o elementos relacionantes entre enunciados u oraciones. Dependiendo de la correspondencia que se quiera establecer, se utiliza uno u otro conector. No tienen género ni número, por lo tanto son invariable.</a:t>
            </a:r>
            <a:br>
              <a:rPr lang="en-US" sz="20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 rot="5400000">
            <a:off x="2690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32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sz="32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838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Arial"/>
              <a:buNone/>
            </a:pPr>
            <a:r>
              <a:rPr lang="en-US" sz="36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Conectores en textos argumentativos 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838200" y="1600200"/>
            <a:ext cx="8229600" cy="5082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4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Los tipos de conectores más frecuentes en los textos argumentativos son: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</a:pPr>
            <a:r>
              <a:rPr lang="en-US" sz="2400" b="1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Organizadores:</a:t>
            </a:r>
            <a:r>
              <a:rPr lang="en-US" sz="24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 son los que ordenan las ideas, algunos de ellos son: en principio, en primer lugar; en segundo lugar; en síntesis, en suma, para concluir, en resumen, etc.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</a:pPr>
            <a:endParaRPr sz="2400"/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n-US" sz="2400" b="0" i="0" u="none">
                <a:solidFill>
                  <a:srgbClr val="3A2222"/>
                </a:solidFill>
                <a:latin typeface="Calibri"/>
                <a:ea typeface="Calibri"/>
                <a:cs typeface="Calibri"/>
                <a:sym typeface="Calibri"/>
              </a:rPr>
              <a:t>Ejemplo: En primer lugar, les corresponde de manera exclusiva la educación y concientización de todos los ciudadanos que habitan el territorio de esta Nación. (...) En segundo lugar, deben utilizar los medios necesarios para detectar los delitos producidos en las rutas y calles y sancionar a los responsables de manera severa y con las penas correspondientes.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838200" y="533400"/>
            <a:ext cx="8001000" cy="586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114300" algn="just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lang="es-CL" sz="2200" b="1" i="0" u="none">
              <a:solidFill>
                <a:srgbClr val="3A2222"/>
              </a:solidFill>
              <a:sym typeface="Calibri"/>
            </a:endParaRPr>
          </a:p>
          <a:p>
            <a:pPr marL="342900" marR="0" lvl="0" indent="-34290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</a:pPr>
            <a:r>
              <a:rPr lang="es-CL" sz="2200" b="1" i="0" u="none">
                <a:solidFill>
                  <a:srgbClr val="3A2222"/>
                </a:solidFill>
                <a:sym typeface="Calibri"/>
              </a:rPr>
              <a:t>Causales: </a:t>
            </a:r>
            <a:r>
              <a:rPr lang="es-CL" sz="2200" b="0" i="0" u="none">
                <a:solidFill>
                  <a:srgbClr val="3A2222"/>
                </a:solidFill>
                <a:sym typeface="Calibri"/>
              </a:rPr>
              <a:t>explican el por qué de lo que se afirma, es decir, remiten a la causa. Estos son: porque, puesto que, ya que, debido a, a causa de, etc.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lang="es-CL" sz="2200" b="0" i="0" u="none">
              <a:solidFill>
                <a:srgbClr val="3A2222"/>
              </a:solidFill>
              <a:sym typeface="Calibri"/>
            </a:endParaRPr>
          </a:p>
          <a:p>
            <a:pPr marL="342900" marR="0" lvl="0" indent="-34290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s-CL" sz="2200" b="0" i="0" u="none">
                <a:solidFill>
                  <a:srgbClr val="3A2222"/>
                </a:solidFill>
                <a:sym typeface="Calibri"/>
              </a:rPr>
              <a:t>Ejemplo: Las redes sociales contribuyeron a la solución del problema 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s-CL" sz="2200" b="0" i="0" u="none">
                <a:solidFill>
                  <a:srgbClr val="3A2222"/>
                </a:solidFill>
                <a:sym typeface="Calibri"/>
              </a:rPr>
              <a:t>porque se sumaron a la campaña de difusión.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s-CL" sz="2200" b="0" i="0" u="none">
                <a:solidFill>
                  <a:srgbClr val="3A2222"/>
                </a:solidFill>
                <a:sym typeface="Calibri"/>
              </a:rPr>
              <a:t>En este ejemplo, el efecto o consecuencia es que las redes sociale</a:t>
            </a:r>
            <a:r>
              <a:rPr lang="es-CL" sz="2200"/>
              <a:t>s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s-CL" sz="2200" b="0" i="0" u="none">
                <a:solidFill>
                  <a:srgbClr val="3A2222"/>
                </a:solidFill>
                <a:sym typeface="Calibri"/>
              </a:rPr>
              <a:t>contribuyeron a solucionar el problema y la causa es que se sumaron </a:t>
            </a:r>
            <a:r>
              <a:rPr lang="es-CL" sz="2200"/>
              <a:t>a la 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s-CL" sz="2200" b="0" i="0" u="none">
                <a:solidFill>
                  <a:srgbClr val="3A2222"/>
                </a:solidFill>
                <a:sym typeface="Calibri"/>
              </a:rPr>
              <a:t>campaña de difusión.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endParaRPr lang="es-CL" sz="2200"/>
          </a:p>
          <a:p>
            <a:pPr marL="342900" marR="0" lvl="0" indent="-34290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Char char="•"/>
            </a:pPr>
            <a:r>
              <a:rPr lang="es-CL" sz="2200" b="1" i="0" u="none">
                <a:solidFill>
                  <a:srgbClr val="3A2222"/>
                </a:solidFill>
                <a:sym typeface="Calibri"/>
              </a:rPr>
              <a:t>Consecutivos:</a:t>
            </a:r>
            <a:r>
              <a:rPr lang="es-CL" sz="2200" b="0" i="0" u="none">
                <a:solidFill>
                  <a:srgbClr val="3A2222"/>
                </a:solidFill>
                <a:sym typeface="Calibri"/>
              </a:rPr>
              <a:t> indican la consecuencia producida por una determinada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s-CL" sz="2200" b="0" i="0" u="none">
                <a:solidFill>
                  <a:srgbClr val="3A2222"/>
                </a:solidFill>
                <a:sym typeface="Calibri"/>
              </a:rPr>
              <a:t>causa. Algunos conectores consecutivos son: por lo tanto, en consecuencia, por consiguiente, así pues, etc.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lang="es-CL" sz="2200" b="0" i="0" u="none">
              <a:solidFill>
                <a:srgbClr val="3A2222"/>
              </a:solidFill>
              <a:sym typeface="Calibri"/>
            </a:endParaRPr>
          </a:p>
          <a:p>
            <a:pPr marL="342900" marR="0" lvl="0" indent="-34290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s-CL" sz="2200" b="0" i="0" u="none">
                <a:solidFill>
                  <a:srgbClr val="3A2222"/>
                </a:solidFill>
                <a:sym typeface="Calibri"/>
              </a:rPr>
              <a:t>Ejemplo:  El tema no fue tratado en la última reunión del año, por lo tanto 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A2222"/>
              </a:buClr>
              <a:buSzPct val="25000"/>
              <a:buFont typeface="Arial"/>
              <a:buNone/>
            </a:pPr>
            <a:r>
              <a:rPr lang="es-CL" sz="2200" b="0" i="0" u="none">
                <a:solidFill>
                  <a:srgbClr val="3A2222"/>
                </a:solidFill>
                <a:sym typeface="Calibri"/>
              </a:rPr>
              <a:t>no se podrá aumentar el valor de la inscripción.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3A2222"/>
              </a:buClr>
              <a:buSzPct val="80000"/>
              <a:buFont typeface="Arial"/>
              <a:buNone/>
            </a:pPr>
            <a:endParaRPr lang="es-CL" sz="20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just" rtl="0">
              <a:lnSpc>
                <a:spcPct val="80000"/>
              </a:lnSpc>
              <a:spcBef>
                <a:spcPts val="1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lang="es-CL" sz="8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lang="es-CL" sz="8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Clr>
                <a:srgbClr val="3A2222"/>
              </a:buClr>
              <a:buSzPct val="100000"/>
              <a:buFont typeface="Arial"/>
              <a:buNone/>
            </a:pPr>
            <a:endParaRPr lang="es-CL" sz="800" b="0" i="0" u="none">
              <a:solidFill>
                <a:srgbClr val="3A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lup">
  <a:themeElements>
    <a:clrScheme name="Kalu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940</Words>
  <Application>Microsoft Office PowerPoint</Application>
  <PresentationFormat>Presentación en pantalla (4:3)</PresentationFormat>
  <Paragraphs>83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Kalup</vt:lpstr>
      <vt:lpstr>RESEÑA CRÍTICA</vt:lpstr>
      <vt:lpstr>¿Qué es una reseña crítica? recordemos...</vt:lpstr>
      <vt:lpstr> Estructura interna de la reseña crítica</vt:lpstr>
      <vt:lpstr> ¿Cómo respaldar mis argumentos a partir del texto reseñado?</vt:lpstr>
      <vt:lpstr> Cita directa</vt:lpstr>
      <vt:lpstr> Cita indirecta o paráfrasis </vt:lpstr>
      <vt:lpstr>   IMPORTANCIA DE LOS CONECTORES EN LA CONSTRUCCIÓN DE TEXTO  Los conectores textuales se definen como nexos o elementos relacionantes entre enunciados u oraciones. Dependiendo de la correspondencia que se quiera establecer, se utiliza uno u otro conector. No tienen género ni número, por lo tanto son invariable.  </vt:lpstr>
      <vt:lpstr>Conectores en textos argumentativos </vt:lpstr>
      <vt:lpstr>Presentación de PowerPoint</vt:lpstr>
      <vt:lpstr>Y por último </vt:lpstr>
      <vt:lpstr>Esquema digital para la escritura de reseña crítica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RESEÑA CRÍTICA</dc:title>
  <dc:creator>juanito2122</dc:creator>
  <cp:lastModifiedBy>juanito2122</cp:lastModifiedBy>
  <cp:revision>9</cp:revision>
  <dcterms:modified xsi:type="dcterms:W3CDTF">2020-05-20T15:53:57Z</dcterms:modified>
</cp:coreProperties>
</file>