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8" r:id="rId1"/>
  </p:sldMasterIdLst>
  <p:sldIdLst>
    <p:sldId id="256" r:id="rId2"/>
    <p:sldId id="257" r:id="rId3"/>
    <p:sldId id="258" r:id="rId4"/>
    <p:sldId id="273" r:id="rId5"/>
    <p:sldId id="278" r:id="rId6"/>
    <p:sldId id="279" r:id="rId7"/>
    <p:sldId id="274" r:id="rId8"/>
    <p:sldId id="262" r:id="rId9"/>
    <p:sldId id="266" r:id="rId10"/>
    <p:sldId id="268" r:id="rId11"/>
    <p:sldId id="264" r:id="rId12"/>
    <p:sldId id="277" r:id="rId13"/>
    <p:sldId id="280" r:id="rId14"/>
    <p:sldId id="281" r:id="rId15"/>
    <p:sldId id="282" r:id="rId16"/>
    <p:sldId id="283" r:id="rId17"/>
    <p:sldId id="284" r:id="rId18"/>
    <p:sldId id="28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C0A1B3-06E7-4E27-BA13-C52DF4190BEC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3B8CDD2-6EC0-4699-9445-FA62F74CE937}">
      <dgm:prSet phldrT="[Texto]"/>
      <dgm:spPr/>
      <dgm:t>
        <a:bodyPr/>
        <a:lstStyle/>
        <a:p>
          <a:r>
            <a:rPr lang="es-CL" dirty="0"/>
            <a:t>Horizonte de expectativas</a:t>
          </a:r>
        </a:p>
      </dgm:t>
    </dgm:pt>
    <dgm:pt modelId="{318A2B92-3408-44E7-AFD1-D8C5D217972D}" type="parTrans" cxnId="{478F6AE9-245F-401E-B1A5-2CADA19E5BD9}">
      <dgm:prSet/>
      <dgm:spPr/>
      <dgm:t>
        <a:bodyPr/>
        <a:lstStyle/>
        <a:p>
          <a:endParaRPr lang="es-CL"/>
        </a:p>
      </dgm:t>
    </dgm:pt>
    <dgm:pt modelId="{CCAB2566-54EC-4704-B2BF-8812F6C4ED5D}" type="sibTrans" cxnId="{478F6AE9-245F-401E-B1A5-2CADA19E5BD9}">
      <dgm:prSet/>
      <dgm:spPr/>
      <dgm:t>
        <a:bodyPr/>
        <a:lstStyle/>
        <a:p>
          <a:endParaRPr lang="es-CL"/>
        </a:p>
      </dgm:t>
    </dgm:pt>
    <dgm:pt modelId="{42A8EBD5-A8DF-40FE-8F0B-6216BFB05D67}">
      <dgm:prSet phldrT="[Texto]"/>
      <dgm:spPr/>
      <dgm:t>
        <a:bodyPr/>
        <a:lstStyle/>
        <a:p>
          <a:r>
            <a:rPr lang="es-CL" dirty="0"/>
            <a:t>Horizonte de experiencias</a:t>
          </a:r>
        </a:p>
      </dgm:t>
    </dgm:pt>
    <dgm:pt modelId="{2299D906-D98B-40DE-9DC9-ADE7F6EE6BA1}" type="parTrans" cxnId="{545AD326-8A6E-4CA4-AC53-43BDA8C2B683}">
      <dgm:prSet/>
      <dgm:spPr/>
      <dgm:t>
        <a:bodyPr/>
        <a:lstStyle/>
        <a:p>
          <a:endParaRPr lang="es-CL"/>
        </a:p>
      </dgm:t>
    </dgm:pt>
    <dgm:pt modelId="{AAFAAAC1-6173-4484-92ED-31393B3502D6}" type="sibTrans" cxnId="{545AD326-8A6E-4CA4-AC53-43BDA8C2B683}">
      <dgm:prSet/>
      <dgm:spPr/>
      <dgm:t>
        <a:bodyPr/>
        <a:lstStyle/>
        <a:p>
          <a:endParaRPr lang="es-CL"/>
        </a:p>
      </dgm:t>
    </dgm:pt>
    <dgm:pt modelId="{72BE76B4-4078-4904-826C-A1132333AA53}" type="pres">
      <dgm:prSet presAssocID="{22C0A1B3-06E7-4E27-BA13-C52DF4190BE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C9DA4E5-4F86-4C93-A94C-B36C44E2A168}" type="pres">
      <dgm:prSet presAssocID="{73B8CDD2-6EC0-4699-9445-FA62F74CE937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90FD82-D2F9-47ED-B3C0-1062D8D6BBA0}" type="pres">
      <dgm:prSet presAssocID="{42A8EBD5-A8DF-40FE-8F0B-6216BFB05D67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4AAE03D-5A35-483F-B934-0FBBDF7A2B10}" type="presOf" srcId="{22C0A1B3-06E7-4E27-BA13-C52DF4190BEC}" destId="{72BE76B4-4078-4904-826C-A1132333AA53}" srcOrd="0" destOrd="0" presId="urn:microsoft.com/office/officeart/2005/8/layout/arrow5"/>
    <dgm:cxn modelId="{10E3BF69-DD18-4B57-AD8B-49356FFD7796}" type="presOf" srcId="{73B8CDD2-6EC0-4699-9445-FA62F74CE937}" destId="{EC9DA4E5-4F86-4C93-A94C-B36C44E2A168}" srcOrd="0" destOrd="0" presId="urn:microsoft.com/office/officeart/2005/8/layout/arrow5"/>
    <dgm:cxn modelId="{3820E8D0-174F-43E2-937F-37A296F369AC}" type="presOf" srcId="{42A8EBD5-A8DF-40FE-8F0B-6216BFB05D67}" destId="{8890FD82-D2F9-47ED-B3C0-1062D8D6BBA0}" srcOrd="0" destOrd="0" presId="urn:microsoft.com/office/officeart/2005/8/layout/arrow5"/>
    <dgm:cxn modelId="{545AD326-8A6E-4CA4-AC53-43BDA8C2B683}" srcId="{22C0A1B3-06E7-4E27-BA13-C52DF4190BEC}" destId="{42A8EBD5-A8DF-40FE-8F0B-6216BFB05D67}" srcOrd="1" destOrd="0" parTransId="{2299D906-D98B-40DE-9DC9-ADE7F6EE6BA1}" sibTransId="{AAFAAAC1-6173-4484-92ED-31393B3502D6}"/>
    <dgm:cxn modelId="{478F6AE9-245F-401E-B1A5-2CADA19E5BD9}" srcId="{22C0A1B3-06E7-4E27-BA13-C52DF4190BEC}" destId="{73B8CDD2-6EC0-4699-9445-FA62F74CE937}" srcOrd="0" destOrd="0" parTransId="{318A2B92-3408-44E7-AFD1-D8C5D217972D}" sibTransId="{CCAB2566-54EC-4704-B2BF-8812F6C4ED5D}"/>
    <dgm:cxn modelId="{42FF348A-6610-4026-BCE0-68E7409B5AA6}" type="presParOf" srcId="{72BE76B4-4078-4904-826C-A1132333AA53}" destId="{EC9DA4E5-4F86-4C93-A94C-B36C44E2A168}" srcOrd="0" destOrd="0" presId="urn:microsoft.com/office/officeart/2005/8/layout/arrow5"/>
    <dgm:cxn modelId="{F23B19B3-CC78-4B5B-ABCE-0319617B6065}" type="presParOf" srcId="{72BE76B4-4078-4904-826C-A1132333AA53}" destId="{8890FD82-D2F9-47ED-B3C0-1062D8D6BBA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DA4E5-4F86-4C93-A94C-B36C44E2A168}">
      <dsp:nvSpPr>
        <dsp:cNvPr id="0" name=""/>
        <dsp:cNvSpPr/>
      </dsp:nvSpPr>
      <dsp:spPr>
        <a:xfrm rot="16200000">
          <a:off x="1763" y="744802"/>
          <a:ext cx="3929062" cy="392906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900" kern="1200" dirty="0"/>
            <a:t>Horizonte de expectativas</a:t>
          </a:r>
        </a:p>
      </dsp:txBody>
      <dsp:txXfrm rot="5400000">
        <a:off x="1764" y="1727067"/>
        <a:ext cx="3241476" cy="1964531"/>
      </dsp:txXfrm>
    </dsp:sp>
    <dsp:sp modelId="{8890FD82-D2F9-47ED-B3C0-1062D8D6BBA0}">
      <dsp:nvSpPr>
        <dsp:cNvPr id="0" name=""/>
        <dsp:cNvSpPr/>
      </dsp:nvSpPr>
      <dsp:spPr>
        <a:xfrm rot="5400000">
          <a:off x="4197174" y="744802"/>
          <a:ext cx="3929062" cy="392906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7368" tIns="277368" rIns="277368" bIns="277368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900" kern="1200" dirty="0"/>
            <a:t>Horizonte de experiencias</a:t>
          </a:r>
        </a:p>
      </dsp:txBody>
      <dsp:txXfrm rot="-5400000">
        <a:off x="4884761" y="1727068"/>
        <a:ext cx="3241476" cy="1964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06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54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41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701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909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9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62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28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850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56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53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835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sz="6600" dirty="0"/>
              <a:t>La estética de la recepción  y el efecto estético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Unidad 1: Diálogo: Literatura y efecto estético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29696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4704" y="583095"/>
            <a:ext cx="3322983" cy="1356360"/>
          </a:xfrm>
        </p:spPr>
        <p:txBody>
          <a:bodyPr/>
          <a:lstStyle/>
          <a:p>
            <a:r>
              <a:rPr lang="es-CL" b="1" dirty="0"/>
              <a:t>Paul Valery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6956" y="2085228"/>
            <a:ext cx="9872871" cy="1083365"/>
          </a:xfrm>
        </p:spPr>
        <p:txBody>
          <a:bodyPr/>
          <a:lstStyle/>
          <a:p>
            <a:pPr marL="0" indent="0" algn="ctr">
              <a:buNone/>
            </a:pPr>
            <a:r>
              <a:rPr lang="es-CL" dirty="0"/>
              <a:t>“ </a:t>
            </a:r>
            <a:r>
              <a:rPr lang="es-CL" sz="3600" dirty="0"/>
              <a:t>Mis versos tienen el efecto que el lector quiere dar”</a:t>
            </a:r>
          </a:p>
        </p:txBody>
      </p:sp>
      <p:pic>
        <p:nvPicPr>
          <p:cNvPr id="1026" name="Picture 2" descr="La poesía es una señora empastada en verde">
            <a:extLst>
              <a:ext uri="{FF2B5EF4-FFF2-40B4-BE49-F238E27FC236}">
                <a16:creationId xmlns:a16="http://schemas.microsoft.com/office/drawing/2014/main" id="{2D06BDF3-1D86-4526-B213-BC6FB7B8F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875" y="1939455"/>
            <a:ext cx="3323051" cy="468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6718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4400" b="1" dirty="0"/>
              <a:t>¿Por qué es el lector quien le da vida al texto?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43000" y="2148177"/>
            <a:ext cx="9872871" cy="4038600"/>
          </a:xfrm>
        </p:spPr>
        <p:txBody>
          <a:bodyPr>
            <a:normAutofit/>
          </a:bodyPr>
          <a:lstStyle/>
          <a:p>
            <a:r>
              <a:rPr lang="es-CL" sz="2800" dirty="0"/>
              <a:t>Porque el lector  por medio de su interpretación le da el sentido al texto.</a:t>
            </a:r>
          </a:p>
          <a:p>
            <a:r>
              <a:rPr lang="es-CL" sz="2800" dirty="0"/>
              <a:t>Un texto  cerrado es como una máquina que no funciona; solo el lector  podrá  darle el sentido.</a:t>
            </a:r>
          </a:p>
          <a:p>
            <a:pPr algn="just"/>
            <a:r>
              <a:rPr lang="es-CL" sz="2800" dirty="0"/>
              <a:t>Dependerá de la edad del lector, de su bagaje cultural y de la cultura que tenga. Porque, por ejemplo, el Corán para un musulmán tiene otro sentido que para alguien que no profesa esa religión.</a:t>
            </a:r>
          </a:p>
        </p:txBody>
      </p:sp>
    </p:spTree>
    <p:extLst>
      <p:ext uri="{BB962C8B-B14F-4D97-AF65-F5344CB8AC3E}">
        <p14:creationId xmlns:p14="http://schemas.microsoft.com/office/powerpoint/2010/main" val="3334038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0653" y="3200376"/>
            <a:ext cx="6104345" cy="3396772"/>
          </a:xfrm>
          <a:prstGeom prst="rect">
            <a:avLst/>
          </a:prstGeom>
        </p:spPr>
      </p:pic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21E5CD18-CCC9-4A24-9580-10E556983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416" y="3067876"/>
            <a:ext cx="9872871" cy="685800"/>
          </a:xfrm>
        </p:spPr>
        <p:txBody>
          <a:bodyPr>
            <a:normAutofit fontScale="77500" lnSpcReduction="20000"/>
          </a:bodyPr>
          <a:lstStyle/>
          <a:p>
            <a:r>
              <a:rPr lang="es-CL" sz="3200" dirty="0"/>
              <a:t>Luego, debemos justificar ese efecto estético a partir de dos categorías: 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50942B13-03B2-41C6-AB90-59BF1D518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2782" y="431582"/>
            <a:ext cx="9875520" cy="1356360"/>
          </a:xfrm>
        </p:spPr>
        <p:txBody>
          <a:bodyPr>
            <a:noAutofit/>
          </a:bodyPr>
          <a:lstStyle/>
          <a:p>
            <a:r>
              <a:rPr lang="es-CL" sz="4400" b="1" dirty="0"/>
              <a:t>¿De qué manera podemos analizar el efecto estético de una obra literaria?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4A8A685-4FEC-44B1-BB8A-BBB4691A1FB6}"/>
              </a:ext>
            </a:extLst>
          </p:cNvPr>
          <p:cNvSpPr txBox="1"/>
          <p:nvPr/>
        </p:nvSpPr>
        <p:spPr>
          <a:xfrm>
            <a:off x="1143000" y="3705179"/>
            <a:ext cx="2584174" cy="229379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CL" sz="3200" b="1" dirty="0"/>
          </a:p>
          <a:p>
            <a:pPr algn="ctr"/>
            <a:r>
              <a:rPr lang="es-CL" sz="3600" b="1" dirty="0"/>
              <a:t>Fondo</a:t>
            </a:r>
            <a:endParaRPr lang="es-CL" sz="3200" b="1" dirty="0"/>
          </a:p>
          <a:p>
            <a:pPr algn="ctr"/>
            <a:endParaRPr lang="es-CL" sz="3200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7FB7186-BFC4-42C4-B95B-52D98A626D96}"/>
              </a:ext>
            </a:extLst>
          </p:cNvPr>
          <p:cNvSpPr txBox="1"/>
          <p:nvPr/>
        </p:nvSpPr>
        <p:spPr>
          <a:xfrm>
            <a:off x="3296479" y="3705178"/>
            <a:ext cx="2584174" cy="229379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CL" sz="3200" b="1" dirty="0"/>
          </a:p>
          <a:p>
            <a:pPr algn="ctr"/>
            <a:r>
              <a:rPr lang="es-CL" sz="3600" b="1" dirty="0"/>
              <a:t>Forma</a:t>
            </a:r>
            <a:endParaRPr lang="es-CL" sz="3200" b="1" dirty="0"/>
          </a:p>
          <a:p>
            <a:pPr algn="ctr"/>
            <a:endParaRPr lang="es-CL" sz="3200" b="1" dirty="0"/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74F43B48-810B-4219-B525-8BC50355C4FE}"/>
              </a:ext>
            </a:extLst>
          </p:cNvPr>
          <p:cNvSpPr txBox="1">
            <a:spLocks/>
          </p:cNvSpPr>
          <p:nvPr/>
        </p:nvSpPr>
        <p:spPr>
          <a:xfrm>
            <a:off x="639416" y="1925126"/>
            <a:ext cx="11062253" cy="93521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3200" dirty="0"/>
              <a:t>Primero, debemos identificar qué sensación, emoción o idea nos dejó la lectura de la obra. Por ejemplo, impacto, tristeza, gracia, desagrado, etc. Ese será tu efecto estético.</a:t>
            </a:r>
          </a:p>
        </p:txBody>
      </p:sp>
    </p:spTree>
    <p:extLst>
      <p:ext uri="{BB962C8B-B14F-4D97-AF65-F5344CB8AC3E}">
        <p14:creationId xmlns:p14="http://schemas.microsoft.com/office/powerpoint/2010/main" val="1383016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forma 2">
            <a:extLst>
              <a:ext uri="{FF2B5EF4-FFF2-40B4-BE49-F238E27FC236}">
                <a16:creationId xmlns:a16="http://schemas.microsoft.com/office/drawing/2014/main" id="{050961DD-6A73-4E87-B917-B70B5C61CA5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28718" y="-1379241"/>
            <a:ext cx="1732275" cy="6565626"/>
          </a:xfrm>
          <a:prstGeom prst="roundRect">
            <a:avLst>
              <a:gd name="adj" fmla="val 13032"/>
            </a:avLst>
          </a:prstGeom>
          <a:solidFill>
            <a:schemeClr val="lt1">
              <a:lumMod val="100000"/>
              <a:lumOff val="0"/>
            </a:schemeClr>
          </a:solidFill>
          <a:ln w="12700">
            <a:solidFill>
              <a:schemeClr val="accent6">
                <a:lumMod val="100000"/>
                <a:lumOff val="0"/>
              </a:schemeClr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just"/>
            <a:r>
              <a:rPr lang="es-ES" sz="2400" b="1" dirty="0"/>
              <a:t>Fondo: </a:t>
            </a:r>
            <a:r>
              <a:rPr lang="es-ES" sz="2400" dirty="0"/>
              <a:t>Es lo que dice y/o a lo que se intenta referir el autor (contenido puro de la obra literaria). Podemos decir que corresponde a de qué se trata la obra.</a:t>
            </a:r>
            <a:endParaRPr lang="es-CL" sz="2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F498C05-B4FB-435E-82FF-EE49073CCD7B}"/>
              </a:ext>
            </a:extLst>
          </p:cNvPr>
          <p:cNvSpPr txBox="1"/>
          <p:nvPr/>
        </p:nvSpPr>
        <p:spPr>
          <a:xfrm>
            <a:off x="718930" y="878404"/>
            <a:ext cx="2584174" cy="229379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CL" sz="3200" b="1" dirty="0"/>
          </a:p>
          <a:p>
            <a:pPr algn="ctr"/>
            <a:r>
              <a:rPr lang="es-CL" sz="3600" b="1" dirty="0"/>
              <a:t>Fondo</a:t>
            </a:r>
            <a:endParaRPr lang="es-CL" sz="3200" b="1" dirty="0"/>
          </a:p>
          <a:p>
            <a:pPr algn="ctr"/>
            <a:endParaRPr lang="es-CL" sz="3200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A0CA83A-B645-4525-B10F-B22821E2FF3A}"/>
              </a:ext>
            </a:extLst>
          </p:cNvPr>
          <p:cNvSpPr txBox="1"/>
          <p:nvPr/>
        </p:nvSpPr>
        <p:spPr>
          <a:xfrm>
            <a:off x="1282148" y="2769709"/>
            <a:ext cx="2584174" cy="229379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CL" sz="3200" b="1" dirty="0"/>
          </a:p>
          <a:p>
            <a:pPr algn="ctr"/>
            <a:r>
              <a:rPr lang="es-CL" sz="3600" b="1" dirty="0"/>
              <a:t>Forma</a:t>
            </a:r>
            <a:endParaRPr lang="es-CL" sz="3200" b="1" dirty="0"/>
          </a:p>
          <a:p>
            <a:pPr algn="ctr"/>
            <a:endParaRPr lang="es-CL" sz="3200" b="1" dirty="0"/>
          </a:p>
        </p:txBody>
      </p:sp>
      <p:sp>
        <p:nvSpPr>
          <p:cNvPr id="7" name="Autoforma 2">
            <a:extLst>
              <a:ext uri="{FF2B5EF4-FFF2-40B4-BE49-F238E27FC236}">
                <a16:creationId xmlns:a16="http://schemas.microsoft.com/office/drawing/2014/main" id="{85C74A7D-E7E4-49E7-BC06-85B228654D3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355691" y="1138822"/>
            <a:ext cx="2293800" cy="6874156"/>
          </a:xfrm>
          <a:prstGeom prst="roundRect">
            <a:avLst>
              <a:gd name="adj" fmla="val 13032"/>
            </a:avLst>
          </a:prstGeom>
          <a:solidFill>
            <a:schemeClr val="lt1">
              <a:lumMod val="100000"/>
              <a:lumOff val="0"/>
            </a:schemeClr>
          </a:solidFill>
          <a:ln w="12700">
            <a:solidFill>
              <a:schemeClr val="accent6">
                <a:lumMod val="100000"/>
                <a:lumOff val="0"/>
              </a:schemeClr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just"/>
            <a:r>
              <a:rPr lang="es-ES" sz="2400" b="1" dirty="0"/>
              <a:t>Forma: </a:t>
            </a:r>
            <a:r>
              <a:rPr lang="es-ES" sz="2400" dirty="0"/>
              <a:t>Es cómo se dice y/o expresa el contenido de la obra literaria. Considera estructura, elementos propios del género literario y recursos estilísticos (lingüísticos o no lingüísticos) que el autor selecciona para </a:t>
            </a:r>
            <a:r>
              <a:rPr lang="es-ES" sz="2400" dirty="0" err="1"/>
              <a:t>intencionar</a:t>
            </a:r>
            <a:r>
              <a:rPr lang="es-ES" sz="2400" dirty="0"/>
              <a:t> la interpretación del lector.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98594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1FB1B4-73B8-4F75-9BD7-CBF1549EB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887" y="490331"/>
            <a:ext cx="9875520" cy="1356360"/>
          </a:xfrm>
        </p:spPr>
        <p:txBody>
          <a:bodyPr/>
          <a:lstStyle/>
          <a:p>
            <a:r>
              <a:rPr lang="es-CL" dirty="0"/>
              <a:t>Ejemplo de análisis del efecto estético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24766D-7691-4C19-B469-73666D5D5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4" y="2085230"/>
            <a:ext cx="9872871" cy="3467431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45720" indent="0">
              <a:buNone/>
            </a:pPr>
            <a:r>
              <a:rPr lang="es-CL" b="1" cap="all" dirty="0"/>
              <a:t>LA GUERRA DE TROYA</a:t>
            </a:r>
          </a:p>
          <a:p>
            <a:pPr marL="45720" indent="0">
              <a:buNone/>
            </a:pPr>
            <a:r>
              <a:rPr lang="es-CL" dirty="0"/>
              <a:t>Desde lo alto del muro de Troya, Paris se toma una </a:t>
            </a:r>
            <a:r>
              <a:rPr lang="es-CL" dirty="0" err="1"/>
              <a:t>selfie</a:t>
            </a:r>
            <a:r>
              <a:rPr lang="es-CL" dirty="0"/>
              <a:t> mostrando sus calugas y sus imponentes brazos. Helena lo mira de reojo sin entender qué pasa por la mente del hombre que ella ama. Pero el troyano egocéntrico, sin miedo, sube la foto a Instagram. #</a:t>
            </a:r>
            <a:r>
              <a:rPr lang="es-CL" dirty="0" err="1"/>
              <a:t>Helenaesmía</a:t>
            </a:r>
            <a:r>
              <a:rPr lang="es-CL" dirty="0"/>
              <a:t> #</a:t>
            </a:r>
            <a:r>
              <a:rPr lang="es-CL" dirty="0" err="1"/>
              <a:t>chaoMenelao</a:t>
            </a:r>
            <a:r>
              <a:rPr lang="es-CL" dirty="0"/>
              <a:t> #</a:t>
            </a:r>
            <a:r>
              <a:rPr lang="es-CL" dirty="0" err="1"/>
              <a:t>fuerzaHéctor</a:t>
            </a:r>
            <a:r>
              <a:rPr lang="es-CL" dirty="0"/>
              <a:t> #</a:t>
            </a:r>
            <a:r>
              <a:rPr lang="es-CL" dirty="0" err="1"/>
              <a:t>eltalonesladebilidad</a:t>
            </a:r>
            <a:r>
              <a:rPr lang="es-CL" dirty="0"/>
              <a:t> . Príamo, su padre, furioso lanza el smartphone muro abajo. Héctor tropieza con el celular, Aquiles lo mata y la foto alcanza mil </a:t>
            </a:r>
            <a:r>
              <a:rPr lang="es-CL" dirty="0" err="1"/>
              <a:t>likes</a:t>
            </a:r>
            <a:r>
              <a:rPr lang="es-CL" dirty="0"/>
              <a:t>.</a:t>
            </a:r>
          </a:p>
          <a:p>
            <a:pPr marL="45720" indent="0" algn="r">
              <a:buNone/>
            </a:pPr>
            <a:r>
              <a:rPr lang="es-CL" dirty="0"/>
              <a:t>Fernanda Norambuena Troncoso, 17 años</a:t>
            </a:r>
            <a:br>
              <a:rPr lang="es-CL" dirty="0"/>
            </a:br>
            <a:r>
              <a:rPr lang="es-CL" dirty="0"/>
              <a:t>Pedro Aguirre Cerda</a:t>
            </a:r>
          </a:p>
          <a:p>
            <a:pPr marL="4572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56247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forma 2">
            <a:extLst>
              <a:ext uri="{FF2B5EF4-FFF2-40B4-BE49-F238E27FC236}">
                <a16:creationId xmlns:a16="http://schemas.microsoft.com/office/drawing/2014/main" id="{C324DB3D-FBEB-404D-83E9-F2BC47240A2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218411" y="822635"/>
            <a:ext cx="2293800" cy="7506531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just"/>
            <a:r>
              <a:rPr lang="es-CL" sz="2400" dirty="0"/>
              <a:t>La obra trata sobre una reinterpretación contemporánea de la “Guerra de Troya”, mostrando a Paris como un personaje egocéntrico que usa redes sociales, al mismo tiempo que sirve como una explicación cómica de la muerte de Héctor a manos de Aquiles.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C9B128C-1DC1-451A-90C8-136FF0410BA6}"/>
              </a:ext>
            </a:extLst>
          </p:cNvPr>
          <p:cNvSpPr txBox="1"/>
          <p:nvPr/>
        </p:nvSpPr>
        <p:spPr>
          <a:xfrm>
            <a:off x="745436" y="3227751"/>
            <a:ext cx="2584174" cy="229379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CL" sz="3200" b="1" dirty="0"/>
          </a:p>
          <a:p>
            <a:pPr algn="ctr"/>
            <a:r>
              <a:rPr lang="es-CL" sz="3600" b="1" dirty="0"/>
              <a:t>Fondo</a:t>
            </a:r>
            <a:endParaRPr lang="es-CL" sz="3200" b="1" dirty="0"/>
          </a:p>
          <a:p>
            <a:pPr algn="ctr"/>
            <a:endParaRPr lang="es-CL" sz="3200" b="1" dirty="0"/>
          </a:p>
        </p:txBody>
      </p:sp>
      <p:sp>
        <p:nvSpPr>
          <p:cNvPr id="8" name="Autoforma 2">
            <a:extLst>
              <a:ext uri="{FF2B5EF4-FFF2-40B4-BE49-F238E27FC236}">
                <a16:creationId xmlns:a16="http://schemas.microsoft.com/office/drawing/2014/main" id="{5DD67A89-29AC-469E-85A4-E61E5767147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01299" y="-1946434"/>
            <a:ext cx="1328024" cy="7506531"/>
          </a:xfrm>
          <a:prstGeom prst="round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just"/>
            <a:r>
              <a:rPr lang="es-CL" sz="2400" dirty="0"/>
              <a:t>El texto me provocó un efecto cómico, me causó mucha gracia.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2831539-61D6-410C-BA42-1D074B5DEA35}"/>
              </a:ext>
            </a:extLst>
          </p:cNvPr>
          <p:cNvSpPr txBox="1"/>
          <p:nvPr/>
        </p:nvSpPr>
        <p:spPr>
          <a:xfrm>
            <a:off x="604218" y="1175315"/>
            <a:ext cx="2866609" cy="132802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3600" b="1" dirty="0"/>
              <a:t>Efecto estético</a:t>
            </a:r>
            <a:endParaRPr lang="es-CL" sz="3200" b="1" dirty="0"/>
          </a:p>
        </p:txBody>
      </p:sp>
    </p:spTree>
    <p:extLst>
      <p:ext uri="{BB962C8B-B14F-4D97-AF65-F5344CB8AC3E}">
        <p14:creationId xmlns:p14="http://schemas.microsoft.com/office/powerpoint/2010/main" val="2836176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9CE97C8-2459-41B7-93F2-FF02A0430E8E}"/>
              </a:ext>
            </a:extLst>
          </p:cNvPr>
          <p:cNvSpPr txBox="1"/>
          <p:nvPr/>
        </p:nvSpPr>
        <p:spPr>
          <a:xfrm>
            <a:off x="818321" y="2025303"/>
            <a:ext cx="2584174" cy="229379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CL" sz="3200" b="1" dirty="0"/>
          </a:p>
          <a:p>
            <a:pPr algn="ctr"/>
            <a:r>
              <a:rPr lang="es-CL" sz="3600" b="1" dirty="0"/>
              <a:t>Forma</a:t>
            </a:r>
            <a:endParaRPr lang="es-CL" sz="3200" b="1" dirty="0"/>
          </a:p>
          <a:p>
            <a:pPr algn="ctr"/>
            <a:endParaRPr lang="es-CL" sz="3200" b="1" dirty="0"/>
          </a:p>
        </p:txBody>
      </p:sp>
      <p:sp>
        <p:nvSpPr>
          <p:cNvPr id="5" name="Autoforma 2">
            <a:extLst>
              <a:ext uri="{FF2B5EF4-FFF2-40B4-BE49-F238E27FC236}">
                <a16:creationId xmlns:a16="http://schemas.microsoft.com/office/drawing/2014/main" id="{EFD9242B-B70D-44F8-987F-C9A19E46D90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837247" y="-516630"/>
            <a:ext cx="5685185" cy="8149681"/>
          </a:xfrm>
          <a:prstGeom prst="roundRect">
            <a:avLst>
              <a:gd name="adj" fmla="val 13032"/>
            </a:avLst>
          </a:prstGeom>
          <a:solidFill>
            <a:schemeClr val="lt1">
              <a:lumMod val="100000"/>
              <a:lumOff val="0"/>
            </a:schemeClr>
          </a:solidFill>
          <a:ln w="12700">
            <a:solidFill>
              <a:schemeClr val="accent6">
                <a:lumMod val="100000"/>
                <a:lumOff val="0"/>
              </a:schemeClr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just"/>
            <a:r>
              <a:rPr lang="es-CL" sz="2400" dirty="0"/>
              <a:t>Su efecto cómico se logra, primeramente, por el recurso de la </a:t>
            </a:r>
            <a:r>
              <a:rPr lang="es-CL" sz="2400" b="1" dirty="0"/>
              <a:t>intertextualidad</a:t>
            </a:r>
            <a:r>
              <a:rPr lang="es-CL" sz="2400" dirty="0"/>
              <a:t> literaria con “La Ilíada”, ya que por mi parte conozco muy bien la historia original y me parece divertida la reinterpretación que se hace de un momento icónico de la literatura, </a:t>
            </a:r>
            <a:r>
              <a:rPr lang="es-CL" sz="2400" b="1" dirty="0"/>
              <a:t>caracterizando psicológicamente </a:t>
            </a:r>
            <a:r>
              <a:rPr lang="es-CL" sz="2400" dirty="0"/>
              <a:t>al personaje de Paris de manera explícita como un egocéntrico, adicto a las redes sociales. Este efecto cómico, se ve apoyado también por </a:t>
            </a:r>
            <a:r>
              <a:rPr lang="es-CL" sz="2400" b="1" dirty="0"/>
              <a:t>recursos evidentemente contemporáneos</a:t>
            </a:r>
            <a:r>
              <a:rPr lang="es-CL" sz="2400" dirty="0"/>
              <a:t> como el uso de </a:t>
            </a:r>
            <a:r>
              <a:rPr lang="es-CL" sz="2400" i="1" dirty="0"/>
              <a:t>hashtags </a:t>
            </a:r>
            <a:r>
              <a:rPr lang="es-CL" sz="2400" dirty="0"/>
              <a:t>al interior del texto. También, la</a:t>
            </a:r>
            <a:r>
              <a:rPr lang="es-CL" sz="2400" b="1" dirty="0"/>
              <a:t> acción final </a:t>
            </a:r>
            <a:r>
              <a:rPr lang="es-CL" sz="2400" dirty="0"/>
              <a:t>del personaje de Príamo de lanzar el celular por el muro que da como resultado la conocida muerte de Héctor por Aquiles, pero añadiendo nuevamente el elemento contemporáneo de los “</a:t>
            </a:r>
            <a:r>
              <a:rPr lang="es-CL" sz="2400" dirty="0" err="1"/>
              <a:t>likes</a:t>
            </a:r>
            <a:r>
              <a:rPr lang="es-CL" sz="24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752195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F9C11F-E700-4938-8466-6A4EC8B56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4" y="2190002"/>
            <a:ext cx="9872871" cy="32078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s-CL" sz="2800" dirty="0"/>
              <a:t>El </a:t>
            </a:r>
            <a:r>
              <a:rPr lang="es-CL" sz="2800" b="1" dirty="0"/>
              <a:t>fondo</a:t>
            </a:r>
            <a:r>
              <a:rPr lang="es-CL" sz="2800" dirty="0"/>
              <a:t> puede corresponder a una interpretación que tú mismo(a) como lector hiciste la obra. Por ejemplo, afirmar que cierto poema trata sobre el amor no correspondido de un hombre a un mujer que murió. Sin embargo, recuerda que esa interpretación igualmente debe confirmarse a partir de pistas textuales, no intentes </a:t>
            </a:r>
            <a:r>
              <a:rPr lang="es-CL" sz="2800" dirty="0" err="1"/>
              <a:t>sobreinterpretar</a:t>
            </a:r>
            <a:r>
              <a:rPr lang="es-CL" sz="2800" dirty="0"/>
              <a:t>, saliendo demasiado del texto. </a:t>
            </a:r>
          </a:p>
          <a:p>
            <a:pPr marL="45720" indent="0" algn="just">
              <a:buNone/>
            </a:pPr>
            <a:endParaRPr lang="es-CL" sz="280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F26A8AD-4CEA-4260-925F-DCE988BCE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139" y="649357"/>
            <a:ext cx="9875520" cy="1356360"/>
          </a:xfrm>
        </p:spPr>
        <p:txBody>
          <a:bodyPr/>
          <a:lstStyle/>
          <a:p>
            <a:r>
              <a:rPr lang="es-CL" dirty="0"/>
              <a:t>Para tener en cuenta:</a:t>
            </a:r>
          </a:p>
        </p:txBody>
      </p:sp>
    </p:spTree>
    <p:extLst>
      <p:ext uri="{BB962C8B-B14F-4D97-AF65-F5344CB8AC3E}">
        <p14:creationId xmlns:p14="http://schemas.microsoft.com/office/powerpoint/2010/main" val="688186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F9C11F-E700-4938-8466-6A4EC8B56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724" y="1674743"/>
            <a:ext cx="9872871" cy="452727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es-CL" sz="2800" dirty="0"/>
              <a:t>Para justificar a partir de la </a:t>
            </a:r>
            <a:r>
              <a:rPr lang="es-CL" sz="2800" b="1" dirty="0"/>
              <a:t>forma</a:t>
            </a:r>
            <a:r>
              <a:rPr lang="es-CL" sz="2800" dirty="0"/>
              <a:t>, intenta utilizar siempre el análisis de elementos o recursos que hemos trabajado en años anteriores. Por ejemplo: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CL" sz="2800" dirty="0"/>
              <a:t>Si es un </a:t>
            </a:r>
            <a:r>
              <a:rPr lang="es-CL" sz="2800" b="1" dirty="0"/>
              <a:t>texto narrativo</a:t>
            </a:r>
            <a:r>
              <a:rPr lang="es-CL" sz="2800" dirty="0"/>
              <a:t>: conflicto, análisis de personajes, tipo de narrador, ambientes, recursos del tiempo narrativo, personajes tipo, estereotipos, intertextualidad, etc.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CL" sz="2800" dirty="0"/>
              <a:t>Si es un </a:t>
            </a:r>
            <a:r>
              <a:rPr lang="es-CL" sz="2800" b="1" dirty="0"/>
              <a:t>texto lírico</a:t>
            </a:r>
            <a:r>
              <a:rPr lang="es-CL" sz="2800" dirty="0"/>
              <a:t>: hablante, objeto, motivo, actitud lírica, figuras retóricas, símbolos, tipo de rima, estructura externa, métrica, ritmo, estereotipos, etc.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CL" sz="2800" dirty="0"/>
              <a:t>Si es un </a:t>
            </a:r>
            <a:r>
              <a:rPr lang="es-CL" sz="2800" b="1" dirty="0"/>
              <a:t>texto dramático</a:t>
            </a:r>
            <a:r>
              <a:rPr lang="es-CL" sz="2800" dirty="0"/>
              <a:t>: conflicto, análisis de personajes, acotaciones, estructura interna y externa, diálogos específicos, estereotipos, intertextualidad, etc.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F26A8AD-4CEA-4260-925F-DCE988BCE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131" y="318383"/>
            <a:ext cx="9875520" cy="1356360"/>
          </a:xfrm>
        </p:spPr>
        <p:txBody>
          <a:bodyPr/>
          <a:lstStyle/>
          <a:p>
            <a:r>
              <a:rPr lang="es-CL" dirty="0"/>
              <a:t>Para tener en cuenta:</a:t>
            </a:r>
          </a:p>
        </p:txBody>
      </p:sp>
    </p:spTree>
    <p:extLst>
      <p:ext uri="{BB962C8B-B14F-4D97-AF65-F5344CB8AC3E}">
        <p14:creationId xmlns:p14="http://schemas.microsoft.com/office/powerpoint/2010/main" val="248875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7713" y="689113"/>
            <a:ext cx="9875520" cy="1356360"/>
          </a:xfrm>
        </p:spPr>
        <p:txBody>
          <a:bodyPr/>
          <a:lstStyle/>
          <a:p>
            <a:r>
              <a:rPr lang="es-CL" b="1" dirty="0"/>
              <a:t>Objetivos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8627" y="2322443"/>
            <a:ext cx="10880033" cy="4038600"/>
          </a:xfrm>
        </p:spPr>
        <p:txBody>
          <a:bodyPr>
            <a:normAutofit/>
          </a:bodyPr>
          <a:lstStyle/>
          <a:p>
            <a:r>
              <a:rPr lang="es-CL" sz="2800" dirty="0"/>
              <a:t>Identificar el concepto de recepción de la estética.</a:t>
            </a:r>
          </a:p>
          <a:p>
            <a:r>
              <a:rPr lang="es-CL" sz="2800" dirty="0"/>
              <a:t>Comprender los factores que influyen al momento de interpretar un texto.</a:t>
            </a:r>
          </a:p>
          <a:p>
            <a:r>
              <a:rPr lang="es-CL" sz="2800" dirty="0"/>
              <a:t>Analizar un texto literario a partir de su efecto estético.</a:t>
            </a:r>
          </a:p>
        </p:txBody>
      </p:sp>
    </p:spTree>
    <p:extLst>
      <p:ext uri="{BB962C8B-B14F-4D97-AF65-F5344CB8AC3E}">
        <p14:creationId xmlns:p14="http://schemas.microsoft.com/office/powerpoint/2010/main" val="713183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6915" y="980660"/>
            <a:ext cx="9875520" cy="1356360"/>
          </a:xfrm>
        </p:spPr>
        <p:txBody>
          <a:bodyPr/>
          <a:lstStyle/>
          <a:p>
            <a:r>
              <a:rPr lang="es-CL" b="1" dirty="0"/>
              <a:t>Hans Robert </a:t>
            </a:r>
            <a:r>
              <a:rPr lang="es-CL" b="1" dirty="0" err="1"/>
              <a:t>Jauss</a:t>
            </a:r>
            <a:r>
              <a:rPr lang="es-CL" b="1" dirty="0"/>
              <a:t> (1967)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9564" y="2575891"/>
            <a:ext cx="9872871" cy="210378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s-CL" sz="2800" dirty="0"/>
              <a:t>Hans Robert </a:t>
            </a:r>
            <a:r>
              <a:rPr lang="es-CL" sz="2800" dirty="0" err="1"/>
              <a:t>Jauss</a:t>
            </a:r>
            <a:r>
              <a:rPr lang="es-CL" sz="2800" dirty="0"/>
              <a:t> por medio de la </a:t>
            </a:r>
            <a:r>
              <a:rPr lang="es-CL" sz="2800" b="1" dirty="0"/>
              <a:t>estética de la recepción</a:t>
            </a:r>
            <a:r>
              <a:rPr lang="es-CL" sz="2800" dirty="0"/>
              <a:t>, le da importancia al lector y su proceso reflexivo e interpretativo; antes de esta teoría solo se le daba importancia al texto, dejando de lado cualquier reflexión teórica o interpretativa, por parte del lector.</a:t>
            </a:r>
          </a:p>
        </p:txBody>
      </p:sp>
    </p:spTree>
    <p:extLst>
      <p:ext uri="{BB962C8B-B14F-4D97-AF65-F5344CB8AC3E}">
        <p14:creationId xmlns:p14="http://schemas.microsoft.com/office/powerpoint/2010/main" val="3200532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18447" y="803186"/>
            <a:ext cx="6727189" cy="5248622"/>
          </a:xfrm>
        </p:spPr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710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B3F999E-1C0C-4322-9E16-F31F449DFE17}"/>
              </a:ext>
            </a:extLst>
          </p:cNvPr>
          <p:cNvSpPr txBox="1"/>
          <p:nvPr/>
        </p:nvSpPr>
        <p:spPr>
          <a:xfrm>
            <a:off x="1384190" y="4535463"/>
            <a:ext cx="9634330" cy="19389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L" sz="2400" dirty="0"/>
              <a:t>Este análisis textual se centra en el ámbito de la "</a:t>
            </a:r>
            <a:r>
              <a:rPr lang="es-CL" sz="2400" i="1" dirty="0"/>
              <a:t>negociación</a:t>
            </a:r>
            <a:r>
              <a:rPr lang="es-CL" sz="2400" dirty="0"/>
              <a:t>" y "</a:t>
            </a:r>
            <a:r>
              <a:rPr lang="es-CL" sz="2400" i="1" dirty="0"/>
              <a:t>oposición</a:t>
            </a:r>
            <a:r>
              <a:rPr lang="es-CL" sz="2400" dirty="0"/>
              <a:t>" sobre parte de la audiencia. Esto implica que un texto (ya sea un libro, una película, o cualquier otro trabajo creativo) no es siempre interpretado con las mismas motivaciones por las que fue escrito, sino que </a:t>
            </a:r>
            <a:r>
              <a:rPr lang="es-CL" sz="2400" b="1" dirty="0"/>
              <a:t>el lector lo hace basado en su bagaje cultural individual y en sus experiencias vividas</a:t>
            </a:r>
            <a:r>
              <a:rPr lang="es-CL" sz="24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613815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E65035-6E22-4FFC-BF7D-A16FD7BB3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719666"/>
            <a:ext cx="9872871" cy="685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s-CL" sz="3200" dirty="0" err="1"/>
              <a:t>Jauss</a:t>
            </a:r>
            <a:r>
              <a:rPr lang="es-CL" sz="3200" dirty="0"/>
              <a:t> distingue así 2 tipos de horizontes: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FE84ED7B-21F9-4813-A399-7BA2D6D4DD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205890"/>
              </p:ext>
            </p:extLst>
          </p:nvPr>
        </p:nvGraphicFramePr>
        <p:xfrm>
          <a:off x="2032000" y="60039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69668DDB-712F-4EBF-85C2-3B5715BA1560}"/>
              </a:ext>
            </a:extLst>
          </p:cNvPr>
          <p:cNvSpPr txBox="1"/>
          <p:nvPr/>
        </p:nvSpPr>
        <p:spPr>
          <a:xfrm>
            <a:off x="1510748" y="5336416"/>
            <a:ext cx="4253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Implicado directamente en la obra. La intención del autor.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93A1453-2907-4FAD-9C36-FD0A2B8500ED}"/>
              </a:ext>
            </a:extLst>
          </p:cNvPr>
          <p:cNvSpPr txBox="1"/>
          <p:nvPr/>
        </p:nvSpPr>
        <p:spPr>
          <a:xfrm>
            <a:off x="6427306" y="5307336"/>
            <a:ext cx="4253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400" dirty="0"/>
              <a:t>Suplido por el receptor a partir de sus propias interpretaciones.</a:t>
            </a:r>
          </a:p>
        </p:txBody>
      </p:sp>
      <p:cxnSp>
        <p:nvCxnSpPr>
          <p:cNvPr id="8" name="Conector: curvado 7">
            <a:extLst>
              <a:ext uri="{FF2B5EF4-FFF2-40B4-BE49-F238E27FC236}">
                <a16:creationId xmlns:a16="http://schemas.microsoft.com/office/drawing/2014/main" id="{D6DE35F0-9427-445F-BEE8-F2F51DB8D2B3}"/>
              </a:ext>
            </a:extLst>
          </p:cNvPr>
          <p:cNvCxnSpPr>
            <a:cxnSpLocks/>
            <a:endCxn id="5" idx="1"/>
          </p:cNvCxnSpPr>
          <p:nvPr/>
        </p:nvCxnSpPr>
        <p:spPr>
          <a:xfrm rot="5400000">
            <a:off x="550283" y="4270195"/>
            <a:ext cx="2442186" cy="521255"/>
          </a:xfrm>
          <a:prstGeom prst="curvedConnector4">
            <a:avLst>
              <a:gd name="adj1" fmla="val 41493"/>
              <a:gd name="adj2" fmla="val 143856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: curvado 11">
            <a:extLst>
              <a:ext uri="{FF2B5EF4-FFF2-40B4-BE49-F238E27FC236}">
                <a16:creationId xmlns:a16="http://schemas.microsoft.com/office/drawing/2014/main" id="{2135100B-D17F-45B9-BCDC-AC5DAE29959C}"/>
              </a:ext>
            </a:extLst>
          </p:cNvPr>
          <p:cNvCxnSpPr>
            <a:endCxn id="6" idx="3"/>
          </p:cNvCxnSpPr>
          <p:nvPr/>
        </p:nvCxnSpPr>
        <p:spPr>
          <a:xfrm rot="16200000" flipH="1">
            <a:off x="9162723" y="4204303"/>
            <a:ext cx="2515809" cy="521254"/>
          </a:xfrm>
          <a:prstGeom prst="curvedConnector4">
            <a:avLst>
              <a:gd name="adj1" fmla="val 41742"/>
              <a:gd name="adj2" fmla="val 143856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393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F8EACA-C5C5-4609-8C4F-D4FF680DA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561" y="1330186"/>
            <a:ext cx="10306878" cy="443450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s-CL" sz="2800" dirty="0" err="1"/>
              <a:t>Jauss</a:t>
            </a:r>
            <a:r>
              <a:rPr lang="es-CL" sz="2800" dirty="0"/>
              <a:t> consideraba que era el lector el que daba verdadero sentido a los textos cuando los lee:</a:t>
            </a:r>
          </a:p>
          <a:p>
            <a:pPr marL="45720" indent="0" algn="just">
              <a:buNone/>
            </a:pPr>
            <a:r>
              <a:rPr lang="es-CL" sz="2800" dirty="0"/>
              <a:t>1. De modo que es a partir de la interacción receptor-texto (o texto-receptor), cuando se configura realmente la obra de arte.</a:t>
            </a:r>
          </a:p>
          <a:p>
            <a:pPr marL="45720" indent="0" algn="just">
              <a:buNone/>
            </a:pPr>
            <a:r>
              <a:rPr lang="es-CL" sz="2800" dirty="0"/>
              <a:t>2. Por supuesto, el texto cumple un rol importante en esta construcción de significado, pero no como un todo único, completo y cerrado, sino que se presenta ante el espectador lleno de vacíos (o lugares de indeterminación) que este debe completar a partir de las </a:t>
            </a:r>
            <a:r>
              <a:rPr lang="es-CL" sz="2800" b="1" dirty="0"/>
              <a:t>propias pistas aportadas por el texto</a:t>
            </a:r>
            <a:r>
              <a:rPr lang="es-CL" sz="2800" dirty="0"/>
              <a:t>, pero también de la propia experiencia personal y contextual del lector.</a:t>
            </a:r>
          </a:p>
        </p:txBody>
      </p:sp>
    </p:spTree>
    <p:extLst>
      <p:ext uri="{BB962C8B-B14F-4D97-AF65-F5344CB8AC3E}">
        <p14:creationId xmlns:p14="http://schemas.microsoft.com/office/powerpoint/2010/main" val="1252019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D5D782BF-3AD7-4178-8D45-40A681D69F9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3495261" cy="92765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/>
              <a:t>Otros autores</a:t>
            </a:r>
            <a:endParaRPr lang="es-CL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A1B4C6C7-A485-4083-9CEB-057428F4C585}"/>
              </a:ext>
            </a:extLst>
          </p:cNvPr>
          <p:cNvSpPr txBox="1">
            <a:spLocks/>
          </p:cNvSpPr>
          <p:nvPr/>
        </p:nvSpPr>
        <p:spPr>
          <a:xfrm>
            <a:off x="1176129" y="5497334"/>
            <a:ext cx="9872871" cy="93759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Corbel" pitchFamily="34" charset="0"/>
              <a:buNone/>
            </a:pPr>
            <a:r>
              <a:rPr lang="es-CL" sz="2800" dirty="0"/>
              <a:t>Antes de esta teoría, ya existieron pensadores que analizaron la importancia del lector en los procesos  interpretativos.</a:t>
            </a:r>
          </a:p>
        </p:txBody>
      </p:sp>
    </p:spTree>
    <p:extLst>
      <p:ext uri="{BB962C8B-B14F-4D97-AF65-F5344CB8AC3E}">
        <p14:creationId xmlns:p14="http://schemas.microsoft.com/office/powerpoint/2010/main" val="2602034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8687" y="490331"/>
            <a:ext cx="9875520" cy="1356360"/>
          </a:xfrm>
        </p:spPr>
        <p:txBody>
          <a:bodyPr>
            <a:normAutofit/>
          </a:bodyPr>
          <a:lstStyle/>
          <a:p>
            <a:r>
              <a:rPr lang="es-CL" sz="5400" b="1" dirty="0">
                <a:solidFill>
                  <a:srgbClr val="002060"/>
                </a:solidFill>
              </a:rPr>
              <a:t>Platón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s-CL" sz="3600" dirty="0"/>
              <a:t>“LA POESÍA EJERCE UN PODEROSO EFECTO DE CAUTIVAR O SEDUCIR  A SUS LECTORES “</a:t>
            </a:r>
          </a:p>
          <a:p>
            <a:pPr marL="0" indent="0">
              <a:buNone/>
            </a:pPr>
            <a:endParaRPr lang="es-CL" sz="3600" dirty="0"/>
          </a:p>
          <a:p>
            <a:pPr marL="0" indent="0">
              <a:buNone/>
            </a:pPr>
            <a:r>
              <a:rPr lang="es-CL" sz="3600" dirty="0"/>
              <a:t>En esta frase, el filósofo griego  da la importancia al lector más que a la poesía en sí. </a:t>
            </a:r>
          </a:p>
        </p:txBody>
      </p:sp>
    </p:spTree>
    <p:extLst>
      <p:ext uri="{BB962C8B-B14F-4D97-AF65-F5344CB8AC3E}">
        <p14:creationId xmlns:p14="http://schemas.microsoft.com/office/powerpoint/2010/main" val="2988329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Aristóteles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1697" y="1965960"/>
            <a:ext cx="5112026" cy="4038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CL" sz="3200" dirty="0"/>
              <a:t>“La tragedia tiene un efecto positivo en los lectores; ya que por medio de   lo leído el lector se libera de sus pasiones, miedos y odios; además le sirve de ejemplo para no cometer  los errores de los protagonistas de estas tragedias.”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7D48B236-521B-4C04-B037-5268228DDF19}"/>
              </a:ext>
            </a:extLst>
          </p:cNvPr>
          <p:cNvSpPr txBox="1">
            <a:spLocks/>
          </p:cNvSpPr>
          <p:nvPr/>
        </p:nvSpPr>
        <p:spPr>
          <a:xfrm>
            <a:off x="6546574" y="2571916"/>
            <a:ext cx="4639587" cy="28266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None/>
            </a:pPr>
            <a:r>
              <a:rPr lang="es-CL" sz="3200" dirty="0"/>
              <a:t>En este caso Aristóteles  afirma que la tragedia produce un efecto en el lector; por ende una vez más se le da más importancia al lector que al texto. </a:t>
            </a:r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FF33159D-A8A5-4DAA-943D-8494CB974A64}"/>
              </a:ext>
            </a:extLst>
          </p:cNvPr>
          <p:cNvSpPr/>
          <p:nvPr/>
        </p:nvSpPr>
        <p:spPr>
          <a:xfrm>
            <a:off x="6002242" y="3600946"/>
            <a:ext cx="465814" cy="384313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2899235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330</TotalTime>
  <Words>1207</Words>
  <Application>Microsoft Office PowerPoint</Application>
  <PresentationFormat>Panorámica</PresentationFormat>
  <Paragraphs>64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1" baseType="lpstr">
      <vt:lpstr>Arial</vt:lpstr>
      <vt:lpstr>Corbel</vt:lpstr>
      <vt:lpstr>Base</vt:lpstr>
      <vt:lpstr>La estética de la recepción  y el efecto estético</vt:lpstr>
      <vt:lpstr>Objetivos</vt:lpstr>
      <vt:lpstr>Hans Robert Jauss (1967) </vt:lpstr>
      <vt:lpstr>Presentación de PowerPoint</vt:lpstr>
      <vt:lpstr>Presentación de PowerPoint</vt:lpstr>
      <vt:lpstr>Presentación de PowerPoint</vt:lpstr>
      <vt:lpstr>Presentación de PowerPoint</vt:lpstr>
      <vt:lpstr>Platón </vt:lpstr>
      <vt:lpstr>Aristóteles</vt:lpstr>
      <vt:lpstr>Paul Valery</vt:lpstr>
      <vt:lpstr>¿Por qué es el lector quien le da vida al texto?</vt:lpstr>
      <vt:lpstr>¿De qué manera podemos analizar el efecto estético de una obra literaria?</vt:lpstr>
      <vt:lpstr>Presentación de PowerPoint</vt:lpstr>
      <vt:lpstr>Ejemplo de análisis del efecto estético</vt:lpstr>
      <vt:lpstr>Presentación de PowerPoint</vt:lpstr>
      <vt:lpstr>Presentación de PowerPoint</vt:lpstr>
      <vt:lpstr>Para tener en cuenta:</vt:lpstr>
      <vt:lpstr>Para tener en cuenta: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estética de la recepción</dc:title>
  <dc:creator>Esperanza Aranda</dc:creator>
  <cp:lastModifiedBy>juanito2122</cp:lastModifiedBy>
  <cp:revision>42</cp:revision>
  <dcterms:created xsi:type="dcterms:W3CDTF">2020-03-28T18:07:05Z</dcterms:created>
  <dcterms:modified xsi:type="dcterms:W3CDTF">2020-05-02T14:23:08Z</dcterms:modified>
</cp:coreProperties>
</file>