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80" d="100"/>
          <a:sy n="80" d="100"/>
        </p:scale>
        <p:origin x="378"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solidFill>
                  <a:schemeClr val="bg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modificar el estilo de subtítulo del patrón</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87DE6118-2437-4B30-8E3C-4D2BE6020583}" type="datetimeFigureOut">
              <a:rPr lang="en-US" dirty="0"/>
              <a:pPr/>
              <a:t>5/17/2020</a:t>
            </a:fld>
            <a:endParaRPr lang="en-US" dirty="0"/>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69E57DC2-970A-4B3E-BB1C-7A09969E49DF}" type="slidenum">
              <a:rPr lang="en-US" dirty="0"/>
              <a:pPr/>
              <a:t>‹Nº›</a:t>
            </a:fld>
            <a:endParaRPr lang="en-US" dirty="0"/>
          </a:p>
        </p:txBody>
      </p:sp>
      <p:grpSp>
        <p:nvGrpSpPr>
          <p:cNvPr id="9" name="Group 8"/>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5/17/2020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‹Nº›</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5/17/2020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‹Nº›</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5/17/2020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‹Nº›</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accent1"/>
                </a:solidFill>
              </a:defRPr>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87DE6118-2437-4B30-8E3C-4D2BE6020583}" type="datetimeFigureOut">
              <a:rPr lang="en-US" dirty="0"/>
              <a:pPr/>
              <a:t>5/17/2020</a:t>
            </a:fld>
            <a:endParaRPr lang="en-US" dirty="0"/>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69E57DC2-970A-4B3E-BB1C-7A09969E49DF}" type="slidenum">
              <a:rPr lang="en-US" dirty="0"/>
              <a:pPr/>
              <a:t>‹Nº›</a:t>
            </a:fld>
            <a:endParaRPr lang="en-US" dirty="0"/>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accent1"/>
          </a:solidFill>
          <a:ln w="0">
            <a:noFill/>
            <a:prstDash val="solid"/>
            <a:round/>
            <a:headEnd/>
            <a:tailEnd/>
          </a:ln>
        </p:spPr>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87DE6118-2437-4B30-8E3C-4D2BE6020583}" type="datetimeFigureOut">
              <a:rPr lang="en-US" dirty="0"/>
              <a:t>5/17/2020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9E57DC2-970A-4B3E-BB1C-7A09969E49DF}" type="slidenum">
              <a:rPr lang="en-US" dirty="0"/>
              <a:t>‹Nº›</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87DE6118-2437-4B30-8E3C-4D2BE6020583}" type="datetimeFigureOut">
              <a:rPr lang="en-US" dirty="0"/>
              <a:t>5/17/2020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9E57DC2-970A-4B3E-BB1C-7A09969E49DF}" type="slidenum">
              <a:rPr lang="en-US" dirty="0"/>
              <a:t>‹Nº›</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87DE6118-2437-4B30-8E3C-4D2BE6020583}" type="datetimeFigureOut">
              <a:rPr lang="en-US" dirty="0"/>
              <a:t>5/17/2020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9E57DC2-970A-4B3E-BB1C-7A09969E49DF}" type="slidenum">
              <a:rPr lang="en-US" dirty="0"/>
              <a:t>‹Nº›</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DE6118-2437-4B30-8E3C-4D2BE6020583}" type="datetimeFigureOut">
              <a:rPr lang="en-US" dirty="0"/>
              <a:t>5/17/2020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9E57DC2-970A-4B3E-BB1C-7A09969E49DF}" type="slidenum">
              <a:rPr lang="en-US" dirty="0"/>
              <a:t>‹Nº›</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5/17/2020</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‹Nº›</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5/17/2020</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‹Nº›</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87DE6118-2437-4B30-8E3C-4D2BE6020583}" type="datetimeFigureOut">
              <a:rPr lang="en-US" dirty="0"/>
              <a:pPr/>
              <a:t>5/17/2020</a:t>
            </a:fld>
            <a:endParaRPr lang="en-US" dirty="0"/>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en-US" dirty="0"/>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69E57DC2-970A-4B3E-BB1C-7A09969E49DF}" type="slidenum">
              <a:rPr lang="en-US" dirty="0"/>
              <a:pPr/>
              <a:t>‹Nº›</a:t>
            </a:fld>
            <a:endParaRPr lang="en-US" dirty="0"/>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ítulo 2"/>
          <p:cNvSpPr>
            <a:spLocks noGrp="1"/>
          </p:cNvSpPr>
          <p:nvPr>
            <p:ph type="subTitle" idx="1"/>
          </p:nvPr>
        </p:nvSpPr>
        <p:spPr>
          <a:xfrm>
            <a:off x="2463338" y="2021785"/>
            <a:ext cx="7342399" cy="1757415"/>
          </a:xfrm>
        </p:spPr>
        <p:txBody>
          <a:bodyPr>
            <a:normAutofit fontScale="77500" lnSpcReduction="20000"/>
          </a:bodyPr>
          <a:lstStyle/>
          <a:p>
            <a:r>
              <a:rPr lang="es-CL" sz="4800" dirty="0" smtClean="0">
                <a:solidFill>
                  <a:srgbClr val="FF0000"/>
                </a:solidFill>
              </a:rPr>
              <a:t>INTRODUCCIÓN DE NUESTRA INVESTIGACIÓN</a:t>
            </a:r>
          </a:p>
          <a:p>
            <a:r>
              <a:rPr lang="es-CL" sz="4800" dirty="0" smtClean="0">
                <a:solidFill>
                  <a:srgbClr val="FF0000"/>
                </a:solidFill>
              </a:rPr>
              <a:t>Comprensión histórica del presente</a:t>
            </a:r>
            <a:endParaRPr lang="es-CL" sz="4800" dirty="0">
              <a:solidFill>
                <a:srgbClr val="FF0000"/>
              </a:solidFill>
            </a:endParaRPr>
          </a:p>
        </p:txBody>
      </p:sp>
      <p:pic>
        <p:nvPicPr>
          <p:cNvPr id="4" name="Imagen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65221" y="333174"/>
            <a:ext cx="968542" cy="1113824"/>
          </a:xfrm>
          <a:prstGeom prst="rect">
            <a:avLst/>
          </a:prstGeom>
        </p:spPr>
      </p:pic>
      <p:sp>
        <p:nvSpPr>
          <p:cNvPr id="5" name="Rectángulo redondeado 4"/>
          <p:cNvSpPr/>
          <p:nvPr/>
        </p:nvSpPr>
        <p:spPr>
          <a:xfrm>
            <a:off x="1433763" y="143878"/>
            <a:ext cx="2795336" cy="1492417"/>
          </a:xfrm>
          <a:prstGeom prst="round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s-CL" dirty="0" smtClean="0"/>
              <a:t>Colegio Magister</a:t>
            </a:r>
          </a:p>
          <a:p>
            <a:pPr algn="ctr"/>
            <a:r>
              <a:rPr lang="es-CL" dirty="0" smtClean="0"/>
              <a:t>Profesora Jocelyn Castillo</a:t>
            </a:r>
            <a:endParaRPr lang="es-CL" dirty="0"/>
          </a:p>
        </p:txBody>
      </p:sp>
      <p:sp>
        <p:nvSpPr>
          <p:cNvPr id="6" name="Elipse 5"/>
          <p:cNvSpPr/>
          <p:nvPr/>
        </p:nvSpPr>
        <p:spPr>
          <a:xfrm>
            <a:off x="1608221" y="4547937"/>
            <a:ext cx="2446421" cy="1876926"/>
          </a:xfrm>
          <a:prstGeom prst="ellipse">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s-CL" dirty="0" smtClean="0"/>
              <a:t>Tercero medio</a:t>
            </a:r>
          </a:p>
          <a:p>
            <a:pPr algn="ctr"/>
            <a:r>
              <a:rPr lang="es-CL" dirty="0" smtClean="0"/>
              <a:t>2020.</a:t>
            </a:r>
            <a:endParaRPr lang="es-CL" dirty="0"/>
          </a:p>
        </p:txBody>
      </p:sp>
    </p:spTree>
    <p:extLst>
      <p:ext uri="{BB962C8B-B14F-4D97-AF65-F5344CB8AC3E}">
        <p14:creationId xmlns:p14="http://schemas.microsoft.com/office/powerpoint/2010/main" val="17269967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L" dirty="0" smtClean="0"/>
              <a:t>Recuerda siempre…..</a:t>
            </a:r>
            <a:endParaRPr lang="es-CL" dirty="0"/>
          </a:p>
        </p:txBody>
      </p:sp>
      <p:sp>
        <p:nvSpPr>
          <p:cNvPr id="3" name="Marcador de contenido 2"/>
          <p:cNvSpPr>
            <a:spLocks noGrp="1"/>
          </p:cNvSpPr>
          <p:nvPr>
            <p:ph idx="1"/>
          </p:nvPr>
        </p:nvSpPr>
        <p:spPr/>
        <p:txBody>
          <a:bodyPr>
            <a:normAutofit/>
          </a:bodyPr>
          <a:lstStyle/>
          <a:p>
            <a:r>
              <a:rPr lang="es-MX" sz="2400" dirty="0">
                <a:latin typeface="Candara" panose="020E0502030303020204" pitchFamily="34" charset="0"/>
              </a:rPr>
              <a:t>Recuerde que la función de una </a:t>
            </a:r>
            <a:r>
              <a:rPr lang="es-MX" sz="2400" b="1" dirty="0">
                <a:latin typeface="Candara" panose="020E0502030303020204" pitchFamily="34" charset="0"/>
              </a:rPr>
              <a:t>introducción</a:t>
            </a:r>
            <a:r>
              <a:rPr lang="es-MX" sz="2400" dirty="0">
                <a:latin typeface="Candara" panose="020E0502030303020204" pitchFamily="34" charset="0"/>
              </a:rPr>
              <a:t> es interesar al lector por el tema de su </a:t>
            </a:r>
            <a:r>
              <a:rPr lang="es-MX" sz="2400" b="1" dirty="0">
                <a:latin typeface="Candara" panose="020E0502030303020204" pitchFamily="34" charset="0"/>
              </a:rPr>
              <a:t>ensayo</a:t>
            </a:r>
            <a:r>
              <a:rPr lang="es-MX" sz="2400" dirty="0">
                <a:latin typeface="Candara" panose="020E0502030303020204" pitchFamily="34" charset="0"/>
              </a:rPr>
              <a:t>. Comience entonces con una idea amplia, capaz de capturar a un público grande. Paulatinamente, construya un puente que lleve al lector de esta idea amplia inicial hasta el tema del </a:t>
            </a:r>
            <a:r>
              <a:rPr lang="es-MX" sz="2400" b="1" dirty="0">
                <a:latin typeface="Candara" panose="020E0502030303020204" pitchFamily="34" charset="0"/>
              </a:rPr>
              <a:t>ensayo</a:t>
            </a:r>
            <a:r>
              <a:rPr lang="es-MX" sz="2400" dirty="0">
                <a:latin typeface="Candara" panose="020E0502030303020204" pitchFamily="34" charset="0"/>
              </a:rPr>
              <a:t>.</a:t>
            </a:r>
            <a:endParaRPr lang="es-CL" sz="2400" dirty="0">
              <a:latin typeface="Candara" panose="020E0502030303020204" pitchFamily="34" charset="0"/>
            </a:endParaRPr>
          </a:p>
        </p:txBody>
      </p:sp>
      <p:pic>
        <p:nvPicPr>
          <p:cNvPr id="4" name="Imagen 3"/>
          <p:cNvPicPr>
            <a:picLocks noChangeAspect="1"/>
          </p:cNvPicPr>
          <p:nvPr/>
        </p:nvPicPr>
        <p:blipFill>
          <a:blip r:embed="rId2"/>
          <a:stretch>
            <a:fillRect/>
          </a:stretch>
        </p:blipFill>
        <p:spPr>
          <a:xfrm>
            <a:off x="7435265" y="3752851"/>
            <a:ext cx="3220217" cy="2335128"/>
          </a:xfrm>
          <a:prstGeom prst="rect">
            <a:avLst/>
          </a:prstGeom>
        </p:spPr>
      </p:pic>
    </p:spTree>
    <p:extLst>
      <p:ext uri="{BB962C8B-B14F-4D97-AF65-F5344CB8AC3E}">
        <p14:creationId xmlns:p14="http://schemas.microsoft.com/office/powerpoint/2010/main" val="9378919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es-CL"/>
          </a:p>
        </p:txBody>
      </p:sp>
      <p:sp>
        <p:nvSpPr>
          <p:cNvPr id="3" name="Marcador de contenido 2"/>
          <p:cNvSpPr>
            <a:spLocks noGrp="1"/>
          </p:cNvSpPr>
          <p:nvPr>
            <p:ph idx="1"/>
          </p:nvPr>
        </p:nvSpPr>
        <p:spPr/>
        <p:txBody>
          <a:bodyPr/>
          <a:lstStyle/>
          <a:p>
            <a:r>
              <a:rPr lang="es-MX" dirty="0">
                <a:latin typeface="Candara" panose="020E0502030303020204" pitchFamily="34" charset="0"/>
              </a:rPr>
              <a:t>Una introducción es la puerta de entrada a un contenido escrito, ya sea un libro, un artículo de prensa o científico, un proyecto de investigación o una tesis de grado. Cualquiera sea el tipo de texto a redactar debe iniciar por una introducción.</a:t>
            </a:r>
          </a:p>
          <a:p>
            <a:r>
              <a:rPr lang="es-MX" dirty="0">
                <a:latin typeface="Candara" panose="020E0502030303020204" pitchFamily="34" charset="0"/>
              </a:rPr>
              <a:t>La introducción permite al lector tener una idea inicial del contenido del texto, la temática que maneja así como los pasos que se realizaron para su desarrollo. Para conocer mejor la forma de realización de una introducción veamos qué es una introducción y todo lo que requerimos para hacer una introducción.</a:t>
            </a:r>
          </a:p>
          <a:p>
            <a:endParaRPr lang="es-CL" dirty="0"/>
          </a:p>
        </p:txBody>
      </p:sp>
    </p:spTree>
    <p:extLst>
      <p:ext uri="{BB962C8B-B14F-4D97-AF65-F5344CB8AC3E}">
        <p14:creationId xmlns:p14="http://schemas.microsoft.com/office/powerpoint/2010/main" val="32702506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443790" y="264694"/>
            <a:ext cx="9601200" cy="1485900"/>
          </a:xfrm>
        </p:spPr>
        <p:txBody>
          <a:bodyPr/>
          <a:lstStyle/>
          <a:p>
            <a:r>
              <a:rPr lang="es-MX" b="1" dirty="0"/>
              <a:t>¿Qué es lo que lleva una introducción?</a:t>
            </a:r>
            <a:endParaRPr lang="es-CL" dirty="0"/>
          </a:p>
        </p:txBody>
      </p:sp>
      <p:sp>
        <p:nvSpPr>
          <p:cNvPr id="3" name="Marcador de contenido 2"/>
          <p:cNvSpPr>
            <a:spLocks noGrp="1"/>
          </p:cNvSpPr>
          <p:nvPr>
            <p:ph idx="1"/>
          </p:nvPr>
        </p:nvSpPr>
        <p:spPr>
          <a:xfrm>
            <a:off x="938463" y="1251285"/>
            <a:ext cx="11032957" cy="5606716"/>
          </a:xfrm>
        </p:spPr>
        <p:txBody>
          <a:bodyPr>
            <a:normAutofit fontScale="92500" lnSpcReduction="20000"/>
          </a:bodyPr>
          <a:lstStyle/>
          <a:p>
            <a:r>
              <a:rPr lang="es-MX" dirty="0"/>
              <a:t>La introducción debe presentar de un modo breve y expositivo el contenido del trabajo que antecede. Su función principal es ofrecer una mirada de lo que se desarrollará y argumentará en el trabajo, la hipótesis y sus posibles variables, la descripción breve de la situación que motivó la elección de un tema específico.</a:t>
            </a:r>
          </a:p>
          <a:p>
            <a:r>
              <a:rPr lang="es-MX" dirty="0"/>
              <a:t>Una introducción plantea entonces la temática a abordarse en el estudio, una descripción sencilla de las razones que justifican su abordaje, el esbozo de los planteamientos argumentativos que se presentan en el desarrollo de modo que el lector pueda interesarse en el trabajo y continuar con su lectura.</a:t>
            </a:r>
          </a:p>
          <a:p>
            <a:r>
              <a:rPr lang="es-MX" dirty="0"/>
              <a:t>Igualmente la introducción debe albergar un poco de la descripción de cómo se fue realizando el proceso de investigación, la metodología a </a:t>
            </a:r>
            <a:r>
              <a:rPr lang="es-MX" dirty="0" smtClean="0"/>
              <a:t>utilizar.</a:t>
            </a:r>
            <a:endParaRPr lang="es-MX" dirty="0"/>
          </a:p>
          <a:p>
            <a:r>
              <a:rPr lang="es-MX" dirty="0"/>
              <a:t>Entre lo que debe llevar una introducción resalta también, de ser posible (en casos de trabajos de grado o de proyectos investigativos), un par de citas textuales de entes de autoridad que permitan centrar, en un contexto específico de abordaje, la temática presentada.</a:t>
            </a:r>
          </a:p>
          <a:p>
            <a:r>
              <a:rPr lang="es-MX" dirty="0"/>
              <a:t>Es posible incluso anunciar en la introducción el riesgo de encontrar visiones diferentes o contrapuestas entre los investigadores del tema y especificar por qué se ha decidió continuar con una u otra línea de pensamiento.</a:t>
            </a:r>
          </a:p>
          <a:p>
            <a:r>
              <a:rPr lang="es-MX" dirty="0"/>
              <a:t>Como se puede ver es mucho el contenido que se puede presentar en una introducción, dependiendo del tipo de trabajo al que nos estamos enfrentando. Todo este contenido debe ser siempre muy puntual y breve, muy conciso puesto que la idea es darle al lector un abre boca del contenido más no saturarlo de información.</a:t>
            </a:r>
          </a:p>
          <a:p>
            <a:endParaRPr lang="es-CL" dirty="0"/>
          </a:p>
        </p:txBody>
      </p:sp>
    </p:spTree>
    <p:extLst>
      <p:ext uri="{BB962C8B-B14F-4D97-AF65-F5344CB8AC3E}">
        <p14:creationId xmlns:p14="http://schemas.microsoft.com/office/powerpoint/2010/main" val="32400619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L" dirty="0" smtClean="0"/>
              <a:t>Pasos para lograrlo…. </a:t>
            </a:r>
            <a:endParaRPr lang="es-CL" dirty="0"/>
          </a:p>
        </p:txBody>
      </p:sp>
      <p:sp>
        <p:nvSpPr>
          <p:cNvPr id="3" name="Marcador de contenido 2"/>
          <p:cNvSpPr>
            <a:spLocks noGrp="1"/>
          </p:cNvSpPr>
          <p:nvPr>
            <p:ph idx="1"/>
          </p:nvPr>
        </p:nvSpPr>
        <p:spPr/>
        <p:txBody>
          <a:bodyPr>
            <a:normAutofit lnSpcReduction="10000"/>
          </a:bodyPr>
          <a:lstStyle/>
          <a:p>
            <a:r>
              <a:rPr lang="es-CL" dirty="0" smtClean="0"/>
              <a:t>1) </a:t>
            </a:r>
            <a:r>
              <a:rPr lang="es-MX" b="1" dirty="0"/>
              <a:t>Descripción del tema:</a:t>
            </a:r>
            <a:r>
              <a:rPr lang="es-MX" dirty="0"/>
              <a:t> lo primero es hacer el planteamiento de la temática que se abordará. Recordemos que el lector trae una vaga idea en función al título que ha leído, pero más nada conoce al respecto. Por ello es importante ofrecer una breve descripción del tema y las razones que llevaron a su abordaje</a:t>
            </a:r>
            <a:r>
              <a:rPr lang="es-MX" dirty="0" smtClean="0"/>
              <a:t>.</a:t>
            </a:r>
          </a:p>
          <a:p>
            <a:r>
              <a:rPr lang="es-MX" dirty="0" smtClean="0"/>
              <a:t>2) </a:t>
            </a:r>
            <a:r>
              <a:rPr lang="es-MX" b="1" dirty="0"/>
              <a:t>Descripción del contexto social y cultural:</a:t>
            </a:r>
            <a:r>
              <a:rPr lang="es-MX" dirty="0"/>
              <a:t> siempre es necesario ubicar el tema abordado en un contexto histórico específico, así como describir la situación social, económica y cultural que lo engloba</a:t>
            </a:r>
            <a:r>
              <a:rPr lang="es-MX" dirty="0" smtClean="0"/>
              <a:t>.</a:t>
            </a:r>
          </a:p>
          <a:p>
            <a:r>
              <a:rPr lang="es-MX" dirty="0" smtClean="0"/>
              <a:t>3) </a:t>
            </a:r>
            <a:r>
              <a:rPr lang="es-MX" b="1" dirty="0"/>
              <a:t>Objetivos:</a:t>
            </a:r>
            <a:r>
              <a:rPr lang="es-MX" dirty="0"/>
              <a:t> es importante presentar los objetivos de la investigación en la introducción, tanto el objetivo general como los específicos, ya que esto permite al lector conocer hacia dónde va dirigido el trabajo. No importa si no se trata de un objetivo desarrollado como tal, todo trabajo escrito persigue un objetivo quede darse a conocer.</a:t>
            </a:r>
            <a:endParaRPr lang="es-CL" dirty="0"/>
          </a:p>
        </p:txBody>
      </p:sp>
    </p:spTree>
    <p:extLst>
      <p:ext uri="{BB962C8B-B14F-4D97-AF65-F5344CB8AC3E}">
        <p14:creationId xmlns:p14="http://schemas.microsoft.com/office/powerpoint/2010/main" val="35646302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es-CL"/>
          </a:p>
        </p:txBody>
      </p:sp>
      <p:sp>
        <p:nvSpPr>
          <p:cNvPr id="3" name="Marcador de contenido 2"/>
          <p:cNvSpPr>
            <a:spLocks noGrp="1"/>
          </p:cNvSpPr>
          <p:nvPr>
            <p:ph idx="1"/>
          </p:nvPr>
        </p:nvSpPr>
        <p:spPr/>
        <p:txBody>
          <a:bodyPr/>
          <a:lstStyle/>
          <a:p>
            <a:r>
              <a:rPr lang="es-MX" b="1" dirty="0"/>
              <a:t>Antecedentes de la investigación</a:t>
            </a:r>
            <a:r>
              <a:rPr lang="es-MX" dirty="0"/>
              <a:t>: en este punto de la introducción muy someramente los principales referentes teóricos del tema que se ha escogido y se describe un poco la líneas de investigación y del pensamiento en la cual se circunscribe el trabajo.</a:t>
            </a:r>
            <a:endParaRPr lang="es-CL" dirty="0"/>
          </a:p>
        </p:txBody>
      </p:sp>
    </p:spTree>
    <p:extLst>
      <p:ext uri="{BB962C8B-B14F-4D97-AF65-F5344CB8AC3E}">
        <p14:creationId xmlns:p14="http://schemas.microsoft.com/office/powerpoint/2010/main" val="18970220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491916" y="146385"/>
            <a:ext cx="9601200" cy="1485900"/>
          </a:xfrm>
        </p:spPr>
        <p:txBody>
          <a:bodyPr/>
          <a:lstStyle/>
          <a:p>
            <a:r>
              <a:rPr lang="es-CL" dirty="0" smtClean="0"/>
              <a:t>Ejemplo de Introducción:</a:t>
            </a:r>
            <a:endParaRPr lang="es-CL" dirty="0"/>
          </a:p>
        </p:txBody>
      </p:sp>
      <p:sp>
        <p:nvSpPr>
          <p:cNvPr id="3" name="Marcador de contenido 2"/>
          <p:cNvSpPr>
            <a:spLocks noGrp="1"/>
          </p:cNvSpPr>
          <p:nvPr>
            <p:ph idx="1"/>
          </p:nvPr>
        </p:nvSpPr>
        <p:spPr/>
        <p:txBody>
          <a:bodyPr/>
          <a:lstStyle/>
          <a:p>
            <a:endParaRPr lang="es-CL"/>
          </a:p>
        </p:txBody>
      </p:sp>
      <p:sp>
        <p:nvSpPr>
          <p:cNvPr id="4" name="Rectángulo 3"/>
          <p:cNvSpPr/>
          <p:nvPr/>
        </p:nvSpPr>
        <p:spPr>
          <a:xfrm>
            <a:off x="1143001" y="962526"/>
            <a:ext cx="10575758" cy="547236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a:solidFill>
                  <a:schemeClr val="tx1"/>
                </a:solidFill>
              </a:rPr>
              <a:t>Título: </a:t>
            </a:r>
            <a:r>
              <a:rPr lang="es-MX" i="1" dirty="0">
                <a:solidFill>
                  <a:schemeClr val="tx1"/>
                </a:solidFill>
              </a:rPr>
              <a:t>La teología como </a:t>
            </a:r>
            <a:r>
              <a:rPr lang="es-MX" i="1" dirty="0" smtClean="0">
                <a:solidFill>
                  <a:schemeClr val="tx1"/>
                </a:solidFill>
              </a:rPr>
              <a:t>ciencia</a:t>
            </a:r>
          </a:p>
          <a:p>
            <a:pPr algn="ctr"/>
            <a:endParaRPr lang="es-MX" dirty="0">
              <a:solidFill>
                <a:schemeClr val="tx1"/>
              </a:solidFill>
            </a:endParaRPr>
          </a:p>
          <a:p>
            <a:r>
              <a:rPr lang="es-MX" dirty="0">
                <a:solidFill>
                  <a:schemeClr val="tx1"/>
                </a:solidFill>
              </a:rPr>
              <a:t>“El conocimiento de Dios y su existencia, el origen de la creación del mundo y la relación de los hombres con un ser que sobrepasa toda realidad. La teología es, más que un campo de especulación, una ciencia que busca demostrar con hechos sólidos y comprobables la existencia de un Dios todopoderoso. Se mueve en el campo del intelecto humano, necesita de la razón como bien lo expusiera </a:t>
            </a:r>
            <a:r>
              <a:rPr lang="es-MX" dirty="0" err="1">
                <a:solidFill>
                  <a:schemeClr val="tx1"/>
                </a:solidFill>
              </a:rPr>
              <a:t>Karol</a:t>
            </a:r>
            <a:r>
              <a:rPr lang="es-MX" dirty="0">
                <a:solidFill>
                  <a:schemeClr val="tx1"/>
                </a:solidFill>
              </a:rPr>
              <a:t> Wojtyla, hoy San Juan Pablo II, en su encíclica “</a:t>
            </a:r>
            <a:r>
              <a:rPr lang="es-MX" dirty="0" err="1">
                <a:solidFill>
                  <a:schemeClr val="tx1"/>
                </a:solidFill>
              </a:rPr>
              <a:t>Fides</a:t>
            </a:r>
            <a:r>
              <a:rPr lang="es-MX" dirty="0">
                <a:solidFill>
                  <a:schemeClr val="tx1"/>
                </a:solidFill>
              </a:rPr>
              <a:t> et Ratio” (1998), pero también depende, absolutamente, de la fe</a:t>
            </a:r>
            <a:r>
              <a:rPr lang="es-MX" dirty="0" smtClean="0">
                <a:solidFill>
                  <a:schemeClr val="tx1"/>
                </a:solidFill>
              </a:rPr>
              <a:t>.</a:t>
            </a:r>
          </a:p>
          <a:p>
            <a:endParaRPr lang="es-MX" dirty="0">
              <a:solidFill>
                <a:schemeClr val="tx1"/>
              </a:solidFill>
            </a:endParaRPr>
          </a:p>
          <a:p>
            <a:r>
              <a:rPr lang="es-MX" dirty="0">
                <a:solidFill>
                  <a:schemeClr val="tx1"/>
                </a:solidFill>
              </a:rPr>
              <a:t>En el presente trabajo veremos la forma en que la teología se presenta como un campo científico de estudio y el modo en que su objeto principal de estudio se relaciona directamente con el ser humano. Dios y hombre, fe y razón, ¿Puede realmente la teología ser un campo del conocimiento científico objetivo? Tras más de dos mil años de estudio constante ¿Ofrece la teología cristiana católica una respuesta a las preguntas existenciales del hombre y atiende su realidad antropológica primigenia? El campo teológico es un campo de profundo análisis, por ello el camino que nos proponemos en este ensayo es discernir sobre la realidad de la teología como ciencia y su relación directa con la humanidad.”</a:t>
            </a:r>
          </a:p>
        </p:txBody>
      </p:sp>
    </p:spTree>
    <p:extLst>
      <p:ext uri="{BB962C8B-B14F-4D97-AF65-F5344CB8AC3E}">
        <p14:creationId xmlns:p14="http://schemas.microsoft.com/office/powerpoint/2010/main" val="16247796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L" dirty="0" smtClean="0"/>
              <a:t>Manos a la obra………</a:t>
            </a:r>
            <a:endParaRPr lang="es-CL" dirty="0"/>
          </a:p>
        </p:txBody>
      </p:sp>
      <p:sp>
        <p:nvSpPr>
          <p:cNvPr id="3" name="Marcador de contenido 2"/>
          <p:cNvSpPr>
            <a:spLocks noGrp="1"/>
          </p:cNvSpPr>
          <p:nvPr>
            <p:ph idx="1"/>
          </p:nvPr>
        </p:nvSpPr>
        <p:spPr/>
        <p:txBody>
          <a:bodyPr/>
          <a:lstStyle/>
          <a:p>
            <a:r>
              <a:rPr lang="es-CL" dirty="0" smtClean="0"/>
              <a:t>Realizar la introducción de tu investigación </a:t>
            </a:r>
          </a:p>
          <a:p>
            <a:r>
              <a:rPr lang="es-CL" dirty="0" smtClean="0"/>
              <a:t>Plazo hasta la próxima clases (es decir tienes una semana para lograrlo)</a:t>
            </a:r>
          </a:p>
          <a:p>
            <a:r>
              <a:rPr lang="es-CL" dirty="0" smtClean="0"/>
              <a:t>Enviar en Word al correo de la profesora</a:t>
            </a:r>
          </a:p>
          <a:p>
            <a:pPr marL="0" indent="0">
              <a:buNone/>
            </a:pPr>
            <a:endParaRPr lang="es-CL" dirty="0"/>
          </a:p>
        </p:txBody>
      </p:sp>
      <p:pic>
        <p:nvPicPr>
          <p:cNvPr id="4" name="Imagen 3"/>
          <p:cNvPicPr>
            <a:picLocks noChangeAspect="1"/>
          </p:cNvPicPr>
          <p:nvPr/>
        </p:nvPicPr>
        <p:blipFill>
          <a:blip r:embed="rId2"/>
          <a:stretch>
            <a:fillRect/>
          </a:stretch>
        </p:blipFill>
        <p:spPr>
          <a:xfrm>
            <a:off x="7671384" y="3462337"/>
            <a:ext cx="3301416" cy="3301416"/>
          </a:xfrm>
          <a:prstGeom prst="rect">
            <a:avLst/>
          </a:prstGeom>
        </p:spPr>
      </p:pic>
      <p:sp>
        <p:nvSpPr>
          <p:cNvPr id="5" name="Sol 4"/>
          <p:cNvSpPr/>
          <p:nvPr/>
        </p:nvSpPr>
        <p:spPr>
          <a:xfrm>
            <a:off x="2622885" y="3864142"/>
            <a:ext cx="2791326" cy="2117558"/>
          </a:xfrm>
          <a:prstGeom prst="su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L" dirty="0" smtClean="0">
                <a:solidFill>
                  <a:schemeClr val="accent5">
                    <a:lumMod val="75000"/>
                  </a:schemeClr>
                </a:solidFill>
              </a:rPr>
              <a:t>Tu puedes</a:t>
            </a:r>
            <a:endParaRPr lang="es-CL" dirty="0">
              <a:solidFill>
                <a:schemeClr val="accent5">
                  <a:lumMod val="75000"/>
                </a:schemeClr>
              </a:solidFill>
            </a:endParaRPr>
          </a:p>
        </p:txBody>
      </p:sp>
    </p:spTree>
    <p:extLst>
      <p:ext uri="{BB962C8B-B14F-4D97-AF65-F5344CB8AC3E}">
        <p14:creationId xmlns:p14="http://schemas.microsoft.com/office/powerpoint/2010/main" val="2826513518"/>
      </p:ext>
    </p:extLst>
  </p:cSld>
  <p:clrMapOvr>
    <a:masterClrMapping/>
  </p:clrMapOvr>
</p:sld>
</file>

<file path=ppt/theme/theme1.xml><?xml version="1.0" encoding="utf-8"?>
<a:theme xmlns:a="http://schemas.openxmlformats.org/drawingml/2006/main" name="Crop">
  <a:themeElements>
    <a:clrScheme name="Crop">
      <a:dk1>
        <a:sysClr val="windowText" lastClr="000000"/>
      </a:dk1>
      <a:lt1>
        <a:sysClr val="window" lastClr="FFFFFF"/>
      </a:lt1>
      <a:dk2>
        <a:srgbClr val="4A2318"/>
      </a:dk2>
      <a:lt2>
        <a:srgbClr val="EDECEB"/>
      </a:lt2>
      <a:accent1>
        <a:srgbClr val="F3C82E"/>
      </a:accent1>
      <a:accent2>
        <a:srgbClr val="A26176"/>
      </a:accent2>
      <a:accent3>
        <a:srgbClr val="74A94E"/>
      </a:accent3>
      <a:accent4>
        <a:srgbClr val="188E8D"/>
      </a:accent4>
      <a:accent5>
        <a:srgbClr val="EE913A"/>
      </a:accent5>
      <a:accent6>
        <a:srgbClr val="DF5D4A"/>
      </a:accent6>
      <a:hlink>
        <a:srgbClr val="188E8D"/>
      </a:hlink>
      <a:folHlink>
        <a:srgbClr val="A26176"/>
      </a:folHlink>
    </a:clrScheme>
    <a:fontScheme name="Crop">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D7AA1D6E-F3E9-4763-A3BC-84DF2E02F60F}"/>
    </a:ext>
  </a:extLst>
</a:theme>
</file>

<file path=docProps/app.xml><?xml version="1.0" encoding="utf-8"?>
<Properties xmlns="http://schemas.openxmlformats.org/officeDocument/2006/extended-properties" xmlns:vt="http://schemas.openxmlformats.org/officeDocument/2006/docPropsVTypes">
  <Template>Recorte</Template>
  <TotalTime>16</TotalTime>
  <Words>943</Words>
  <Application>Microsoft Office PowerPoint</Application>
  <PresentationFormat>Panorámica</PresentationFormat>
  <Paragraphs>33</Paragraphs>
  <Slides>8</Slides>
  <Notes>0</Notes>
  <HiddenSlides>0</HiddenSlides>
  <MMClips>0</MMClips>
  <ScaleCrop>false</ScaleCrop>
  <HeadingPairs>
    <vt:vector size="6" baseType="variant">
      <vt:variant>
        <vt:lpstr>Fuentes usadas</vt:lpstr>
      </vt:variant>
      <vt:variant>
        <vt:i4>2</vt:i4>
      </vt:variant>
      <vt:variant>
        <vt:lpstr>Tema</vt:lpstr>
      </vt:variant>
      <vt:variant>
        <vt:i4>1</vt:i4>
      </vt:variant>
      <vt:variant>
        <vt:lpstr>Títulos de diapositiva</vt:lpstr>
      </vt:variant>
      <vt:variant>
        <vt:i4>8</vt:i4>
      </vt:variant>
    </vt:vector>
  </HeadingPairs>
  <TitlesOfParts>
    <vt:vector size="11" baseType="lpstr">
      <vt:lpstr>Candara</vt:lpstr>
      <vt:lpstr>Franklin Gothic Book</vt:lpstr>
      <vt:lpstr>Crop</vt:lpstr>
      <vt:lpstr>Presentación de PowerPoint</vt:lpstr>
      <vt:lpstr>Recuerda siempre…..</vt:lpstr>
      <vt:lpstr>Presentación de PowerPoint</vt:lpstr>
      <vt:lpstr>¿Qué es lo que lleva una introducción?</vt:lpstr>
      <vt:lpstr>Pasos para lograrlo…. </vt:lpstr>
      <vt:lpstr>Presentación de PowerPoint</vt:lpstr>
      <vt:lpstr>Ejemplo de Introducción:</vt:lpstr>
      <vt:lpstr>Manos a la obra………</vt:lpstr>
    </vt:vector>
  </TitlesOfParts>
  <Company>HP</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¿Cómo hacer un ensayo?</dc:title>
  <dc:creator>HP</dc:creator>
  <cp:lastModifiedBy>HP</cp:lastModifiedBy>
  <cp:revision>2</cp:revision>
  <dcterms:created xsi:type="dcterms:W3CDTF">2020-05-18T00:25:15Z</dcterms:created>
  <dcterms:modified xsi:type="dcterms:W3CDTF">2020-05-18T00:41:56Z</dcterms:modified>
</cp:coreProperties>
</file>