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1" d="100"/>
          <a:sy n="81" d="100"/>
        </p:scale>
        <p:origin x="1498" y="6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FA6C5BA-330D-42B5-96A3-61D354936C72}" type="datetimeFigureOut">
              <a:rPr lang="es-ES" smtClean="0"/>
              <a:pPr/>
              <a:t>14/05/2020</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89737C6-A664-4252-8443-474A27BC2CC0}" type="slidenum">
              <a:rPr lang="es-ES" smtClean="0"/>
              <a:pPr/>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89737C6-A664-4252-8443-474A27BC2CC0}"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89737C6-A664-4252-8443-474A27BC2CC0}"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89737C6-A664-4252-8443-474A27BC2CC0}"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89737C6-A664-4252-8443-474A27BC2CC0}"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89737C6-A664-4252-8443-474A27BC2CC0}" type="slidenum">
              <a:rPr lang="es-ES" smtClean="0"/>
              <a:pPr/>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B89737C6-A664-4252-8443-474A27BC2CC0}"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B89737C6-A664-4252-8443-474A27BC2CC0}"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B89737C6-A664-4252-8443-474A27BC2CC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7" name="Slide Number Placeholder 6"/>
          <p:cNvSpPr>
            <a:spLocks noGrp="1"/>
          </p:cNvSpPr>
          <p:nvPr>
            <p:ph type="sldNum" sz="quarter" idx="12"/>
          </p:nvPr>
        </p:nvSpPr>
        <p:spPr/>
        <p:txBody>
          <a:bodyPr/>
          <a:lstStyle/>
          <a:p>
            <a:fld id="{B89737C6-A664-4252-8443-474A27BC2CC0}" type="slidenum">
              <a:rPr lang="es-ES" smtClean="0"/>
              <a:pPr/>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FA6C5BA-330D-42B5-96A3-61D354936C72}" type="datetimeFigureOut">
              <a:rPr lang="es-ES" smtClean="0"/>
              <a:pPr/>
              <a:t>14/05/2020</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B89737C6-A664-4252-8443-474A27BC2CC0}"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FA6C5BA-330D-42B5-96A3-61D354936C72}" type="datetimeFigureOut">
              <a:rPr lang="es-ES" smtClean="0"/>
              <a:pPr/>
              <a:t>14/05/2020</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89737C6-A664-4252-8443-474A27BC2CC0}"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860032" y="2060848"/>
            <a:ext cx="3313355" cy="1702160"/>
          </a:xfrm>
        </p:spPr>
        <p:txBody>
          <a:bodyPr>
            <a:normAutofit/>
          </a:bodyPr>
          <a:lstStyle/>
          <a:p>
            <a:r>
              <a:rPr lang="es-ES" sz="4400" b="1" dirty="0"/>
              <a:t>Variables lingüísticas</a:t>
            </a:r>
          </a:p>
        </p:txBody>
      </p:sp>
      <p:sp>
        <p:nvSpPr>
          <p:cNvPr id="3" name="2 Subtítulo"/>
          <p:cNvSpPr>
            <a:spLocks noGrp="1"/>
          </p:cNvSpPr>
          <p:nvPr>
            <p:ph type="subTitle" idx="1"/>
          </p:nvPr>
        </p:nvSpPr>
        <p:spPr/>
        <p:txBody>
          <a:bodyPr/>
          <a:lstStyle/>
          <a:p>
            <a:endParaRPr lang="es-ES" b="1" dirty="0">
              <a:solidFill>
                <a:schemeClr val="bg2">
                  <a:lumMod val="50000"/>
                </a:schemeClr>
              </a:solidFill>
            </a:endParaRPr>
          </a:p>
          <a:p>
            <a:br>
              <a:rPr lang="es-ES" b="1" dirty="0">
                <a:solidFill>
                  <a:schemeClr val="bg2">
                    <a:lumMod val="50000"/>
                  </a:schemeClr>
                </a:solidFill>
              </a:rPr>
            </a:br>
            <a:r>
              <a:rPr lang="es-ES" b="1" dirty="0">
                <a:solidFill>
                  <a:schemeClr val="bg2">
                    <a:lumMod val="50000"/>
                  </a:schemeClr>
                </a:solidFill>
              </a:rPr>
              <a:t>Profesor: Juan Rubio</a:t>
            </a:r>
          </a:p>
        </p:txBody>
      </p:sp>
      <p:pic>
        <p:nvPicPr>
          <p:cNvPr id="2052" name="Picture 4" descr="http://t2.gstatic.com/images?q=tbn:ANd9GcQ8Y0o9fMnoPv-KOhnzeTttF7WcL-tRK8-YZPFgEvKr9gF4CZ8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865837">
            <a:off x="605624" y="1254322"/>
            <a:ext cx="3503275" cy="371705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3203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7776864" cy="5040560"/>
          </a:xfrm>
        </p:spPr>
        <p:txBody>
          <a:bodyPr>
            <a:normAutofit fontScale="92500" lnSpcReduction="20000"/>
          </a:bodyPr>
          <a:lstStyle/>
          <a:p>
            <a:pPr marL="68580" indent="0">
              <a:buNone/>
            </a:pPr>
            <a:r>
              <a:rPr lang="es-ES" b="1" dirty="0"/>
              <a:t>c) Inculto:</a:t>
            </a:r>
            <a:br>
              <a:rPr lang="es-ES" dirty="0"/>
            </a:br>
            <a:endParaRPr lang="es-ES" dirty="0"/>
          </a:p>
          <a:p>
            <a:pPr>
              <a:buFont typeface="Wingdings" pitchFamily="2" charset="2"/>
              <a:buChar char="ü"/>
            </a:pPr>
            <a:r>
              <a:rPr lang="es-ES" dirty="0"/>
              <a:t>Se utiliza en situaciones formales e informales.</a:t>
            </a:r>
            <a:br>
              <a:rPr lang="es-ES" dirty="0"/>
            </a:br>
            <a:endParaRPr lang="es-ES" dirty="0"/>
          </a:p>
          <a:p>
            <a:pPr>
              <a:buFont typeface="Wingdings" pitchFamily="2" charset="2"/>
              <a:buChar char="ü"/>
            </a:pPr>
            <a:r>
              <a:rPr lang="es-ES" dirty="0"/>
              <a:t>No es valorado socialmente.</a:t>
            </a:r>
            <a:br>
              <a:rPr lang="es-ES" dirty="0"/>
            </a:br>
            <a:endParaRPr lang="es-ES" dirty="0"/>
          </a:p>
          <a:p>
            <a:pPr>
              <a:buFont typeface="Wingdings" pitchFamily="2" charset="2"/>
              <a:buChar char="ü"/>
            </a:pPr>
            <a:r>
              <a:rPr lang="es-ES" dirty="0"/>
              <a:t>Léxico escaso, que se suple con gestos y palabras vulgares o malsonantes.</a:t>
            </a:r>
          </a:p>
          <a:p>
            <a:pPr>
              <a:buFont typeface="Wingdings" pitchFamily="2" charset="2"/>
              <a:buChar char="ü"/>
            </a:pPr>
            <a:endParaRPr lang="es-ES" dirty="0"/>
          </a:p>
          <a:p>
            <a:pPr>
              <a:buFont typeface="Wingdings" pitchFamily="2" charset="2"/>
              <a:buChar char="ü"/>
            </a:pPr>
            <a:r>
              <a:rPr lang="es-ES" dirty="0"/>
              <a:t>Se usan palabras concretas.</a:t>
            </a:r>
            <a:br>
              <a:rPr lang="es-ES" dirty="0"/>
            </a:br>
            <a:endParaRPr lang="es-ES" dirty="0"/>
          </a:p>
          <a:p>
            <a:pPr>
              <a:buFont typeface="Wingdings" pitchFamily="2" charset="2"/>
              <a:buChar char="ü"/>
            </a:pPr>
            <a:r>
              <a:rPr lang="es-ES" dirty="0"/>
              <a:t>Se alteran fonética y morfológicamente las palabras.</a:t>
            </a:r>
            <a:br>
              <a:rPr lang="es-ES" dirty="0"/>
            </a:br>
            <a:endParaRPr lang="es-ES" dirty="0"/>
          </a:p>
          <a:p>
            <a:pPr>
              <a:buFont typeface="Wingdings" pitchFamily="2" charset="2"/>
              <a:buChar char="ü"/>
            </a:pPr>
            <a:r>
              <a:rPr lang="es-ES" dirty="0"/>
              <a:t>Se usan oraciones simples.</a:t>
            </a:r>
            <a:br>
              <a:rPr lang="es-ES" dirty="0"/>
            </a:br>
            <a:br>
              <a:rPr lang="es-ES" dirty="0"/>
            </a:br>
            <a:endParaRPr lang="es-ES" dirty="0"/>
          </a:p>
        </p:txBody>
      </p:sp>
    </p:spTree>
    <p:extLst>
      <p:ext uri="{BB962C8B-B14F-4D97-AF65-F5344CB8AC3E}">
        <p14:creationId xmlns:p14="http://schemas.microsoft.com/office/powerpoint/2010/main" val="1820646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124744"/>
            <a:ext cx="7776864" cy="5112568"/>
          </a:xfrm>
        </p:spPr>
        <p:txBody>
          <a:bodyPr>
            <a:normAutofit/>
          </a:bodyPr>
          <a:lstStyle/>
          <a:p>
            <a:pPr marL="68580" indent="0" algn="just">
              <a:buNone/>
            </a:pPr>
            <a:r>
              <a:rPr lang="es-ES" sz="2200" b="1" dirty="0"/>
              <a:t>d) Jergal:</a:t>
            </a:r>
          </a:p>
          <a:p>
            <a:pPr marL="68580" indent="0" algn="just">
              <a:buNone/>
            </a:pPr>
            <a:r>
              <a:rPr lang="es-ES" sz="2200" dirty="0"/>
              <a:t>(lenguaje utilizado por un determinado grupo social o profesional)</a:t>
            </a:r>
          </a:p>
          <a:p>
            <a:pPr marL="68580" indent="0" algn="just">
              <a:buNone/>
            </a:pPr>
            <a:endParaRPr lang="es-ES" sz="2200" dirty="0"/>
          </a:p>
          <a:p>
            <a:pPr algn="just">
              <a:buFont typeface="Wingdings" pitchFamily="2" charset="2"/>
              <a:buChar char="ü"/>
            </a:pPr>
            <a:r>
              <a:rPr lang="es-ES" sz="2200" u="sng" dirty="0"/>
              <a:t>Jergas sociales o argots: </a:t>
            </a:r>
            <a:r>
              <a:rPr lang="es-ES" sz="2200" dirty="0"/>
              <a:t>Como son la jerga del hampa, de los sectores marginales y los jóvenes.</a:t>
            </a:r>
            <a:br>
              <a:rPr lang="es-ES" sz="2200" dirty="0"/>
            </a:br>
            <a:endParaRPr lang="es-ES" sz="2200" dirty="0"/>
          </a:p>
          <a:p>
            <a:pPr marL="68580" indent="0" algn="just">
              <a:buNone/>
            </a:pPr>
            <a:endParaRPr lang="es-ES" sz="2200" dirty="0"/>
          </a:p>
          <a:p>
            <a:pPr marL="68580" indent="0" algn="just">
              <a:buNone/>
            </a:pPr>
            <a:endParaRPr lang="es-ES" sz="2200" dirty="0"/>
          </a:p>
          <a:p>
            <a:pPr marL="68580" indent="0" algn="just">
              <a:buNone/>
            </a:pPr>
            <a:endParaRPr lang="es-ES" sz="2200" dirty="0"/>
          </a:p>
          <a:p>
            <a:pPr algn="just">
              <a:buFont typeface="Wingdings" pitchFamily="2" charset="2"/>
              <a:buChar char="ü"/>
            </a:pPr>
            <a:r>
              <a:rPr lang="es-ES" sz="2200" u="sng" dirty="0"/>
              <a:t>Jergas profesionales</a:t>
            </a:r>
            <a:r>
              <a:rPr lang="es-ES" sz="2200" dirty="0"/>
              <a:t>: Se caracterizan por el uso de tecnicismos.</a:t>
            </a:r>
          </a:p>
          <a:p>
            <a:pPr marL="68580" indent="0" algn="just">
              <a:buNone/>
            </a:pPr>
            <a:endParaRPr lang="es-ES" sz="2200" dirty="0"/>
          </a:p>
          <a:p>
            <a:pPr marL="68580" indent="0" algn="just">
              <a:buNone/>
            </a:pPr>
            <a:endParaRPr lang="es-ES" sz="2200" dirty="0"/>
          </a:p>
        </p:txBody>
      </p:sp>
      <p:pic>
        <p:nvPicPr>
          <p:cNvPr id="6146" name="Picture 2" descr="http://t0.gstatic.com/images?q=tbn:ANd9GcSbD-a3ltBKBLhA1lTfz-aRpM4G-IE42_05HORz7yjBmIejEA0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9325" y="5301208"/>
            <a:ext cx="2160240" cy="167736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6148" name="Picture 4" descr="https://encrypted-tbn2.google.com/images?q=tbn:ANd9GcR5j-Ch1LKzVz0KlOxq0oFPP7_v4ITawlTaAdwABVmw-d1Q3P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3429000"/>
            <a:ext cx="1957685" cy="14663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7101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052736"/>
            <a:ext cx="7632848" cy="5184576"/>
          </a:xfrm>
        </p:spPr>
        <p:txBody>
          <a:bodyPr>
            <a:normAutofit/>
          </a:bodyPr>
          <a:lstStyle/>
          <a:p>
            <a:pPr marL="68580" indent="0" algn="just">
              <a:buNone/>
            </a:pPr>
            <a:r>
              <a:rPr lang="es-ES" sz="2200" b="1" dirty="0"/>
              <a:t>3. Variable diafásica </a:t>
            </a:r>
            <a:r>
              <a:rPr lang="es-ES" sz="2200" dirty="0"/>
              <a:t>(estilística): Relacionada con el contexto situacional en el que tiene lugar el habla como también la actitud que adoptan los hablantes en esa situación, determina una variable estilística. En este caso, la lengua puede manifestarse en situaciones </a:t>
            </a:r>
            <a:r>
              <a:rPr lang="es-ES" sz="2200" b="1" dirty="0"/>
              <a:t>Formales </a:t>
            </a:r>
            <a:r>
              <a:rPr lang="es-ES" sz="2200" dirty="0"/>
              <a:t>e </a:t>
            </a:r>
            <a:r>
              <a:rPr lang="es-ES" sz="2200" b="1" dirty="0"/>
              <a:t>Informales.</a:t>
            </a:r>
          </a:p>
          <a:p>
            <a:pPr algn="just"/>
            <a:endParaRPr lang="es-ES" sz="2200" b="1" dirty="0"/>
          </a:p>
          <a:p>
            <a:pPr marL="525780" indent="-457200" algn="just">
              <a:buAutoNum type="alphaUcParenR"/>
            </a:pPr>
            <a:r>
              <a:rPr lang="es-ES" sz="2200" u="sng" dirty="0"/>
              <a:t>Formales: </a:t>
            </a:r>
            <a:r>
              <a:rPr lang="es-ES" sz="2200" dirty="0"/>
              <a:t>Situaciones de comunicación en las que se utiliza un nivel culto de la lengua. La comunicación transcurre de ciertas normas señaladas por el protocolo.</a:t>
            </a:r>
          </a:p>
          <a:p>
            <a:pPr marL="525780" indent="-457200" algn="just">
              <a:buAutoNum type="alphaUcParenR"/>
            </a:pPr>
            <a:endParaRPr lang="es-ES" sz="2200" dirty="0"/>
          </a:p>
          <a:p>
            <a:pPr marL="525780" indent="-457200" algn="just">
              <a:buAutoNum type="alphaUcParenR"/>
            </a:pPr>
            <a:r>
              <a:rPr lang="es-ES" sz="2200" u="sng" dirty="0"/>
              <a:t>Informal: </a:t>
            </a:r>
            <a:r>
              <a:rPr lang="es-ES" sz="2200" dirty="0"/>
              <a:t>Situaciones de comunicación en las que se utiliza un nivel familiar, coloquial o estándar .</a:t>
            </a:r>
          </a:p>
          <a:p>
            <a:pPr algn="just"/>
            <a:endParaRPr lang="es-ES" sz="2200" dirty="0"/>
          </a:p>
          <a:p>
            <a:pPr algn="just"/>
            <a:endParaRPr lang="es-ES" sz="2200" dirty="0"/>
          </a:p>
        </p:txBody>
      </p:sp>
    </p:spTree>
    <p:extLst>
      <p:ext uri="{BB962C8B-B14F-4D97-AF65-F5344CB8AC3E}">
        <p14:creationId xmlns:p14="http://schemas.microsoft.com/office/powerpoint/2010/main" val="717726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052736"/>
            <a:ext cx="7704856" cy="5256584"/>
          </a:xfrm>
        </p:spPr>
        <p:txBody>
          <a:bodyPr/>
          <a:lstStyle/>
          <a:p>
            <a:pPr marL="68580" indent="0" algn="just">
              <a:buNone/>
            </a:pPr>
            <a:r>
              <a:rPr lang="es-ES" sz="2200" b="1" dirty="0"/>
              <a:t>4. Variable diacrónica: </a:t>
            </a:r>
            <a:r>
              <a:rPr lang="es-ES" sz="2200" dirty="0"/>
              <a:t>Es aquella que determina cambios  en  la  lengua,  debido al  transcurso  del</a:t>
            </a:r>
          </a:p>
          <a:p>
            <a:pPr marL="68580" indent="0">
              <a:buNone/>
            </a:pPr>
            <a:r>
              <a:rPr lang="es-ES" sz="2200" dirty="0"/>
              <a:t>    tiempo.  </a:t>
            </a:r>
            <a:br>
              <a:rPr lang="es-ES" sz="2200" dirty="0"/>
            </a:br>
            <a:r>
              <a:rPr lang="es-ES" sz="2200" dirty="0"/>
              <a:t> </a:t>
            </a:r>
          </a:p>
          <a:p>
            <a:pPr marL="68580" indent="0">
              <a:buNone/>
            </a:pPr>
            <a:r>
              <a:rPr lang="es-ES" sz="2200" dirty="0"/>
              <a:t>   Estos  cambios  de  carácter  diacrónico  afecta    </a:t>
            </a:r>
            <a:br>
              <a:rPr lang="es-ES" sz="2200" dirty="0"/>
            </a:br>
            <a:r>
              <a:rPr lang="es-ES" sz="2200" dirty="0"/>
              <a:t>   especialmente al nivel léxico y sólo son apreciables </a:t>
            </a:r>
            <a:br>
              <a:rPr lang="es-ES" sz="2200" dirty="0"/>
            </a:br>
            <a:r>
              <a:rPr lang="es-ES" sz="2200" dirty="0"/>
              <a:t>   a través de generaciones o de un largo tiempo.</a:t>
            </a:r>
            <a:br>
              <a:rPr lang="es-ES" sz="2200" dirty="0"/>
            </a:br>
            <a:br>
              <a:rPr lang="es-ES" dirty="0"/>
            </a:br>
            <a:r>
              <a:rPr lang="es-ES" sz="2200" b="1" dirty="0"/>
              <a:t>Ejemplos: </a:t>
            </a:r>
            <a:br>
              <a:rPr lang="es-ES" dirty="0"/>
            </a:br>
            <a:endParaRPr lang="es-ES" dirty="0"/>
          </a:p>
          <a:p>
            <a:pPr marL="68580" indent="0">
              <a:buNone/>
            </a:pPr>
            <a:r>
              <a:rPr lang="es-ES" dirty="0"/>
              <a:t>	Fiesta			           Carrete</a:t>
            </a:r>
            <a:br>
              <a:rPr lang="es-ES" dirty="0"/>
            </a:br>
            <a:r>
              <a:rPr lang="es-ES" dirty="0"/>
              <a:t>	Cinematógrafo		Cine</a:t>
            </a:r>
            <a:br>
              <a:rPr lang="es-ES" dirty="0"/>
            </a:br>
            <a:r>
              <a:rPr lang="es-ES" dirty="0"/>
              <a:t>	Botica		           Farmacia</a:t>
            </a:r>
            <a:br>
              <a:rPr lang="es-ES" dirty="0"/>
            </a:br>
            <a:endParaRPr lang="es-ES" dirty="0"/>
          </a:p>
        </p:txBody>
      </p:sp>
      <p:sp>
        <p:nvSpPr>
          <p:cNvPr id="4" name="3 Flecha derecha"/>
          <p:cNvSpPr/>
          <p:nvPr/>
        </p:nvSpPr>
        <p:spPr>
          <a:xfrm>
            <a:off x="4283968" y="4797152"/>
            <a:ext cx="792088"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82197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59628" y="620688"/>
            <a:ext cx="7024744" cy="817160"/>
          </a:xfrm>
        </p:spPr>
        <p:txBody>
          <a:bodyPr/>
          <a:lstStyle/>
          <a:p>
            <a:r>
              <a:rPr lang="es-ES" b="1" dirty="0"/>
              <a:t>Contextualización</a:t>
            </a:r>
          </a:p>
        </p:txBody>
      </p:sp>
      <p:sp>
        <p:nvSpPr>
          <p:cNvPr id="3" name="2 Marcador de contenido"/>
          <p:cNvSpPr>
            <a:spLocks noGrp="1"/>
          </p:cNvSpPr>
          <p:nvPr>
            <p:ph idx="1"/>
          </p:nvPr>
        </p:nvSpPr>
        <p:spPr>
          <a:xfrm>
            <a:off x="683568" y="1628801"/>
            <a:ext cx="7704856" cy="3312368"/>
          </a:xfrm>
        </p:spPr>
        <p:txBody>
          <a:bodyPr>
            <a:normAutofit/>
          </a:bodyPr>
          <a:lstStyle/>
          <a:p>
            <a:pPr algn="just"/>
            <a:r>
              <a:rPr lang="es-ES" sz="2200" dirty="0"/>
              <a:t>Los niveles de habla aprendidos anteriormente,  están insertos en una clasificación más amplia determinada por diversas variables lingüísticas y socioculturales.</a:t>
            </a:r>
          </a:p>
          <a:p>
            <a:pPr algn="just"/>
            <a:endParaRPr lang="es-ES" sz="2200" dirty="0"/>
          </a:p>
          <a:p>
            <a:pPr algn="just"/>
            <a:r>
              <a:rPr lang="es-ES" sz="2200" dirty="0"/>
              <a:t>La lengua no es homogénea, es móvil y está en constante evolución. Como actividad concreta</a:t>
            </a:r>
          </a:p>
          <a:p>
            <a:pPr marL="68580" indent="0" algn="just">
              <a:buNone/>
            </a:pPr>
            <a:r>
              <a:rPr lang="es-ES" sz="2200" dirty="0"/>
              <a:t>   del hombre está determinada por diferentes  </a:t>
            </a:r>
            <a:br>
              <a:rPr lang="es-ES" sz="2200" dirty="0"/>
            </a:br>
            <a:r>
              <a:rPr lang="es-ES" sz="2200" dirty="0"/>
              <a:t>   factores que la modifican.</a:t>
            </a:r>
          </a:p>
        </p:txBody>
      </p:sp>
      <p:pic>
        <p:nvPicPr>
          <p:cNvPr id="1026" name="Picture 2" descr="http://t3.gstatic.com/images?q=tbn:ANd9GcRhA_jNO09wKQRDpfOtvehiT7TCdFZS5EY25Xp-52UEUAEa6btD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79989">
            <a:off x="5959100" y="4674033"/>
            <a:ext cx="1783085" cy="178308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0696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620688"/>
            <a:ext cx="7024744" cy="1143000"/>
          </a:xfrm>
        </p:spPr>
        <p:txBody>
          <a:bodyPr/>
          <a:lstStyle/>
          <a:p>
            <a:r>
              <a:rPr lang="es-ES" b="1" dirty="0"/>
              <a:t>Clasificación</a:t>
            </a:r>
          </a:p>
        </p:txBody>
      </p:sp>
      <p:sp>
        <p:nvSpPr>
          <p:cNvPr id="3" name="2 Marcador de contenido"/>
          <p:cNvSpPr>
            <a:spLocks noGrp="1"/>
          </p:cNvSpPr>
          <p:nvPr>
            <p:ph idx="1"/>
          </p:nvPr>
        </p:nvSpPr>
        <p:spPr>
          <a:xfrm>
            <a:off x="755576" y="1988840"/>
            <a:ext cx="6192688" cy="4392488"/>
          </a:xfrm>
        </p:spPr>
        <p:txBody>
          <a:bodyPr>
            <a:normAutofit/>
          </a:bodyPr>
          <a:lstStyle/>
          <a:p>
            <a:pPr marL="68580" indent="0" algn="just">
              <a:buNone/>
            </a:pPr>
            <a:r>
              <a:rPr lang="es-ES" sz="2200" b="1" dirty="0">
                <a:solidFill>
                  <a:schemeClr val="tx1"/>
                </a:solidFill>
              </a:rPr>
              <a:t>1.Variable </a:t>
            </a:r>
            <a:r>
              <a:rPr lang="es-ES" sz="2200" b="1" dirty="0" err="1">
                <a:solidFill>
                  <a:schemeClr val="tx1"/>
                </a:solidFill>
              </a:rPr>
              <a:t>diatópica</a:t>
            </a:r>
            <a:r>
              <a:rPr lang="es-ES" sz="2200" b="1" dirty="0">
                <a:solidFill>
                  <a:schemeClr val="tx1"/>
                </a:solidFill>
              </a:rPr>
              <a:t> </a:t>
            </a:r>
            <a:r>
              <a:rPr lang="es-ES" sz="2200" dirty="0"/>
              <a:t>(geográfica): Es sabido que el español o castellano presenta diversas modalidades en los distintos países de América, como, a su vez, en las distintas localidades o regiones de un mismo país.</a:t>
            </a:r>
          </a:p>
          <a:p>
            <a:pPr marL="68580" indent="0" algn="just">
              <a:buNone/>
            </a:pPr>
            <a:endParaRPr lang="es-ES" sz="2200" dirty="0"/>
          </a:p>
          <a:p>
            <a:pPr marL="68580" indent="0" algn="just">
              <a:buNone/>
            </a:pPr>
            <a:r>
              <a:rPr lang="es-ES" sz="2200" dirty="0"/>
              <a:t>Un ejemplo, es el uso del voseo en  </a:t>
            </a:r>
            <a:br>
              <a:rPr lang="es-ES" sz="2200" dirty="0"/>
            </a:br>
            <a:r>
              <a:rPr lang="es-ES" sz="2200" dirty="0"/>
              <a:t>Argentina, Uruguay y Paraguay: </a:t>
            </a:r>
            <a:r>
              <a:rPr lang="es-ES" sz="2200" b="1" dirty="0"/>
              <a:t>“ vos </a:t>
            </a:r>
            <a:br>
              <a:rPr lang="es-ES" sz="2200" b="1" dirty="0"/>
            </a:br>
            <a:r>
              <a:rPr lang="es-ES" sz="2200" b="1" dirty="0" err="1"/>
              <a:t>tenés</a:t>
            </a:r>
            <a:r>
              <a:rPr lang="es-ES" sz="2200" b="1" dirty="0"/>
              <a:t>”</a:t>
            </a:r>
            <a:r>
              <a:rPr lang="es-ES" sz="2200" dirty="0"/>
              <a:t>, en lugar de </a:t>
            </a:r>
            <a:r>
              <a:rPr lang="es-ES" sz="2200" b="1" dirty="0"/>
              <a:t>“ tú tienes”. </a:t>
            </a:r>
            <a:r>
              <a:rPr lang="es-ES" sz="2200" dirty="0"/>
              <a:t>Esta    </a:t>
            </a:r>
            <a:br>
              <a:rPr lang="es-ES" sz="2200" dirty="0"/>
            </a:br>
            <a:r>
              <a:rPr lang="es-ES" sz="2200" dirty="0"/>
              <a:t>modalidad corresponde al nivel común </a:t>
            </a:r>
            <a:br>
              <a:rPr lang="es-ES" sz="2200" dirty="0"/>
            </a:br>
            <a:r>
              <a:rPr lang="es-ES" sz="2200" dirty="0"/>
              <a:t>o estándar de esos países.</a:t>
            </a:r>
          </a:p>
        </p:txBody>
      </p:sp>
      <p:pic>
        <p:nvPicPr>
          <p:cNvPr id="3074" name="Picture 2" descr="http://t0.gstatic.com/images?q=tbn:ANd9GcSlIOA0z5APikYTVMqApqSAIEJyDxTkDATPTmxbiSGg5Qc4B-R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988840"/>
            <a:ext cx="1636018" cy="316381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2389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908720"/>
            <a:ext cx="7416824" cy="5256584"/>
          </a:xfrm>
        </p:spPr>
        <p:txBody>
          <a:bodyPr/>
          <a:lstStyle/>
          <a:p>
            <a:pPr marL="68580" indent="0" algn="just">
              <a:buNone/>
            </a:pPr>
            <a:r>
              <a:rPr lang="es-ES" dirty="0"/>
              <a:t>	</a:t>
            </a:r>
            <a:r>
              <a:rPr lang="es-ES" sz="2200" dirty="0"/>
              <a:t>En Chile, el uso del voseo está restringido sólo a un nivel socio-cultural muy bajo o marginal y de matriz despectivo: “ </a:t>
            </a:r>
            <a:r>
              <a:rPr lang="es-ES" sz="2200" dirty="0" err="1"/>
              <a:t>voh</a:t>
            </a:r>
            <a:r>
              <a:rPr lang="es-ES" sz="2200" dirty="0"/>
              <a:t> </a:t>
            </a:r>
            <a:r>
              <a:rPr lang="es-ES" sz="2200" dirty="0" err="1"/>
              <a:t>sabí</a:t>
            </a:r>
            <a:r>
              <a:rPr lang="es-ES" sz="2200" dirty="0"/>
              <a:t> que no puedo ir”.</a:t>
            </a:r>
          </a:p>
          <a:p>
            <a:pPr marL="68580" indent="0" algn="just">
              <a:buNone/>
            </a:pPr>
            <a:endParaRPr lang="es-ES" sz="2200" dirty="0"/>
          </a:p>
          <a:p>
            <a:pPr marL="68580" indent="0" algn="just">
              <a:buNone/>
            </a:pPr>
            <a:r>
              <a:rPr lang="es-ES" sz="2200" dirty="0"/>
              <a:t>	Otros ejemplos nos permiten identificar coincidencias semánticas en algunas expresiones, como también diferencias. Ejemplos:</a:t>
            </a:r>
          </a:p>
          <a:p>
            <a:pPr marL="68580" indent="0" algn="just">
              <a:buNone/>
            </a:pPr>
            <a:endParaRPr lang="es-ES" sz="2200" dirty="0"/>
          </a:p>
          <a:p>
            <a:pPr marL="68580" indent="0" algn="just">
              <a:buNone/>
            </a:pPr>
            <a:r>
              <a:rPr lang="es-ES" sz="2200" dirty="0"/>
              <a:t>          La expresión “ a pata” ( a pie) se usa tanto en Chile, Perú y España, pero en Argentina se dice “ a gamba”. En el caso de la expresión “ a grito pelado” ( grito fuerte) es usual en los cuatro países mencionados, con la excepción que en Chile se produce la aspiración de la “d” intervocálica.</a:t>
            </a:r>
          </a:p>
          <a:p>
            <a:pPr marL="68580" indent="0">
              <a:buNone/>
            </a:pPr>
            <a:endParaRPr lang="es-ES" dirty="0"/>
          </a:p>
          <a:p>
            <a:pPr marL="68580" indent="0">
              <a:buNone/>
            </a:pPr>
            <a:endParaRPr lang="es-ES" dirty="0"/>
          </a:p>
        </p:txBody>
      </p:sp>
    </p:spTree>
    <p:extLst>
      <p:ext uri="{BB962C8B-B14F-4D97-AF65-F5344CB8AC3E}">
        <p14:creationId xmlns:p14="http://schemas.microsoft.com/office/powerpoint/2010/main" val="286196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980728"/>
            <a:ext cx="7632848" cy="5112568"/>
          </a:xfrm>
        </p:spPr>
        <p:txBody>
          <a:bodyPr>
            <a:normAutofit lnSpcReduction="10000"/>
          </a:bodyPr>
          <a:lstStyle/>
          <a:p>
            <a:pPr marL="68580" indent="0" algn="just">
              <a:buNone/>
            </a:pPr>
            <a:r>
              <a:rPr lang="es-ES" sz="2200" b="1" dirty="0"/>
              <a:t>2.Variable </a:t>
            </a:r>
            <a:r>
              <a:rPr lang="es-ES" sz="2200" b="1" dirty="0" err="1"/>
              <a:t>diastrática</a:t>
            </a:r>
            <a:r>
              <a:rPr lang="es-ES" sz="2200" b="1" dirty="0"/>
              <a:t> </a:t>
            </a:r>
            <a:r>
              <a:rPr lang="es-ES" sz="2200" dirty="0"/>
              <a:t>( sociocultural): El habla es sensible a las características sociales y culturales del hablante y si interlocutor, pues no existe una manera única de hablar. Por lo tanto, </a:t>
            </a:r>
            <a:r>
              <a:rPr lang="es-ES" sz="2200" b="1" dirty="0"/>
              <a:t>heterogeneidad</a:t>
            </a:r>
            <a:r>
              <a:rPr lang="es-ES" sz="2200" dirty="0"/>
              <a:t> es una característica del habla. </a:t>
            </a:r>
          </a:p>
          <a:p>
            <a:pPr marL="68580" indent="0" algn="just">
              <a:buNone/>
            </a:pPr>
            <a:endParaRPr lang="es-ES" sz="2200" dirty="0"/>
          </a:p>
          <a:p>
            <a:pPr marL="68580" indent="0" algn="just">
              <a:buNone/>
            </a:pPr>
            <a:r>
              <a:rPr lang="es-ES" sz="2200" dirty="0"/>
              <a:t>     Esta heterogeneidad lingüística es una fuente de </a:t>
            </a:r>
            <a:br>
              <a:rPr lang="es-ES" sz="2200" dirty="0"/>
            </a:br>
            <a:r>
              <a:rPr lang="es-ES" sz="2200" dirty="0"/>
              <a:t>constante cambio y todo cambio tiene una </a:t>
            </a:r>
            <a:br>
              <a:rPr lang="es-ES" sz="2200" dirty="0"/>
            </a:br>
            <a:r>
              <a:rPr lang="es-ES" sz="2200" dirty="0"/>
              <a:t>motivación social y cultural.</a:t>
            </a:r>
          </a:p>
          <a:p>
            <a:pPr algn="just"/>
            <a:endParaRPr lang="es-ES" sz="2200" dirty="0"/>
          </a:p>
          <a:p>
            <a:pPr marL="68580" indent="0" algn="just">
              <a:buNone/>
            </a:pPr>
            <a:r>
              <a:rPr lang="es-ES" sz="2200" dirty="0"/>
              <a:t>    De acuerdo a esto, la lenguaje se manifiesta en: </a:t>
            </a:r>
          </a:p>
          <a:p>
            <a:pPr marL="68580" indent="0" algn="just">
              <a:buNone/>
            </a:pPr>
            <a:r>
              <a:rPr lang="es-ES" sz="2200" b="1" dirty="0">
                <a:solidFill>
                  <a:schemeClr val="bg2">
                    <a:lumMod val="50000"/>
                  </a:schemeClr>
                </a:solidFill>
              </a:rPr>
              <a:t>-culto</a:t>
            </a:r>
            <a:br>
              <a:rPr lang="es-ES" sz="2200" b="1" dirty="0">
                <a:solidFill>
                  <a:schemeClr val="bg2">
                    <a:lumMod val="50000"/>
                  </a:schemeClr>
                </a:solidFill>
              </a:rPr>
            </a:br>
            <a:r>
              <a:rPr lang="es-ES" sz="2200" b="1" dirty="0">
                <a:solidFill>
                  <a:schemeClr val="bg2">
                    <a:lumMod val="50000"/>
                  </a:schemeClr>
                </a:solidFill>
              </a:rPr>
              <a:t>			        -coloquial</a:t>
            </a:r>
          </a:p>
          <a:p>
            <a:pPr marL="68580" indent="0" algn="just">
              <a:buNone/>
            </a:pPr>
            <a:r>
              <a:rPr lang="es-ES" sz="2200" b="1" dirty="0">
                <a:solidFill>
                  <a:schemeClr val="bg2">
                    <a:lumMod val="50000"/>
                  </a:schemeClr>
                </a:solidFill>
              </a:rPr>
              <a:t>			        -inculto</a:t>
            </a:r>
          </a:p>
          <a:p>
            <a:pPr marL="68580" indent="0" algn="just">
              <a:buNone/>
            </a:pPr>
            <a:r>
              <a:rPr lang="es-ES" sz="2200" b="1" dirty="0">
                <a:solidFill>
                  <a:schemeClr val="bg2">
                    <a:lumMod val="50000"/>
                  </a:schemeClr>
                </a:solidFill>
              </a:rPr>
              <a:t>			        -jergal</a:t>
            </a:r>
          </a:p>
        </p:txBody>
      </p:sp>
      <p:pic>
        <p:nvPicPr>
          <p:cNvPr id="4098" name="Picture 2" descr="http://t2.gstatic.com/images?q=tbn:ANd9GcTDDD6vTsrtVBwHOjLN9eqraVvuOvSjh1UNx1J6inRmn5Hybpd2K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4437112"/>
            <a:ext cx="2228850" cy="205740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1505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836712"/>
            <a:ext cx="7024744" cy="1143000"/>
          </a:xfrm>
        </p:spPr>
        <p:txBody>
          <a:bodyPr>
            <a:noAutofit/>
          </a:bodyPr>
          <a:lstStyle/>
          <a:p>
            <a:r>
              <a:rPr lang="es-ES" dirty="0"/>
              <a:t>Criterios lingüísticos de la variable </a:t>
            </a:r>
            <a:r>
              <a:rPr lang="es-ES" dirty="0" err="1"/>
              <a:t>diastrática</a:t>
            </a:r>
            <a:endParaRPr lang="es-ES" dirty="0"/>
          </a:p>
        </p:txBody>
      </p:sp>
      <p:sp>
        <p:nvSpPr>
          <p:cNvPr id="3" name="2 Marcador de contenido"/>
          <p:cNvSpPr>
            <a:spLocks noGrp="1"/>
          </p:cNvSpPr>
          <p:nvPr>
            <p:ph idx="1"/>
          </p:nvPr>
        </p:nvSpPr>
        <p:spPr>
          <a:xfrm>
            <a:off x="755576" y="2132856"/>
            <a:ext cx="7704856" cy="3960440"/>
          </a:xfrm>
        </p:spPr>
        <p:txBody>
          <a:bodyPr>
            <a:normAutofit lnSpcReduction="10000"/>
          </a:bodyPr>
          <a:lstStyle/>
          <a:p>
            <a:pPr marL="68580" indent="0">
              <a:buNone/>
            </a:pPr>
            <a:r>
              <a:rPr lang="es-ES" b="1" dirty="0"/>
              <a:t>a) Culta:   </a:t>
            </a:r>
          </a:p>
          <a:p>
            <a:pPr>
              <a:buFont typeface="Wingdings" pitchFamily="2" charset="2"/>
              <a:buChar char="ü"/>
            </a:pPr>
            <a:r>
              <a:rPr lang="es-ES" dirty="0"/>
              <a:t>Se usa en situaciones formales de comunicación.</a:t>
            </a:r>
            <a:br>
              <a:rPr lang="es-ES" dirty="0"/>
            </a:br>
            <a:endParaRPr lang="es-ES" dirty="0"/>
          </a:p>
          <a:p>
            <a:pPr>
              <a:buFont typeface="Wingdings" pitchFamily="2" charset="2"/>
              <a:buChar char="ü"/>
            </a:pPr>
            <a:r>
              <a:rPr lang="es-ES" dirty="0"/>
              <a:t>Se preocupa por la transmisión de información.</a:t>
            </a:r>
            <a:br>
              <a:rPr lang="es-ES" dirty="0"/>
            </a:br>
            <a:endParaRPr lang="es-ES" dirty="0"/>
          </a:p>
          <a:p>
            <a:pPr>
              <a:buFont typeface="Wingdings" pitchFamily="2" charset="2"/>
              <a:buChar char="ü"/>
            </a:pPr>
            <a:r>
              <a:rPr lang="es-ES" dirty="0"/>
              <a:t>Se adquiere a través de la educación familiar, educacional y social.</a:t>
            </a:r>
            <a:br>
              <a:rPr lang="es-ES" dirty="0"/>
            </a:br>
            <a:endParaRPr lang="es-ES" dirty="0"/>
          </a:p>
          <a:p>
            <a:pPr>
              <a:buFont typeface="Wingdings" pitchFamily="2" charset="2"/>
              <a:buChar char="ü"/>
            </a:pPr>
            <a:r>
              <a:rPr lang="es-ES" dirty="0"/>
              <a:t>Se valora socialmente.</a:t>
            </a:r>
          </a:p>
        </p:txBody>
      </p:sp>
    </p:spTree>
    <p:extLst>
      <p:ext uri="{BB962C8B-B14F-4D97-AF65-F5344CB8AC3E}">
        <p14:creationId xmlns:p14="http://schemas.microsoft.com/office/powerpoint/2010/main" val="3013233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908720"/>
            <a:ext cx="7992888" cy="4320480"/>
          </a:xfrm>
        </p:spPr>
        <p:txBody>
          <a:bodyPr>
            <a:noAutofit/>
          </a:bodyPr>
          <a:lstStyle/>
          <a:p>
            <a:pPr>
              <a:buFont typeface="Wingdings" pitchFamily="2" charset="2"/>
              <a:buChar char="ü"/>
            </a:pPr>
            <a:r>
              <a:rPr lang="es-ES" sz="2200" dirty="0"/>
              <a:t>Se utiliza gran variedad y exactitud en vocabulario.</a:t>
            </a:r>
            <a:br>
              <a:rPr lang="es-ES" sz="2200" dirty="0"/>
            </a:br>
            <a:endParaRPr lang="es-ES" sz="2200" dirty="0"/>
          </a:p>
          <a:p>
            <a:pPr>
              <a:buFont typeface="Wingdings" pitchFamily="2" charset="2"/>
              <a:buChar char="ü"/>
            </a:pPr>
            <a:r>
              <a:rPr lang="es-ES" sz="2200" dirty="0"/>
              <a:t>Se utilizan palabras especializadas y abstractas.</a:t>
            </a:r>
            <a:br>
              <a:rPr lang="es-ES" sz="2200" dirty="0"/>
            </a:br>
            <a:endParaRPr lang="es-ES" sz="2200" dirty="0"/>
          </a:p>
          <a:p>
            <a:pPr>
              <a:buFont typeface="Wingdings" pitchFamily="2" charset="2"/>
              <a:buChar char="ü"/>
            </a:pPr>
            <a:r>
              <a:rPr lang="es-ES" sz="2200" dirty="0"/>
              <a:t>Se ajusta a las normas gramaticales.</a:t>
            </a:r>
            <a:br>
              <a:rPr lang="es-ES" sz="2200" dirty="0"/>
            </a:br>
            <a:endParaRPr lang="es-ES" sz="2200" dirty="0"/>
          </a:p>
          <a:p>
            <a:pPr>
              <a:buFont typeface="Wingdings" pitchFamily="2" charset="2"/>
              <a:buChar char="ü"/>
            </a:pPr>
            <a:r>
              <a:rPr lang="es-ES" sz="2200" dirty="0"/>
              <a:t>Se usan oraciones complejas.</a:t>
            </a:r>
            <a:br>
              <a:rPr lang="es-ES" sz="2200" dirty="0"/>
            </a:br>
            <a:endParaRPr lang="es-ES" sz="2200" dirty="0"/>
          </a:p>
          <a:p>
            <a:pPr>
              <a:buFont typeface="Wingdings" pitchFamily="2" charset="2"/>
              <a:buChar char="ü"/>
            </a:pPr>
            <a:r>
              <a:rPr lang="es-ES" sz="2200" dirty="0"/>
              <a:t>El lenguaje oral es amplio y exacto.</a:t>
            </a:r>
            <a:br>
              <a:rPr lang="es-ES" sz="2200" dirty="0"/>
            </a:br>
            <a:endParaRPr lang="es-ES" sz="2200" dirty="0"/>
          </a:p>
          <a:p>
            <a:pPr>
              <a:buFont typeface="Wingdings" pitchFamily="2" charset="2"/>
              <a:buChar char="ü"/>
            </a:pPr>
            <a:r>
              <a:rPr lang="es-ES" sz="2200" dirty="0"/>
              <a:t>El lenguaje gestual es mesurado y dirigido.</a:t>
            </a:r>
            <a:br>
              <a:rPr lang="es-ES" sz="2200" dirty="0"/>
            </a:br>
            <a:br>
              <a:rPr lang="es-ES" sz="2200" dirty="0"/>
            </a:br>
            <a:endParaRPr lang="es-ES" sz="2200" dirty="0"/>
          </a:p>
        </p:txBody>
      </p:sp>
      <p:pic>
        <p:nvPicPr>
          <p:cNvPr id="5122" name="Picture 2" descr="http://t0.gstatic.com/images?q=tbn:ANd9GcSLg7HcDWo_uIqHoUtlYe4oaIHD6MXvFkcVBLWG1dJU7Blafrd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5013176"/>
            <a:ext cx="2438400" cy="1371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18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052736"/>
            <a:ext cx="7776864" cy="5184576"/>
          </a:xfrm>
        </p:spPr>
        <p:txBody>
          <a:bodyPr/>
          <a:lstStyle/>
          <a:p>
            <a:pPr marL="68580" indent="0">
              <a:buNone/>
            </a:pPr>
            <a:r>
              <a:rPr lang="es-ES" b="1" dirty="0">
                <a:solidFill>
                  <a:schemeClr val="tx1"/>
                </a:solidFill>
              </a:rPr>
              <a:t>B) Coloquial:</a:t>
            </a:r>
          </a:p>
          <a:p>
            <a:pPr>
              <a:buFont typeface="Wingdings" pitchFamily="2" charset="2"/>
              <a:buChar char="ü"/>
            </a:pPr>
            <a:r>
              <a:rPr lang="es-ES" dirty="0">
                <a:solidFill>
                  <a:schemeClr val="tx1"/>
                </a:solidFill>
              </a:rPr>
              <a:t>Se usa en situaciones de comunicación informal.</a:t>
            </a:r>
            <a:br>
              <a:rPr lang="es-ES" dirty="0">
                <a:solidFill>
                  <a:schemeClr val="tx1"/>
                </a:solidFill>
              </a:rPr>
            </a:br>
            <a:endParaRPr lang="es-ES" dirty="0">
              <a:solidFill>
                <a:schemeClr val="tx1"/>
              </a:solidFill>
            </a:endParaRPr>
          </a:p>
          <a:p>
            <a:pPr>
              <a:buFont typeface="Wingdings" pitchFamily="2" charset="2"/>
              <a:buChar char="ü"/>
            </a:pPr>
            <a:r>
              <a:rPr lang="es-ES" dirty="0">
                <a:solidFill>
                  <a:schemeClr val="tx1"/>
                </a:solidFill>
              </a:rPr>
              <a:t>Se centra en la interacción espontánea.</a:t>
            </a:r>
            <a:br>
              <a:rPr lang="es-ES" dirty="0">
                <a:solidFill>
                  <a:schemeClr val="tx1"/>
                </a:solidFill>
              </a:rPr>
            </a:br>
            <a:endParaRPr lang="es-ES" dirty="0">
              <a:solidFill>
                <a:schemeClr val="tx1"/>
              </a:solidFill>
            </a:endParaRPr>
          </a:p>
          <a:p>
            <a:pPr>
              <a:buFont typeface="Wingdings" pitchFamily="2" charset="2"/>
              <a:buChar char="ü"/>
            </a:pPr>
            <a:r>
              <a:rPr lang="es-ES" dirty="0">
                <a:solidFill>
                  <a:schemeClr val="tx1"/>
                </a:solidFill>
              </a:rPr>
              <a:t>Se adquiere a través de la socialización.</a:t>
            </a:r>
            <a:br>
              <a:rPr lang="es-ES" dirty="0">
                <a:solidFill>
                  <a:schemeClr val="tx1"/>
                </a:solidFill>
              </a:rPr>
            </a:br>
            <a:endParaRPr lang="es-ES" dirty="0">
              <a:solidFill>
                <a:schemeClr val="tx1"/>
              </a:solidFill>
            </a:endParaRPr>
          </a:p>
          <a:p>
            <a:pPr>
              <a:buFont typeface="Wingdings" pitchFamily="2" charset="2"/>
              <a:buChar char="ü"/>
            </a:pPr>
            <a:r>
              <a:rPr lang="es-ES" dirty="0">
                <a:solidFill>
                  <a:schemeClr val="tx1"/>
                </a:solidFill>
              </a:rPr>
              <a:t>Es menos valorado socialmente.</a:t>
            </a:r>
            <a:br>
              <a:rPr lang="es-ES" dirty="0">
                <a:solidFill>
                  <a:schemeClr val="tx1"/>
                </a:solidFill>
              </a:rPr>
            </a:br>
            <a:endParaRPr lang="es-ES" dirty="0">
              <a:solidFill>
                <a:schemeClr val="tx1"/>
              </a:solidFill>
            </a:endParaRPr>
          </a:p>
          <a:p>
            <a:pPr>
              <a:buFont typeface="Wingdings" pitchFamily="2" charset="2"/>
              <a:buChar char="ü"/>
            </a:pPr>
            <a:r>
              <a:rPr lang="es-ES" dirty="0">
                <a:solidFill>
                  <a:schemeClr val="tx1"/>
                </a:solidFill>
              </a:rPr>
              <a:t>No es tan preciso en el léxico.</a:t>
            </a:r>
            <a:br>
              <a:rPr lang="es-ES" dirty="0">
                <a:solidFill>
                  <a:schemeClr val="tx1"/>
                </a:solidFill>
              </a:rPr>
            </a:br>
            <a:endParaRPr lang="es-ES" dirty="0">
              <a:solidFill>
                <a:schemeClr val="tx1"/>
              </a:solidFill>
            </a:endParaRPr>
          </a:p>
          <a:p>
            <a:pPr>
              <a:buFont typeface="Wingdings" pitchFamily="2" charset="2"/>
              <a:buChar char="ü"/>
            </a:pPr>
            <a:r>
              <a:rPr lang="es-ES" dirty="0">
                <a:solidFill>
                  <a:schemeClr val="tx1"/>
                </a:solidFill>
              </a:rPr>
              <a:t>Se utilizan palabras concretas.</a:t>
            </a:r>
          </a:p>
        </p:txBody>
      </p:sp>
    </p:spTree>
    <p:extLst>
      <p:ext uri="{BB962C8B-B14F-4D97-AF65-F5344CB8AC3E}">
        <p14:creationId xmlns:p14="http://schemas.microsoft.com/office/powerpoint/2010/main" val="127613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908720"/>
            <a:ext cx="7776864" cy="5256584"/>
          </a:xfrm>
        </p:spPr>
        <p:txBody>
          <a:bodyPr>
            <a:normAutofit/>
          </a:bodyPr>
          <a:lstStyle/>
          <a:p>
            <a:pPr algn="just">
              <a:buFont typeface="Wingdings" pitchFamily="2" charset="2"/>
              <a:buChar char="ü"/>
            </a:pPr>
            <a:r>
              <a:rPr lang="es-ES" sz="2200" dirty="0"/>
              <a:t>Se emplea el apócope o </a:t>
            </a:r>
            <a:r>
              <a:rPr lang="es-ES" sz="2200" dirty="0" err="1"/>
              <a:t>cort</a:t>
            </a:r>
            <a:r>
              <a:rPr lang="es-ES" sz="2200" dirty="0"/>
              <a:t> de las palabras en dos sílabas ( </a:t>
            </a:r>
            <a:r>
              <a:rPr lang="es-ES" sz="2200" dirty="0" err="1"/>
              <a:t>ej:bici</a:t>
            </a:r>
            <a:r>
              <a:rPr lang="es-ES" sz="2200" dirty="0"/>
              <a:t>, profe)</a:t>
            </a:r>
          </a:p>
          <a:p>
            <a:pPr marL="68580" indent="0" algn="just">
              <a:buNone/>
            </a:pPr>
            <a:endParaRPr lang="es-ES" sz="2200" dirty="0"/>
          </a:p>
          <a:p>
            <a:pPr algn="just">
              <a:buFont typeface="Wingdings" pitchFamily="2" charset="2"/>
              <a:buChar char="ü"/>
            </a:pPr>
            <a:r>
              <a:rPr lang="es-ES" sz="2200" dirty="0"/>
              <a:t>Se utilizan las muletillas como apoyo de la continuidad del mensaje.</a:t>
            </a:r>
          </a:p>
          <a:p>
            <a:pPr algn="just">
              <a:buFont typeface="Wingdings" pitchFamily="2" charset="2"/>
              <a:buChar char="ü"/>
            </a:pPr>
            <a:endParaRPr lang="es-ES" sz="2200" dirty="0"/>
          </a:p>
          <a:p>
            <a:pPr algn="just">
              <a:buFont typeface="Wingdings" pitchFamily="2" charset="2"/>
              <a:buChar char="ü"/>
            </a:pPr>
            <a:r>
              <a:rPr lang="es-ES" sz="2200" dirty="0"/>
              <a:t>No se ciñe a las normas gramaticales.</a:t>
            </a:r>
          </a:p>
          <a:p>
            <a:pPr algn="just">
              <a:buFont typeface="Wingdings" pitchFamily="2" charset="2"/>
              <a:buChar char="ü"/>
            </a:pPr>
            <a:endParaRPr lang="es-ES" sz="2200" dirty="0"/>
          </a:p>
          <a:p>
            <a:pPr algn="just">
              <a:buFont typeface="Wingdings" pitchFamily="2" charset="2"/>
              <a:buChar char="ü"/>
            </a:pPr>
            <a:r>
              <a:rPr lang="es-ES" sz="2200" dirty="0"/>
              <a:t>Se utilizan oraciones breves y simples.</a:t>
            </a:r>
          </a:p>
          <a:p>
            <a:pPr algn="just">
              <a:buFont typeface="Wingdings" pitchFamily="2" charset="2"/>
              <a:buChar char="ü"/>
            </a:pPr>
            <a:endParaRPr lang="es-ES" sz="2200" dirty="0"/>
          </a:p>
          <a:p>
            <a:pPr algn="just">
              <a:buFont typeface="Wingdings" pitchFamily="2" charset="2"/>
              <a:buChar char="ü"/>
            </a:pPr>
            <a:r>
              <a:rPr lang="es-ES" sz="2200" dirty="0"/>
              <a:t>Se utiliza el lenguaje gestual en la expresión oral.</a:t>
            </a:r>
            <a:br>
              <a:rPr lang="es-ES" sz="2200" dirty="0"/>
            </a:br>
            <a:br>
              <a:rPr lang="es-ES" sz="2200" dirty="0"/>
            </a:br>
            <a:endParaRPr lang="es-ES" sz="2200" dirty="0"/>
          </a:p>
        </p:txBody>
      </p:sp>
    </p:spTree>
    <p:extLst>
      <p:ext uri="{BB962C8B-B14F-4D97-AF65-F5344CB8AC3E}">
        <p14:creationId xmlns:p14="http://schemas.microsoft.com/office/powerpoint/2010/main" val="42238217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119</TotalTime>
  <Words>845</Words>
  <Application>Microsoft Office PowerPoint</Application>
  <PresentationFormat>Presentación en pantalla (4:3)</PresentationFormat>
  <Paragraphs>78</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Century Gothic</vt:lpstr>
      <vt:lpstr>Wingdings</vt:lpstr>
      <vt:lpstr>Wingdings 2</vt:lpstr>
      <vt:lpstr>Austin</vt:lpstr>
      <vt:lpstr>Variables lingüísticas</vt:lpstr>
      <vt:lpstr>Contextualización</vt:lpstr>
      <vt:lpstr>Clasificación</vt:lpstr>
      <vt:lpstr>Presentación de PowerPoint</vt:lpstr>
      <vt:lpstr>Presentación de PowerPoint</vt:lpstr>
      <vt:lpstr>Criterios lingüísticos de la variable diastrática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Variables lingüísticas</dc:title>
  <dc:creator>win7</dc:creator>
  <cp:lastModifiedBy>juanito2122</cp:lastModifiedBy>
  <cp:revision>23</cp:revision>
  <dcterms:created xsi:type="dcterms:W3CDTF">2012-09-05T00:10:17Z</dcterms:created>
  <dcterms:modified xsi:type="dcterms:W3CDTF">2020-05-14T13:31:34Z</dcterms:modified>
</cp:coreProperties>
</file>