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660"/>
  </p:normalViewPr>
  <p:slideViewPr>
    <p:cSldViewPr snapToGrid="0">
      <p:cViewPr varScale="1">
        <p:scale>
          <a:sx n="69" d="100"/>
          <a:sy n="69" d="100"/>
        </p:scale>
        <p:origin x="7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BA97D81-A487-4412-BDCA-3AF8A006F4CA}" type="datetimeFigureOut">
              <a:rPr lang="es-CL" smtClean="0"/>
              <a:t>18-03-2020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3707695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A97D81-A487-4412-BDCA-3AF8A006F4CA}" type="datetimeFigureOut">
              <a:rPr lang="es-CL" smtClean="0"/>
              <a:t>18-03-2020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178054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A97D81-A487-4412-BDCA-3AF8A006F4CA}" type="datetimeFigureOut">
              <a:rPr lang="es-CL" smtClean="0"/>
              <a:t>18-03-2020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9628C2B-35E0-410E-88D3-226E3A87673F}" type="slidenum">
              <a:rPr lang="es-CL" smtClean="0"/>
              <a:t>‹Nº›</a:t>
            </a:fld>
            <a:endParaRPr lang="es-C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12396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A97D81-A487-4412-BDCA-3AF8A006F4CA}" type="datetimeFigureOut">
              <a:rPr lang="es-CL" smtClean="0"/>
              <a:t>18-03-2020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3624772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A97D81-A487-4412-BDCA-3AF8A006F4CA}" type="datetimeFigureOut">
              <a:rPr lang="es-CL" smtClean="0"/>
              <a:t>18-03-2020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9628C2B-35E0-410E-88D3-226E3A87673F}" type="slidenum">
              <a:rPr lang="es-CL" smtClean="0"/>
              <a:t>‹Nº›</a:t>
            </a:fld>
            <a:endParaRPr lang="es-C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434867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A97D81-A487-4412-BDCA-3AF8A006F4CA}" type="datetimeFigureOut">
              <a:rPr lang="es-CL" smtClean="0"/>
              <a:t>18-03-2020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40584619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BA97D81-A487-4412-BDCA-3AF8A006F4CA}" type="datetimeFigureOut">
              <a:rPr lang="es-CL" smtClean="0"/>
              <a:t>18-03-2020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2725091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BA97D81-A487-4412-BDCA-3AF8A006F4CA}" type="datetimeFigureOut">
              <a:rPr lang="es-CL" smtClean="0"/>
              <a:t>18-03-2020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1843945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BA97D81-A487-4412-BDCA-3AF8A006F4CA}" type="datetimeFigureOut">
              <a:rPr lang="es-CL" smtClean="0"/>
              <a:t>18-03-2020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330752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A97D81-A487-4412-BDCA-3AF8A006F4CA}" type="datetimeFigureOut">
              <a:rPr lang="es-CL" smtClean="0"/>
              <a:t>18-03-2020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179742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BA97D81-A487-4412-BDCA-3AF8A006F4CA}" type="datetimeFigureOut">
              <a:rPr lang="es-CL" smtClean="0"/>
              <a:t>18-03-2020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3315987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BA97D81-A487-4412-BDCA-3AF8A006F4CA}" type="datetimeFigureOut">
              <a:rPr lang="es-CL" smtClean="0"/>
              <a:t>18-03-2020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699189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BA97D81-A487-4412-BDCA-3AF8A006F4CA}" type="datetimeFigureOut">
              <a:rPr lang="es-CL" smtClean="0"/>
              <a:t>18-03-2020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2427618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A97D81-A487-4412-BDCA-3AF8A006F4CA}" type="datetimeFigureOut">
              <a:rPr lang="es-CL" smtClean="0"/>
              <a:t>18-03-2020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3315887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BA97D81-A487-4412-BDCA-3AF8A006F4CA}" type="datetimeFigureOut">
              <a:rPr lang="es-CL" smtClean="0"/>
              <a:t>18-03-2020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2540630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BA97D81-A487-4412-BDCA-3AF8A006F4CA}" type="datetimeFigureOut">
              <a:rPr lang="es-CL" smtClean="0"/>
              <a:t>18-03-2020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9628C2B-35E0-410E-88D3-226E3A87673F}" type="slidenum">
              <a:rPr lang="es-CL" smtClean="0"/>
              <a:t>‹Nº›</a:t>
            </a:fld>
            <a:endParaRPr lang="es-CL"/>
          </a:p>
        </p:txBody>
      </p:sp>
    </p:spTree>
    <p:extLst>
      <p:ext uri="{BB962C8B-B14F-4D97-AF65-F5344CB8AC3E}">
        <p14:creationId xmlns:p14="http://schemas.microsoft.com/office/powerpoint/2010/main" val="2175204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A97D81-A487-4412-BDCA-3AF8A006F4CA}" type="datetimeFigureOut">
              <a:rPr lang="es-CL" smtClean="0"/>
              <a:t>18-03-2020</a:t>
            </a:fld>
            <a:endParaRPr lang="es-C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9628C2B-35E0-410E-88D3-226E3A87673F}" type="slidenum">
              <a:rPr lang="es-CL" smtClean="0"/>
              <a:t>‹Nº›</a:t>
            </a:fld>
            <a:endParaRPr lang="es-CL"/>
          </a:p>
        </p:txBody>
      </p:sp>
    </p:spTree>
    <p:extLst>
      <p:ext uri="{BB962C8B-B14F-4D97-AF65-F5344CB8AC3E}">
        <p14:creationId xmlns:p14="http://schemas.microsoft.com/office/powerpoint/2010/main" val="2907594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2B619E1-71E6-436C-A204-722EB199922E}"/>
              </a:ext>
            </a:extLst>
          </p:cNvPr>
          <p:cNvSpPr>
            <a:spLocks noGrp="1"/>
          </p:cNvSpPr>
          <p:nvPr>
            <p:ph type="ctrTitle"/>
          </p:nvPr>
        </p:nvSpPr>
        <p:spPr>
          <a:xfrm>
            <a:off x="1679345" y="1782698"/>
            <a:ext cx="7766936" cy="1646302"/>
          </a:xfrm>
        </p:spPr>
        <p:txBody>
          <a:bodyPr/>
          <a:lstStyle/>
          <a:p>
            <a:pPr algn="ctr"/>
            <a:r>
              <a:rPr lang="es-CL" dirty="0"/>
              <a:t>Aprendo a escribir una síntesis</a:t>
            </a:r>
          </a:p>
        </p:txBody>
      </p:sp>
      <p:sp>
        <p:nvSpPr>
          <p:cNvPr id="3" name="Subtítulo 2">
            <a:extLst>
              <a:ext uri="{FF2B5EF4-FFF2-40B4-BE49-F238E27FC236}">
                <a16:creationId xmlns:a16="http://schemas.microsoft.com/office/drawing/2014/main" xmlns="" id="{D8DE9E40-BE9B-4CB0-8366-0B6CD10736F2}"/>
              </a:ext>
            </a:extLst>
          </p:cNvPr>
          <p:cNvSpPr>
            <a:spLocks noGrp="1"/>
          </p:cNvSpPr>
          <p:nvPr>
            <p:ph type="subTitle" idx="1"/>
          </p:nvPr>
        </p:nvSpPr>
        <p:spPr/>
        <p:txBody>
          <a:bodyPr>
            <a:normAutofit/>
          </a:bodyPr>
          <a:lstStyle/>
          <a:p>
            <a:pPr algn="l"/>
            <a:r>
              <a:rPr lang="es-CL" sz="2800" b="1" dirty="0">
                <a:solidFill>
                  <a:srgbClr val="00B050"/>
                </a:solidFill>
              </a:rPr>
              <a:t>Objetivo</a:t>
            </a:r>
            <a:r>
              <a:rPr lang="es-CL" sz="2800" dirty="0"/>
              <a:t>: Aprender herramientas de procesamiento de información.</a:t>
            </a:r>
          </a:p>
        </p:txBody>
      </p:sp>
    </p:spTree>
    <p:extLst>
      <p:ext uri="{BB962C8B-B14F-4D97-AF65-F5344CB8AC3E}">
        <p14:creationId xmlns:p14="http://schemas.microsoft.com/office/powerpoint/2010/main" val="134666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80348A4B-7718-49C4-8648-789E78DEC66B}"/>
              </a:ext>
            </a:extLst>
          </p:cNvPr>
          <p:cNvSpPr>
            <a:spLocks noGrp="1"/>
          </p:cNvSpPr>
          <p:nvPr>
            <p:ph idx="1"/>
          </p:nvPr>
        </p:nvSpPr>
        <p:spPr>
          <a:xfrm>
            <a:off x="556591" y="1325217"/>
            <a:ext cx="10958075" cy="5155096"/>
          </a:xfrm>
        </p:spPr>
        <p:txBody>
          <a:bodyPr/>
          <a:lstStyle/>
          <a:p>
            <a:endParaRPr lang="es-CL" sz="2000" dirty="0"/>
          </a:p>
          <a:p>
            <a:r>
              <a:rPr lang="es-CL" sz="2000" dirty="0"/>
              <a:t>Observa con atención las sinopsis que verás a continuación. Luego responde las siguientes preguntas:</a:t>
            </a:r>
          </a:p>
          <a:p>
            <a:endParaRPr lang="es-CL" sz="2000" dirty="0"/>
          </a:p>
          <a:p>
            <a:r>
              <a:rPr lang="es-CL" sz="2000" dirty="0"/>
              <a:t>¿Qué tienen en común las distintas sinopsis que observaron?</a:t>
            </a:r>
          </a:p>
          <a:p>
            <a:endParaRPr lang="es-CL" sz="2000" dirty="0"/>
          </a:p>
          <a:p>
            <a:r>
              <a:rPr lang="es-CL" sz="2000" dirty="0"/>
              <a:t>¿Cómo se presenta la información en una sinopsis?</a:t>
            </a:r>
          </a:p>
          <a:p>
            <a:endParaRPr lang="es-CL" sz="2000" dirty="0"/>
          </a:p>
          <a:p>
            <a:r>
              <a:rPr lang="es-CL" sz="2000" dirty="0"/>
              <a:t>¿Qué tipo de información presentan las sinopsis?</a:t>
            </a:r>
          </a:p>
          <a:p>
            <a:endParaRPr lang="es-CL" dirty="0"/>
          </a:p>
        </p:txBody>
      </p:sp>
      <p:sp>
        <p:nvSpPr>
          <p:cNvPr id="5" name="Título 4">
            <a:extLst>
              <a:ext uri="{FF2B5EF4-FFF2-40B4-BE49-F238E27FC236}">
                <a16:creationId xmlns:a16="http://schemas.microsoft.com/office/drawing/2014/main" xmlns="" id="{F2261FB3-93D2-4711-A621-48E6AFA16895}"/>
              </a:ext>
            </a:extLst>
          </p:cNvPr>
          <p:cNvSpPr>
            <a:spLocks noGrp="1"/>
          </p:cNvSpPr>
          <p:nvPr>
            <p:ph type="title"/>
          </p:nvPr>
        </p:nvSpPr>
        <p:spPr>
          <a:xfrm>
            <a:off x="556591" y="609600"/>
            <a:ext cx="8596668" cy="715617"/>
          </a:xfrm>
        </p:spPr>
        <p:txBody>
          <a:bodyPr/>
          <a:lstStyle/>
          <a:p>
            <a:r>
              <a:rPr lang="es-CL" dirty="0"/>
              <a:t>Actividad:</a:t>
            </a:r>
          </a:p>
        </p:txBody>
      </p:sp>
    </p:spTree>
    <p:extLst>
      <p:ext uri="{BB962C8B-B14F-4D97-AF65-F5344CB8AC3E}">
        <p14:creationId xmlns:p14="http://schemas.microsoft.com/office/powerpoint/2010/main" val="1744552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8E20B98-1522-40AD-BCEA-6F7E217B97A6}"/>
              </a:ext>
            </a:extLst>
          </p:cNvPr>
          <p:cNvSpPr>
            <a:spLocks noGrp="1"/>
          </p:cNvSpPr>
          <p:nvPr>
            <p:ph type="title"/>
          </p:nvPr>
        </p:nvSpPr>
        <p:spPr>
          <a:xfrm>
            <a:off x="677334" y="609601"/>
            <a:ext cx="8596668" cy="583096"/>
          </a:xfrm>
        </p:spPr>
        <p:txBody>
          <a:bodyPr>
            <a:normAutofit fontScale="90000"/>
          </a:bodyPr>
          <a:lstStyle/>
          <a:p>
            <a:pPr algn="ctr"/>
            <a:r>
              <a:rPr lang="es-CL" b="1" dirty="0">
                <a:solidFill>
                  <a:srgbClr val="0070C0"/>
                </a:solidFill>
              </a:rPr>
              <a:t>Completemos la siguiente tabla: </a:t>
            </a:r>
          </a:p>
        </p:txBody>
      </p:sp>
      <p:graphicFrame>
        <p:nvGraphicFramePr>
          <p:cNvPr id="8" name="Tabla 8">
            <a:extLst>
              <a:ext uri="{FF2B5EF4-FFF2-40B4-BE49-F238E27FC236}">
                <a16:creationId xmlns:a16="http://schemas.microsoft.com/office/drawing/2014/main" xmlns="" id="{FAEAC36C-CF2F-4F35-B8A8-8088A760BB6A}"/>
              </a:ext>
            </a:extLst>
          </p:cNvPr>
          <p:cNvGraphicFramePr>
            <a:graphicFrameLocks noGrp="1"/>
          </p:cNvGraphicFramePr>
          <p:nvPr>
            <p:ph idx="1"/>
            <p:extLst>
              <p:ext uri="{D42A27DB-BD31-4B8C-83A1-F6EECF244321}">
                <p14:modId xmlns:p14="http://schemas.microsoft.com/office/powerpoint/2010/main" val="221896206"/>
              </p:ext>
            </p:extLst>
          </p:nvPr>
        </p:nvGraphicFramePr>
        <p:xfrm>
          <a:off x="1166190" y="1590261"/>
          <a:ext cx="9342784" cy="4757532"/>
        </p:xfrm>
        <a:graphic>
          <a:graphicData uri="http://schemas.openxmlformats.org/drawingml/2006/table">
            <a:tbl>
              <a:tblPr firstRow="1" bandRow="1">
                <a:tableStyleId>{5C22544A-7EE6-4342-B048-85BDC9FD1C3A}</a:tableStyleId>
              </a:tblPr>
              <a:tblGrid>
                <a:gridCol w="4671392">
                  <a:extLst>
                    <a:ext uri="{9D8B030D-6E8A-4147-A177-3AD203B41FA5}">
                      <a16:colId xmlns:a16="http://schemas.microsoft.com/office/drawing/2014/main" xmlns="" val="3446719551"/>
                    </a:ext>
                  </a:extLst>
                </a:gridCol>
                <a:gridCol w="4671392">
                  <a:extLst>
                    <a:ext uri="{9D8B030D-6E8A-4147-A177-3AD203B41FA5}">
                      <a16:colId xmlns:a16="http://schemas.microsoft.com/office/drawing/2014/main" xmlns="" val="2380549940"/>
                    </a:ext>
                  </a:extLst>
                </a:gridCol>
              </a:tblGrid>
              <a:tr h="1189383">
                <a:tc>
                  <a:txBody>
                    <a:bodyPr/>
                    <a:lstStyle/>
                    <a:p>
                      <a:r>
                        <a:rPr lang="es-CL" dirty="0"/>
                        <a:t>Sinopsis</a:t>
                      </a:r>
                    </a:p>
                  </a:txBody>
                  <a:tcPr/>
                </a:tc>
                <a:tc>
                  <a:txBody>
                    <a:bodyPr/>
                    <a:lstStyle/>
                    <a:p>
                      <a:r>
                        <a:rPr lang="es-CL" dirty="0"/>
                        <a:t>Características</a:t>
                      </a:r>
                    </a:p>
                  </a:txBody>
                  <a:tcPr/>
                </a:tc>
                <a:extLst>
                  <a:ext uri="{0D108BD9-81ED-4DB2-BD59-A6C34878D82A}">
                    <a16:rowId xmlns:a16="http://schemas.microsoft.com/office/drawing/2014/main" xmlns="" val="3513198916"/>
                  </a:ext>
                </a:extLst>
              </a:tr>
              <a:tr h="1189383">
                <a:tc>
                  <a:txBody>
                    <a:bodyPr/>
                    <a:lstStyle/>
                    <a:p>
                      <a:r>
                        <a:rPr lang="es-CL" dirty="0"/>
                        <a:t>Sinopsis 1:</a:t>
                      </a:r>
                    </a:p>
                  </a:txBody>
                  <a:tcPr/>
                </a:tc>
                <a:tc>
                  <a:txBody>
                    <a:bodyPr/>
                    <a:lstStyle/>
                    <a:p>
                      <a:endParaRPr lang="es-CL"/>
                    </a:p>
                  </a:txBody>
                  <a:tcPr/>
                </a:tc>
                <a:extLst>
                  <a:ext uri="{0D108BD9-81ED-4DB2-BD59-A6C34878D82A}">
                    <a16:rowId xmlns:a16="http://schemas.microsoft.com/office/drawing/2014/main" xmlns="" val="4085104342"/>
                  </a:ext>
                </a:extLst>
              </a:tr>
              <a:tr h="1189383">
                <a:tc>
                  <a:txBody>
                    <a:bodyPr/>
                    <a:lstStyle/>
                    <a:p>
                      <a:r>
                        <a:rPr lang="es-CL" dirty="0"/>
                        <a:t>Sinopsis 2:</a:t>
                      </a:r>
                    </a:p>
                  </a:txBody>
                  <a:tcPr/>
                </a:tc>
                <a:tc>
                  <a:txBody>
                    <a:bodyPr/>
                    <a:lstStyle/>
                    <a:p>
                      <a:endParaRPr lang="es-CL"/>
                    </a:p>
                  </a:txBody>
                  <a:tcPr/>
                </a:tc>
                <a:extLst>
                  <a:ext uri="{0D108BD9-81ED-4DB2-BD59-A6C34878D82A}">
                    <a16:rowId xmlns:a16="http://schemas.microsoft.com/office/drawing/2014/main" xmlns="" val="3482100743"/>
                  </a:ext>
                </a:extLst>
              </a:tr>
              <a:tr h="1189383">
                <a:tc>
                  <a:txBody>
                    <a:bodyPr/>
                    <a:lstStyle/>
                    <a:p>
                      <a:r>
                        <a:rPr lang="es-CL" dirty="0"/>
                        <a:t>Sinopsis 3: </a:t>
                      </a:r>
                    </a:p>
                  </a:txBody>
                  <a:tcPr/>
                </a:tc>
                <a:tc>
                  <a:txBody>
                    <a:bodyPr/>
                    <a:lstStyle/>
                    <a:p>
                      <a:endParaRPr lang="es-CL" dirty="0"/>
                    </a:p>
                  </a:txBody>
                  <a:tcPr/>
                </a:tc>
                <a:extLst>
                  <a:ext uri="{0D108BD9-81ED-4DB2-BD59-A6C34878D82A}">
                    <a16:rowId xmlns:a16="http://schemas.microsoft.com/office/drawing/2014/main" xmlns="" val="63584317"/>
                  </a:ext>
                </a:extLst>
              </a:tr>
            </a:tbl>
          </a:graphicData>
        </a:graphic>
      </p:graphicFrame>
    </p:spTree>
    <p:extLst>
      <p:ext uri="{BB962C8B-B14F-4D97-AF65-F5344CB8AC3E}">
        <p14:creationId xmlns:p14="http://schemas.microsoft.com/office/powerpoint/2010/main" val="2053905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4EFECB89-CFE6-4407-BC2E-7EB7FB1C2CD3}"/>
              </a:ext>
            </a:extLst>
          </p:cNvPr>
          <p:cNvSpPr>
            <a:spLocks noGrp="1"/>
          </p:cNvSpPr>
          <p:nvPr>
            <p:ph idx="1"/>
          </p:nvPr>
        </p:nvSpPr>
        <p:spPr>
          <a:xfrm>
            <a:off x="677334" y="781879"/>
            <a:ext cx="8596668" cy="5259484"/>
          </a:xfrm>
        </p:spPr>
        <p:txBody>
          <a:bodyPr/>
          <a:lstStyle/>
          <a:p>
            <a:endParaRPr lang="es-CL" sz="2400" b="1" dirty="0">
              <a:solidFill>
                <a:srgbClr val="7030A0"/>
              </a:solidFill>
            </a:endParaRPr>
          </a:p>
          <a:p>
            <a:pPr marL="0" indent="0">
              <a:buNone/>
            </a:pPr>
            <a:r>
              <a:rPr lang="es-CL" sz="2400" b="1" dirty="0">
                <a:solidFill>
                  <a:srgbClr val="7030A0"/>
                </a:solidFill>
              </a:rPr>
              <a:t>    Respondamos las siguientes preguntas</a:t>
            </a:r>
          </a:p>
          <a:p>
            <a:endParaRPr lang="es-CL" dirty="0"/>
          </a:p>
          <a:p>
            <a:r>
              <a:rPr lang="es-CL" dirty="0"/>
              <a:t>¿Para qué sirve sintetizar información?</a:t>
            </a:r>
          </a:p>
          <a:p>
            <a:endParaRPr lang="es-CL" dirty="0"/>
          </a:p>
          <a:p>
            <a:endParaRPr lang="es-CL" dirty="0"/>
          </a:p>
          <a:p>
            <a:r>
              <a:rPr lang="es-CL" dirty="0"/>
              <a:t> ¿Cómo procesar la información para construir una síntesis?</a:t>
            </a:r>
          </a:p>
          <a:p>
            <a:endParaRPr lang="es-CL" dirty="0"/>
          </a:p>
          <a:p>
            <a:endParaRPr lang="es-CL" dirty="0"/>
          </a:p>
          <a:p>
            <a:r>
              <a:rPr lang="es-CL" dirty="0"/>
              <a:t>¿Cómo podemos aprender a sintetizar información?</a:t>
            </a:r>
          </a:p>
        </p:txBody>
      </p:sp>
      <p:pic>
        <p:nvPicPr>
          <p:cNvPr id="5" name="Imagen 4">
            <a:extLst>
              <a:ext uri="{FF2B5EF4-FFF2-40B4-BE49-F238E27FC236}">
                <a16:creationId xmlns:a16="http://schemas.microsoft.com/office/drawing/2014/main" xmlns="" id="{A1DC0ABA-6383-4B8B-BD8D-3BDEDDE856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5686" y="1351722"/>
            <a:ext cx="4664765" cy="3829878"/>
          </a:xfrm>
          <a:prstGeom prst="rect">
            <a:avLst/>
          </a:prstGeom>
          <a:ln>
            <a:noFill/>
          </a:ln>
          <a:effectLst>
            <a:softEdge rad="112500"/>
          </a:effectLst>
        </p:spPr>
      </p:pic>
    </p:spTree>
    <p:extLst>
      <p:ext uri="{BB962C8B-B14F-4D97-AF65-F5344CB8AC3E}">
        <p14:creationId xmlns:p14="http://schemas.microsoft.com/office/powerpoint/2010/main" val="4225604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B87F588-E606-4FCD-9C9D-24F4AEDEF883}"/>
              </a:ext>
            </a:extLst>
          </p:cNvPr>
          <p:cNvSpPr>
            <a:spLocks noGrp="1"/>
          </p:cNvSpPr>
          <p:nvPr>
            <p:ph type="title"/>
          </p:nvPr>
        </p:nvSpPr>
        <p:spPr>
          <a:xfrm>
            <a:off x="344557" y="477078"/>
            <a:ext cx="10575234" cy="543339"/>
          </a:xfrm>
        </p:spPr>
        <p:txBody>
          <a:bodyPr>
            <a:noAutofit/>
          </a:bodyPr>
          <a:lstStyle/>
          <a:p>
            <a:pPr algn="ctr"/>
            <a:r>
              <a:rPr lang="es-CL" sz="2200" b="1" dirty="0">
                <a:solidFill>
                  <a:srgbClr val="00B0F0"/>
                </a:solidFill>
              </a:rPr>
              <a:t>Modelamiento de la construcción de una síntesis: La técnica del tachado:</a:t>
            </a:r>
            <a:br>
              <a:rPr lang="es-CL" sz="2200" b="1" dirty="0">
                <a:solidFill>
                  <a:srgbClr val="00B0F0"/>
                </a:solidFill>
              </a:rPr>
            </a:br>
            <a:endParaRPr lang="es-CL" sz="2200" b="1" dirty="0">
              <a:solidFill>
                <a:srgbClr val="00B0F0"/>
              </a:solidFill>
            </a:endParaRPr>
          </a:p>
        </p:txBody>
      </p:sp>
      <p:sp>
        <p:nvSpPr>
          <p:cNvPr id="3" name="Marcador de contenido 2">
            <a:extLst>
              <a:ext uri="{FF2B5EF4-FFF2-40B4-BE49-F238E27FC236}">
                <a16:creationId xmlns:a16="http://schemas.microsoft.com/office/drawing/2014/main" xmlns="" id="{53D8C28B-4B7F-4EC8-A48E-3E27E0DB8A5A}"/>
              </a:ext>
            </a:extLst>
          </p:cNvPr>
          <p:cNvSpPr>
            <a:spLocks noGrp="1"/>
          </p:cNvSpPr>
          <p:nvPr>
            <p:ph idx="1"/>
          </p:nvPr>
        </p:nvSpPr>
        <p:spPr>
          <a:xfrm>
            <a:off x="344557" y="1020417"/>
            <a:ext cx="11190951" cy="5632173"/>
          </a:xfrm>
        </p:spPr>
        <p:txBody>
          <a:bodyPr>
            <a:normAutofit/>
          </a:bodyPr>
          <a:lstStyle/>
          <a:p>
            <a:r>
              <a:rPr lang="es-CL" sz="2000" b="1" dirty="0">
                <a:latin typeface="Arial" panose="020B0604020202020204" pitchFamily="34" charset="0"/>
                <a:cs typeface="Arial" panose="020B0604020202020204" pitchFamily="34" charset="0"/>
              </a:rPr>
              <a:t>Lauren </a:t>
            </a:r>
            <a:r>
              <a:rPr lang="es-CL" sz="2000" b="1" dirty="0" err="1">
                <a:latin typeface="Arial" panose="020B0604020202020204" pitchFamily="34" charset="0"/>
                <a:cs typeface="Arial" panose="020B0604020202020204" pitchFamily="34" charset="0"/>
              </a:rPr>
              <a:t>Everitt</a:t>
            </a:r>
            <a:r>
              <a:rPr lang="es-CL" sz="2000" b="1" dirty="0">
                <a:latin typeface="Arial" panose="020B0604020202020204" pitchFamily="34" charset="0"/>
                <a:cs typeface="Arial" panose="020B0604020202020204" pitchFamily="34" charset="0"/>
              </a:rPr>
              <a:t> BBC:  El ser humano siempre ha visto caras en los objetos o lugares más insólitos: en la Luna, en vegetales o incluso en una tostada quemada. Ahora, un grupo berlinés está rastreando el planeta mediante imágenes satelitales en busca de rasgos que recuerdan a rostros humanos a nuestro alrededor. Pero ¿qué hay detrás de ese deseo de ver caras en lo que nos rodea? La mayoría de la gente nunca ha oído hablar de la pareidolia, pero casi todos la hemos experimentado. Cualquiera que haya mirado a la Luna y haya encontrado dos ojos, una nariz y una boca ha sentido la fuerza de la pareidolia. El diccionario lo define como "la percepción imaginada de un patrón o un significado donde no lo hay". E incluye cosas tan dispares como identificar caras en la corteza de un árbol, ver animales en las nubes o siluetas humanas en las montañas. El estudio alemán de diseño </a:t>
            </a:r>
            <a:r>
              <a:rPr lang="es-CL" sz="2000" b="1" dirty="0" err="1">
                <a:latin typeface="Arial" panose="020B0604020202020204" pitchFamily="34" charset="0"/>
                <a:cs typeface="Arial" panose="020B0604020202020204" pitchFamily="34" charset="0"/>
              </a:rPr>
              <a:t>Onformative</a:t>
            </a:r>
            <a:r>
              <a:rPr lang="es-CL" sz="2000" b="1" dirty="0">
                <a:latin typeface="Arial" panose="020B0604020202020204" pitchFamily="34" charset="0"/>
                <a:cs typeface="Arial" panose="020B0604020202020204" pitchFamily="34" charset="0"/>
              </a:rPr>
              <a:t> está inmerso en la que probablemente sea la mayor búsqueda de pareidolia hasta ahora. Su programa Google Faces se pasará los próximos meses husmeando las imágenes de Google </a:t>
            </a:r>
            <a:r>
              <a:rPr lang="es-CL" sz="2000" b="1" dirty="0" err="1">
                <a:latin typeface="Arial" panose="020B0604020202020204" pitchFamily="34" charset="0"/>
                <a:cs typeface="Arial" panose="020B0604020202020204" pitchFamily="34" charset="0"/>
              </a:rPr>
              <a:t>Maps</a:t>
            </a:r>
            <a:r>
              <a:rPr lang="es-CL" sz="2000" b="1" dirty="0">
                <a:latin typeface="Arial" panose="020B0604020202020204" pitchFamily="34" charset="0"/>
                <a:cs typeface="Arial" panose="020B0604020202020204" pitchFamily="34" charset="0"/>
              </a:rPr>
              <a:t> en busca de formas parecidas a rostros humanos. Para ello el programa examinará el planeta entero varias veces y desde diferentes ángulos. Hasta ahora Google Faces ya identificó entre otros un espeluznante perfil en Magadan, una remota región de Rusia, un tipo con pelos en la nariz en Kent, Inglaterra, y una criatura de aspecto desagradable en las montañas de Alaska.</a:t>
            </a:r>
          </a:p>
        </p:txBody>
      </p:sp>
    </p:spTree>
    <p:extLst>
      <p:ext uri="{BB962C8B-B14F-4D97-AF65-F5344CB8AC3E}">
        <p14:creationId xmlns:p14="http://schemas.microsoft.com/office/powerpoint/2010/main" val="3047848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51BC9E3-A039-43B9-877A-9E9E770931CA}"/>
              </a:ext>
            </a:extLst>
          </p:cNvPr>
          <p:cNvSpPr>
            <a:spLocks noGrp="1"/>
          </p:cNvSpPr>
          <p:nvPr>
            <p:ph type="title"/>
          </p:nvPr>
        </p:nvSpPr>
        <p:spPr/>
        <p:txBody>
          <a:bodyPr/>
          <a:lstStyle/>
          <a:p>
            <a:endParaRPr lang="es-CL"/>
          </a:p>
        </p:txBody>
      </p:sp>
      <p:pic>
        <p:nvPicPr>
          <p:cNvPr id="5" name="Marcador de contenido 4">
            <a:extLst>
              <a:ext uri="{FF2B5EF4-FFF2-40B4-BE49-F238E27FC236}">
                <a16:creationId xmlns:a16="http://schemas.microsoft.com/office/drawing/2014/main" xmlns="" id="{32CDE51E-83CD-484C-BCA3-EDE91C62F27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506438"/>
            <a:ext cx="10295466" cy="6147580"/>
          </a:xfrm>
        </p:spPr>
      </p:pic>
    </p:spTree>
    <p:extLst>
      <p:ext uri="{BB962C8B-B14F-4D97-AF65-F5344CB8AC3E}">
        <p14:creationId xmlns:p14="http://schemas.microsoft.com/office/powerpoint/2010/main" val="2252206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DB11974-2099-44BA-9F14-54FD7DDE6C03}"/>
              </a:ext>
            </a:extLst>
          </p:cNvPr>
          <p:cNvSpPr>
            <a:spLocks noGrp="1"/>
          </p:cNvSpPr>
          <p:nvPr>
            <p:ph type="title"/>
          </p:nvPr>
        </p:nvSpPr>
        <p:spPr>
          <a:xfrm>
            <a:off x="677334" y="609600"/>
            <a:ext cx="8596668" cy="740898"/>
          </a:xfrm>
        </p:spPr>
        <p:txBody>
          <a:bodyPr>
            <a:normAutofit fontScale="90000"/>
          </a:bodyPr>
          <a:lstStyle/>
          <a:p>
            <a:r>
              <a:rPr lang="es-CL" dirty="0"/>
              <a:t>Texto sintetizado:</a:t>
            </a:r>
            <a:br>
              <a:rPr lang="es-CL" dirty="0"/>
            </a:br>
            <a:endParaRPr lang="es-CL" dirty="0"/>
          </a:p>
        </p:txBody>
      </p:sp>
      <p:sp>
        <p:nvSpPr>
          <p:cNvPr id="3" name="Marcador de contenido 2">
            <a:extLst>
              <a:ext uri="{FF2B5EF4-FFF2-40B4-BE49-F238E27FC236}">
                <a16:creationId xmlns:a16="http://schemas.microsoft.com/office/drawing/2014/main" xmlns="" id="{EEB83D89-8649-43AA-A928-035BAC175C83}"/>
              </a:ext>
            </a:extLst>
          </p:cNvPr>
          <p:cNvSpPr>
            <a:spLocks noGrp="1"/>
          </p:cNvSpPr>
          <p:nvPr>
            <p:ph idx="1"/>
          </p:nvPr>
        </p:nvSpPr>
        <p:spPr>
          <a:xfrm>
            <a:off x="677334" y="1350499"/>
            <a:ext cx="9817164" cy="4690864"/>
          </a:xfrm>
        </p:spPr>
        <p:txBody>
          <a:bodyPr/>
          <a:lstStyle/>
          <a:p>
            <a:pPr marL="0" indent="0">
              <a:buNone/>
            </a:pPr>
            <a:r>
              <a:rPr lang="es-CL" dirty="0"/>
              <a:t> </a:t>
            </a:r>
            <a:r>
              <a:rPr lang="es-CL" sz="2800" dirty="0"/>
              <a:t>Hay una gran variedad de fenómenos que experimentan las personas y que son muy difíciles de explicar. Una de ellas es la pareidolia. Esta se define como "la percepción imaginada de un patrón o un significado donde no lo hay". Técnicos europeos están utilizando la tecnología para buscar patrones de rostros humanos en lugares insólitos y se han encontrado con varias sorpresas. Lo que queda pendiente es conocer las causas del fenómeno.</a:t>
            </a:r>
          </a:p>
        </p:txBody>
      </p:sp>
    </p:spTree>
    <p:extLst>
      <p:ext uri="{BB962C8B-B14F-4D97-AF65-F5344CB8AC3E}">
        <p14:creationId xmlns:p14="http://schemas.microsoft.com/office/powerpoint/2010/main" val="870521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8B3A7DAC-FB1C-4E4B-A748-0A88606BE090}"/>
              </a:ext>
            </a:extLst>
          </p:cNvPr>
          <p:cNvSpPr>
            <a:spLocks noGrp="1"/>
          </p:cNvSpPr>
          <p:nvPr>
            <p:ph idx="1"/>
          </p:nvPr>
        </p:nvSpPr>
        <p:spPr>
          <a:xfrm>
            <a:off x="365759" y="407963"/>
            <a:ext cx="11394831" cy="6175717"/>
          </a:xfrm>
        </p:spPr>
        <p:txBody>
          <a:bodyPr/>
          <a:lstStyle/>
          <a:p>
            <a:pPr marL="0" indent="0" algn="ctr">
              <a:buNone/>
            </a:pPr>
            <a:r>
              <a:rPr lang="es-CL" sz="2400" b="1" dirty="0">
                <a:solidFill>
                  <a:srgbClr val="00B0F0"/>
                </a:solidFill>
              </a:rPr>
              <a:t>Estrategia paso a paso para construir una síntesis </a:t>
            </a:r>
          </a:p>
          <a:p>
            <a:endParaRPr lang="es-CL" dirty="0"/>
          </a:p>
          <a:p>
            <a:r>
              <a:rPr lang="es-CL" sz="2400" dirty="0"/>
              <a:t>1. Leer o ver toda la información que se quiere sintetizar. </a:t>
            </a:r>
          </a:p>
          <a:p>
            <a:r>
              <a:rPr lang="es-CL" sz="2400" dirty="0"/>
              <a:t>2. Identificar el tema: ¿de qué se trata? o ¿de qué se habla? </a:t>
            </a:r>
          </a:p>
          <a:p>
            <a:r>
              <a:rPr lang="es-CL" sz="2400" dirty="0"/>
              <a:t>3. Identificar cómo se organiza la información. </a:t>
            </a:r>
          </a:p>
          <a:p>
            <a:r>
              <a:rPr lang="es-CL" sz="2400" dirty="0"/>
              <a:t>4. Identificar las ideas principales que desarrollan el tema. </a:t>
            </a:r>
          </a:p>
          <a:p>
            <a:r>
              <a:rPr lang="es-CL" sz="2400" dirty="0"/>
              <a:t>5. Relacionan las ideas que desarrollan el tema. </a:t>
            </a:r>
          </a:p>
          <a:p>
            <a:r>
              <a:rPr lang="es-CL" sz="2400" dirty="0"/>
              <a:t>6. Identificar el propósito del texto ya sea implícito o explícito. </a:t>
            </a:r>
          </a:p>
          <a:p>
            <a:r>
              <a:rPr lang="es-CL" sz="2400" dirty="0"/>
              <a:t>7. Eliminar la información complementaria </a:t>
            </a:r>
          </a:p>
          <a:p>
            <a:r>
              <a:rPr lang="es-CL" sz="2400" dirty="0"/>
              <a:t>8. Reorganizar la información.</a:t>
            </a:r>
          </a:p>
        </p:txBody>
      </p:sp>
    </p:spTree>
    <p:extLst>
      <p:ext uri="{BB962C8B-B14F-4D97-AF65-F5344CB8AC3E}">
        <p14:creationId xmlns:p14="http://schemas.microsoft.com/office/powerpoint/2010/main" val="186730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E588018-271C-4FEA-A14B-82BEE05E889C}"/>
              </a:ext>
            </a:extLst>
          </p:cNvPr>
          <p:cNvSpPr>
            <a:spLocks noGrp="1"/>
          </p:cNvSpPr>
          <p:nvPr>
            <p:ph type="title"/>
          </p:nvPr>
        </p:nvSpPr>
        <p:spPr>
          <a:xfrm>
            <a:off x="677334" y="609600"/>
            <a:ext cx="8596668" cy="712763"/>
          </a:xfrm>
        </p:spPr>
        <p:txBody>
          <a:bodyPr/>
          <a:lstStyle/>
          <a:p>
            <a:r>
              <a:rPr lang="es-CL" dirty="0"/>
              <a:t>Actividad:</a:t>
            </a:r>
          </a:p>
        </p:txBody>
      </p:sp>
      <p:sp>
        <p:nvSpPr>
          <p:cNvPr id="3" name="Marcador de contenido 2">
            <a:extLst>
              <a:ext uri="{FF2B5EF4-FFF2-40B4-BE49-F238E27FC236}">
                <a16:creationId xmlns:a16="http://schemas.microsoft.com/office/drawing/2014/main" xmlns="" id="{48F9BBBD-99DE-4C1A-91C5-8A9171FA384D}"/>
              </a:ext>
            </a:extLst>
          </p:cNvPr>
          <p:cNvSpPr>
            <a:spLocks noGrp="1"/>
          </p:cNvSpPr>
          <p:nvPr>
            <p:ph idx="1"/>
          </p:nvPr>
        </p:nvSpPr>
        <p:spPr>
          <a:xfrm>
            <a:off x="562708" y="1322363"/>
            <a:ext cx="10951958" cy="5219114"/>
          </a:xfrm>
        </p:spPr>
        <p:txBody>
          <a:bodyPr>
            <a:normAutofit/>
          </a:bodyPr>
          <a:lstStyle/>
          <a:p>
            <a:endParaRPr lang="es-CL" sz="3600" dirty="0"/>
          </a:p>
          <a:p>
            <a:r>
              <a:rPr lang="es-CL" sz="3600" dirty="0"/>
              <a:t>Los estudiantes en grupos seleccionarán una película para construir colaborativamente una síntesis sin señalar el título. Luego, intercambian sus trabajos con otro grupo que identificará el título de la película.</a:t>
            </a:r>
          </a:p>
        </p:txBody>
      </p:sp>
    </p:spTree>
    <p:extLst>
      <p:ext uri="{BB962C8B-B14F-4D97-AF65-F5344CB8AC3E}">
        <p14:creationId xmlns:p14="http://schemas.microsoft.com/office/powerpoint/2010/main" val="2548391050"/>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127</TotalTime>
  <Words>605</Words>
  <Application>Microsoft Office PowerPoint</Application>
  <PresentationFormat>Panorámica</PresentationFormat>
  <Paragraphs>44</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Trebuchet MS</vt:lpstr>
      <vt:lpstr>Wingdings 3</vt:lpstr>
      <vt:lpstr>Faceta</vt:lpstr>
      <vt:lpstr>Aprendo a escribir una síntesis</vt:lpstr>
      <vt:lpstr>Actividad:</vt:lpstr>
      <vt:lpstr>Completemos la siguiente tabla: </vt:lpstr>
      <vt:lpstr>Presentación de PowerPoint</vt:lpstr>
      <vt:lpstr>Modelamiento de la construcción de una síntesis: La técnica del tachado: </vt:lpstr>
      <vt:lpstr>Presentación de PowerPoint</vt:lpstr>
      <vt:lpstr>Texto sintetizado: </vt:lpstr>
      <vt:lpstr>Presentación de PowerPoint</vt:lpstr>
      <vt:lpstr>Actividad: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Aprendo a escribir una síntesis</dc:title>
  <dc:creator>Toshiba-User</dc:creator>
  <cp:lastModifiedBy>Usuario de Windows</cp:lastModifiedBy>
  <cp:revision>9</cp:revision>
  <dcterms:created xsi:type="dcterms:W3CDTF">2020-03-09T18:03:41Z</dcterms:created>
  <dcterms:modified xsi:type="dcterms:W3CDTF">2020-03-18T16:35:25Z</dcterms:modified>
</cp:coreProperties>
</file>